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5"/>
  </p:notesMasterIdLst>
  <p:handoutMasterIdLst>
    <p:handoutMasterId r:id="rId26"/>
  </p:handoutMasterIdLst>
  <p:sldIdLst>
    <p:sldId id="296" r:id="rId5"/>
    <p:sldId id="281" r:id="rId6"/>
    <p:sldId id="259" r:id="rId7"/>
    <p:sldId id="260" r:id="rId8"/>
    <p:sldId id="263" r:id="rId9"/>
    <p:sldId id="266" r:id="rId10"/>
    <p:sldId id="311" r:id="rId11"/>
    <p:sldId id="267" r:id="rId12"/>
    <p:sldId id="298" r:id="rId13"/>
    <p:sldId id="297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6" r:id="rId22"/>
    <p:sldId id="307" r:id="rId23"/>
    <p:sldId id="308" r:id="rId2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ouise.knowler" initials="l" lastIdx="4" clrIdx="0"/>
  <p:cmAuthor id="1" name="gdonald" initials="gdonald" lastIdx="1" clrIdx="1"/>
  <p:cmAuthor id="2" name="Microsoft Office User" initials="Office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7" autoAdjust="0"/>
    <p:restoredTop sz="94580" autoAdjust="0"/>
  </p:normalViewPr>
  <p:slideViewPr>
    <p:cSldViewPr>
      <p:cViewPr varScale="1">
        <p:scale>
          <a:sx n="161" d="100"/>
          <a:sy n="161" d="100"/>
        </p:scale>
        <p:origin x="2208" y="1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4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90" d="100"/>
        <a:sy n="190" d="100"/>
      </p:scale>
      <p:origin x="0" y="-46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F06B2A-B2BA-4056-AA08-DE1D9178AED1}" type="datetimeFigureOut">
              <a:rPr lang="en-GB" smtClean="0"/>
              <a:t>31/03/2026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We are Celebrating Twenty Years 1999-2019 South East England General Histopathology EQA Scheme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C92C6C-B8F1-4BBD-A2EF-4D152EA1CAA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221948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61D9D-7A41-488D-860C-D380FB28512D}" type="datetimeFigureOut">
              <a:rPr lang="en-GB" smtClean="0"/>
              <a:t>31/03/2026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We are Celebrating Twenty Years 1999-2019 South East England General Histopathology EQA Scheme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7533A5-0F08-40F9-A59F-1F2A65A18BC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548109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7533A5-0F08-40F9-A59F-1F2A65A18BC8}" type="slidenum">
              <a:rPr lang="en-GB" smtClean="0"/>
              <a:t>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We are Celebrating Twenty Years 1999-2019 South East England General Histopathology EQA Scheme</a:t>
            </a:r>
          </a:p>
        </p:txBody>
      </p:sp>
    </p:spTree>
    <p:extLst>
      <p:ext uri="{BB962C8B-B14F-4D97-AF65-F5344CB8AC3E}">
        <p14:creationId xmlns:p14="http://schemas.microsoft.com/office/powerpoint/2010/main" val="1798507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7533A5-0F08-40F9-A59F-1F2A65A18BC8}" type="slidenum">
              <a:rPr lang="en-GB" smtClean="0"/>
              <a:t>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We are Celebrating Twenty Years 1999-2019 South East England General Histopathology EQA Scheme</a:t>
            </a:r>
          </a:p>
        </p:txBody>
      </p:sp>
    </p:spTree>
    <p:extLst>
      <p:ext uri="{BB962C8B-B14F-4D97-AF65-F5344CB8AC3E}">
        <p14:creationId xmlns:p14="http://schemas.microsoft.com/office/powerpoint/2010/main" val="1798507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1" y="1268761"/>
            <a:ext cx="8013711" cy="864096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1" y="2492896"/>
            <a:ext cx="8013711" cy="3456384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8939" y="252834"/>
            <a:ext cx="1264323" cy="684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265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We are Celebrating Twenty Years 1999-019 South East England General Histopathology EQA Scheme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838BB-7305-42BA-89C9-24D96AEF7A3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2580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We are Celebrating Twenty Years 1999-019 South East England General Histopathology EQA Scheme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03833-B68D-404D-81A8-29C8962CE8F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7834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We are Celebrating Twenty Years 1999-019 South East England General Histopathology EQA Scheme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F1E11-3B3F-45CD-BBA7-601B8D2BD60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1167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We are Celebrating Twenty Years 1999-019 South East England General Histopathology EQA Scheme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32804-BAF9-44DE-843C-042AD5FA5D7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7784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We are Celebrating Twenty Years 1999-019 South East England General Histopathology EQA Scheme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28F72-19D3-40D5-B515-43996F28354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7621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We are Celebrating Twenty Years 1999-019 South East England General Histopathology EQA Scheme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AB02B-8822-4FDC-952A-69780116E14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1256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We are Celebrating Twenty Years 1999-019 South East England General Histopathology EQA Scheme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7D4D0-C8A5-4F73-BDF9-B0A26B2380A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9439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We are Celebrating Twenty Years 1999-019 South East England General Histopathology EQA Scheme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1822E-93AC-45CD-AA96-AB7D05E4C4B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7366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We are Celebrating Twenty Years 1999-019 South East England General Histopathology EQA Scheme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3BB37-FE6F-4560-94F4-C55FB09DBBB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8092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We are Celebrating Twenty Years 1999-019 South East England General Histopathology EQA Scheme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85140-02FB-4899-AF7F-A4299D45A40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6542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 dirty="0"/>
              <a:t>We are Celebrating Twenty Years 1999-019 South East England General Histopathology EQA Scheme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A7117F2-9001-4C2F-9999-638672F625C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%2FResearch_4/Teaching/EQA/SEE/GENERAL/Round_dd%2Fdd3.svs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%2FResearch_4/Teaching/EQA/SEE/GENERAL/Round_dd%2Fdd4.svs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%2FResearch_4/Teaching/EQA/SEE/GENERAL/Round_dd%2Fdd5.svs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%2FResearch_4/Teaching/EQA/SEE/GENERAL/Round_dd%2Fdd6.svs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%2FResearch_4/Teaching/EQA/SEE/GENERAL/Round_dd%2Fdd7.svs" TargetMode="Externa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%2FResearch_4/Teaching/EQA/SEE/GENERAL/Round_dd%2Fdd8.svs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%2FResearch_4/Teaching/EQA/SEE/GENERAL/Round_dd%2Fdd9.svs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%2FResearch_4/Teaching/EQA/SEE/GENERAL/Round_dd%2Fdd10.svs" TargetMode="Externa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%2FResearch_4/Teaching/EQA/SEE/GENERAL/Round_dd%2Fdd11.svs" TargetMode="Externa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%2FResearch_4/Teaching/EQA/SEE/GENERAL/Round_dd%2Fdd12.sv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%2FResearch_4/Teaching/EQA/SEE/GENERAL/Round_dd%2Fdd1.svs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%2FResearch_4/Teaching/EQA/SEE/GENERAL/Round_dd%2Fdd2.sv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1149" y="1844824"/>
            <a:ext cx="8013711" cy="1728192"/>
          </a:xfrm>
        </p:spPr>
        <p:txBody>
          <a:bodyPr>
            <a:normAutofit fontScale="90000"/>
          </a:bodyPr>
          <a:lstStyle/>
          <a:p>
            <a:pPr algn="ctr"/>
            <a:br>
              <a:rPr lang="en-GB" b="1" dirty="0"/>
            </a:br>
            <a:br>
              <a:rPr lang="en-GB" b="1" dirty="0"/>
            </a:br>
            <a:r>
              <a:rPr lang="en-GB" b="1" dirty="0"/>
              <a:t>South East England General Histopathology EQA Scheme</a:t>
            </a:r>
            <a:br>
              <a:rPr lang="en-GB" b="1" dirty="0"/>
            </a:br>
            <a:br>
              <a:rPr lang="en-GB" b="1" dirty="0"/>
            </a:br>
            <a:r>
              <a:rPr lang="en-GB" b="1" dirty="0">
                <a:solidFill>
                  <a:schemeClr val="bg1">
                    <a:lumMod val="50000"/>
                  </a:schemeClr>
                </a:solidFill>
              </a:rPr>
              <a:t>Case Discussion Round dd</a:t>
            </a:r>
            <a:br>
              <a:rPr lang="en-GB" dirty="0"/>
            </a:br>
            <a:r>
              <a:rPr lang="en-GB" dirty="0"/>
              <a:t> </a:t>
            </a:r>
            <a:r>
              <a:rPr lang="en-GB" sz="2700" dirty="0"/>
              <a:t>Tuesday 31</a:t>
            </a:r>
            <a:r>
              <a:rPr lang="en-GB" sz="2700" baseline="30000" dirty="0"/>
              <a:t>st</a:t>
            </a:r>
            <a:r>
              <a:rPr lang="en-GB" sz="2700" dirty="0"/>
              <a:t> March, 2026</a:t>
            </a:r>
            <a:br>
              <a:rPr lang="en-GB" sz="2700" dirty="0"/>
            </a:br>
            <a:br>
              <a:rPr lang="en-GB" dirty="0"/>
            </a:br>
            <a:r>
              <a:rPr lang="en-GB" sz="4800" b="1" dirty="0"/>
              <a:t>THANK YOU FOR WAITING </a:t>
            </a:r>
            <a:br>
              <a:rPr lang="en-GB" sz="4800" b="1" dirty="0"/>
            </a:br>
            <a:r>
              <a:rPr lang="en-GB" b="1" dirty="0"/>
              <a:t>The meeting will start at 12:00pm</a:t>
            </a:r>
            <a:br>
              <a:rPr lang="en-GB" b="1" dirty="0"/>
            </a:br>
            <a:endParaRPr lang="en-GB" dirty="0"/>
          </a:p>
        </p:txBody>
      </p:sp>
      <p:pic>
        <p:nvPicPr>
          <p:cNvPr id="18434" name="Picture 2" descr="C:\Users\Amanda.Cowie\AppData\Local\Microsoft\Windows\Temporary Internet Files\Content.Outlook\0K1WQ3E1\7808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985" y="5373216"/>
            <a:ext cx="780038" cy="111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8123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0160" y="169898"/>
            <a:ext cx="9043840" cy="5707374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+mn-lt"/>
              </a:rPr>
              <a:t>Case dd3 - 5349 – GI</a:t>
            </a:r>
            <a:br>
              <a:rPr lang="en-GB" dirty="0">
                <a:solidFill>
                  <a:schemeClr val="accent1"/>
                </a:solidFill>
                <a:latin typeface="+mn-lt"/>
              </a:rPr>
            </a:br>
            <a:r>
              <a:rPr lang="en-GB" sz="1200" dirty="0">
                <a:solidFill>
                  <a:schemeClr val="accent1"/>
                </a:solidFill>
                <a:latin typeface="+mn-lt"/>
              </a:rPr>
              <a:t>Specimen: Appendix</a:t>
            </a:r>
          </a:p>
          <a:p>
            <a:r>
              <a:rPr lang="en-GB" sz="1200" b="1" dirty="0">
                <a:solidFill>
                  <a:srgbClr val="FF0000"/>
                </a:solidFill>
                <a:latin typeface="+mn-lt"/>
              </a:rPr>
              <a:t>Submitted Diagnosis:  Decidualised Endometriosis</a:t>
            </a:r>
          </a:p>
          <a:p>
            <a:pPr>
              <a:spcBef>
                <a:spcPts val="336"/>
              </a:spcBef>
            </a:pPr>
            <a:r>
              <a:rPr lang="en-GB" sz="1600" dirty="0">
                <a:solidFill>
                  <a:schemeClr val="accent1"/>
                </a:solidFill>
                <a:latin typeface="+mn-lt"/>
              </a:rPr>
              <a:t>	</a:t>
            </a:r>
            <a:r>
              <a:rPr lang="en-GB" sz="2000" dirty="0">
                <a:solidFill>
                  <a:schemeClr val="accent1"/>
                </a:solidFill>
                <a:latin typeface="+mn-lt"/>
              </a:rPr>
              <a:t>	</a:t>
            </a:r>
          </a:p>
          <a:p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solidFill>
                <a:schemeClr val="accent1"/>
              </a:solidFill>
            </a:endParaRPr>
          </a:p>
          <a:p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48041"/>
              </p:ext>
            </p:extLst>
          </p:nvPr>
        </p:nvGraphicFramePr>
        <p:xfrm>
          <a:off x="101898" y="1124744"/>
          <a:ext cx="8982745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3333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1374676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Preliminary Results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Final Merge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311532"/>
              </p:ext>
            </p:extLst>
          </p:nvPr>
        </p:nvGraphicFramePr>
        <p:xfrm>
          <a:off x="106296" y="1724989"/>
          <a:ext cx="8982745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4909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1373100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164384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F26. Appendicitis.</a:t>
                      </a:r>
                      <a:r>
                        <a:rPr lang="en-GB" sz="1100" b="0" dirty="0">
                          <a:solidFill>
                            <a:schemeClr val="accent1"/>
                          </a:solidFill>
                        </a:rPr>
                        <a:t>	</a:t>
                      </a:r>
                    </a:p>
                    <a:p>
                      <a:r>
                        <a:rPr lang="en-GB" sz="1100" b="0" dirty="0">
                          <a:solidFill>
                            <a:schemeClr val="accent1"/>
                          </a:solidFill>
                        </a:rPr>
                        <a:t>	 </a:t>
                      </a: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	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Appendix 75x7mm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CD10+.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Click here to view digital image</a:t>
                      </a:r>
                      <a:endParaRPr lang="en-GB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Acute appendicitis and decidua	  8.70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Acute appendicitis and endometriosis       1.63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       (decidua not mentioned)	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3.    Adenomyosis with (pseudo) decidual        0.54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        reaction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4"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Appendiceal deciduosis	                            41.20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4"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appendiceal endometriosis                          41.68</a:t>
                      </a:r>
                      <a:br>
                        <a:rPr lang="en-GB" sz="1200" b="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(decidua not mentioned)	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6.    Decidual change with acute serositis	  2.17</a:t>
                      </a:r>
                    </a:p>
                    <a:p>
                      <a:pPr marL="228600" indent="-228600">
                        <a:buFont typeface="+mj-lt"/>
                        <a:buAutoNum type="arabicPeriod" startAt="7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decidualised endometrial stroma,              0.54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? extrauterine pregnancy	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8</a:t>
                      </a: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.    Deciduosis with periappendicitis	  1.63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9.     Low grade appendiceal mucinous             0.54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        neoplasm (LAMB)	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10.  </a:t>
                      </a:r>
                      <a:r>
                        <a:rPr lang="en-GB" sz="1200" b="0" dirty="0" err="1">
                          <a:solidFill>
                            <a:schemeClr val="accent1"/>
                          </a:solidFill>
                        </a:rPr>
                        <a:t>PEComa</a:t>
                      </a: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 - Micronodular type                      0.54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       (micronodular perivascular epithelioid 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        cell tumour - HMB45 + Melan-A+ SMA+, 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         Desmin+ Cathepsin-K+	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11.   Placental implantation site,                          0.54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        EUG? decidualisation of the tissue. 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        No </a:t>
                      </a:r>
                      <a:r>
                        <a:rPr lang="en-GB" sz="1200" b="0" dirty="0" err="1">
                          <a:solidFill>
                            <a:schemeClr val="accent1"/>
                          </a:solidFill>
                        </a:rPr>
                        <a:t>fetal</a:t>
                      </a: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 material.	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12.  Progestin therapy effects	                              0.27</a:t>
                      </a:r>
                    </a:p>
                    <a:p>
                      <a:pPr marL="0" indent="0">
                        <a:buNone/>
                      </a:pPr>
                      <a:endParaRPr lang="en-GB" sz="12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34% of participants agreed to merge diagnoses 1, 2, 4, 5, 6 and 8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971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0160" y="169898"/>
            <a:ext cx="9043840" cy="6044614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+mn-lt"/>
              </a:rPr>
              <a:t>Case dd4 - 5323 – GU</a:t>
            </a:r>
            <a:br>
              <a:rPr lang="en-GB" sz="2000" b="1" dirty="0">
                <a:solidFill>
                  <a:schemeClr val="accent1"/>
                </a:solidFill>
                <a:latin typeface="+mn-lt"/>
              </a:rPr>
            </a:br>
            <a:r>
              <a:rPr lang="en-GB" sz="1200" dirty="0">
                <a:solidFill>
                  <a:schemeClr val="accent1"/>
                </a:solidFill>
                <a:latin typeface="+mn-lt"/>
              </a:rPr>
              <a:t>Specimen: </a:t>
            </a:r>
            <a:r>
              <a:rPr lang="en-AU" sz="1200" dirty="0">
                <a:solidFill>
                  <a:schemeClr val="accent1"/>
                </a:solidFill>
                <a:latin typeface="+mn-lt"/>
              </a:rPr>
              <a:t>Left orchidectomy</a:t>
            </a:r>
            <a:br>
              <a:rPr lang="en-GB" sz="1200" dirty="0">
                <a:solidFill>
                  <a:schemeClr val="accent1"/>
                </a:solidFill>
                <a:latin typeface="+mn-lt"/>
              </a:rPr>
            </a:br>
            <a:r>
              <a:rPr lang="en-GB" sz="1200" b="1" dirty="0">
                <a:solidFill>
                  <a:srgbClr val="FF0000"/>
                </a:solidFill>
                <a:latin typeface="+mn-lt"/>
              </a:rPr>
              <a:t>Submitted Diagnosis: Sertoli Cell Tumour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	</a:t>
            </a:r>
            <a:r>
              <a:rPr lang="en-GB" sz="1600" dirty="0">
                <a:solidFill>
                  <a:schemeClr val="accent1"/>
                </a:solidFill>
              </a:rPr>
              <a:t>	</a:t>
            </a:r>
            <a:r>
              <a:rPr lang="en-GB" sz="2000" dirty="0">
                <a:solidFill>
                  <a:schemeClr val="accent1"/>
                </a:solidFill>
              </a:rPr>
              <a:t>	</a:t>
            </a:r>
          </a:p>
          <a:p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solidFill>
                <a:schemeClr val="accent1"/>
              </a:solidFill>
            </a:endParaRPr>
          </a:p>
          <a:p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95779"/>
              </p:ext>
            </p:extLst>
          </p:nvPr>
        </p:nvGraphicFramePr>
        <p:xfrm>
          <a:off x="125761" y="1052736"/>
          <a:ext cx="889248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7887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1133873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Preliminary Results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Final Merge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2783486"/>
              </p:ext>
            </p:extLst>
          </p:nvPr>
        </p:nvGraphicFramePr>
        <p:xfrm>
          <a:off x="141659" y="1916832"/>
          <a:ext cx="8876582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1989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1133873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M40. ?Left testicular cancer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Small 15mm cream coloured nodule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Strong nuclear B catenin positivity, PLAP, CD117 and D240 Negative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Click here to view digital image</a:t>
                      </a:r>
                      <a:endParaRPr lang="en-GB" sz="12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adenomatoid tumour                                 0.57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(I'd like to see the IHC as I would expect 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calretinin and not catenin positivity. 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Is this a typo?)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Benign </a:t>
                      </a:r>
                      <a:r>
                        <a:rPr lang="en-GB" sz="1200" b="0" dirty="0" err="1">
                          <a:solidFill>
                            <a:schemeClr val="accent1"/>
                          </a:solidFill>
                        </a:rPr>
                        <a:t>sertoli</a:t>
                      </a: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 cell tumour	                         94.17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Leydig cell tumour	                         3.43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Seminoma, classic	                          0.57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Sertoli-</a:t>
                      </a:r>
                      <a:r>
                        <a:rPr lang="en-GB" sz="1200" b="0" dirty="0" err="1">
                          <a:solidFill>
                            <a:schemeClr val="accent1"/>
                          </a:solidFill>
                        </a:rPr>
                        <a:t>Lyedig</a:t>
                      </a: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 cell tumour	                          0.57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Sex cord stromal tumour	                          0.57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Yolk sac </a:t>
                      </a:r>
                      <a:r>
                        <a:rPr lang="en-GB" sz="1200" b="0" dirty="0" err="1">
                          <a:solidFill>
                            <a:schemeClr val="accent1"/>
                          </a:solidFill>
                        </a:rPr>
                        <a:t>tumor</a:t>
                      </a: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	                          0.11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	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42% participants agreed not to merge any diagnoses</a:t>
                      </a:r>
                    </a:p>
                    <a:p>
                      <a:endParaRPr lang="en-GB" sz="1100" b="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br>
                        <a:rPr lang="en-GB" sz="11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en-GB" sz="1100" b="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2299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0160" y="169898"/>
            <a:ext cx="9043840" cy="585374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GB" sz="2000" b="1" dirty="0">
                <a:solidFill>
                  <a:schemeClr val="accent1"/>
                </a:solidFill>
                <a:latin typeface="+mn-lt"/>
              </a:rPr>
              <a:t>Case dd5- 5350 – Miscellaneous (digital)</a:t>
            </a:r>
            <a:br>
              <a:rPr lang="en-GB" dirty="0">
                <a:solidFill>
                  <a:schemeClr val="accent1"/>
                </a:solidFill>
                <a:latin typeface="+mn-lt"/>
              </a:rPr>
            </a:br>
            <a:r>
              <a:rPr lang="en-GB" sz="1200" dirty="0">
                <a:solidFill>
                  <a:schemeClr val="accent1"/>
                </a:solidFill>
                <a:latin typeface="+mn-lt"/>
              </a:rPr>
              <a:t>Specimen: Soft tissue and skin</a:t>
            </a:r>
            <a:br>
              <a:rPr lang="en-GB" sz="1200" dirty="0">
                <a:solidFill>
                  <a:schemeClr val="accent1"/>
                </a:solidFill>
                <a:latin typeface="+mn-lt"/>
              </a:rPr>
            </a:br>
            <a:r>
              <a:rPr lang="en-GB" sz="1200" b="1" dirty="0">
                <a:solidFill>
                  <a:srgbClr val="FF0000"/>
                </a:solidFill>
                <a:latin typeface="+mn-lt"/>
              </a:rPr>
              <a:t>Submitted Diagnosis: Glomus tumour / glomangioma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solidFill>
                <a:schemeClr val="accent1"/>
              </a:solidFill>
            </a:endParaRPr>
          </a:p>
          <a:p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204632"/>
              </p:ext>
            </p:extLst>
          </p:nvPr>
        </p:nvGraphicFramePr>
        <p:xfrm>
          <a:off x="125760" y="1268760"/>
          <a:ext cx="8982744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5879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864097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Preliminary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Final Merge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934237"/>
              </p:ext>
            </p:extLst>
          </p:nvPr>
        </p:nvGraphicFramePr>
        <p:xfrm>
          <a:off x="156229" y="2091720"/>
          <a:ext cx="8952275" cy="2459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2762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846745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2459379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F57. Tender subcutaneous nodule 12mm, well defined within the superficial fascia. Trace of vascularity. ? Neuroma or angiolipoma.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EOS 24x14x9mm. Nodular lesion 8x6mm in cross section. 	</a:t>
                      </a:r>
                    </a:p>
                    <a:p>
                      <a:pPr algn="l"/>
                      <a:endParaRPr lang="en-GB" sz="1200" b="0" kern="1200" dirty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AU" sz="1200" b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lang="en-GB" sz="1200" b="0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GB" sz="1200" b="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None provided	</a:t>
                      </a:r>
                    </a:p>
                    <a:p>
                      <a:endParaRPr lang="en-GB" sz="1200" b="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Click here to view digital image</a:t>
                      </a:r>
                      <a:endParaRPr lang="en-GB" sz="120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Epithelioid </a:t>
                      </a:r>
                      <a:r>
                        <a:rPr lang="en-GB" sz="1200" b="0" dirty="0" err="1">
                          <a:solidFill>
                            <a:schemeClr val="accent1"/>
                          </a:solidFill>
                          <a:latin typeface="+mn-lt"/>
                        </a:rPr>
                        <a:t>hemangioma</a:t>
                      </a: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	                0.22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  <a:latin typeface="+mn-lt"/>
                        </a:rPr>
                        <a:t>Glomangioma	                99.14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  <a:latin typeface="+mn-lt"/>
                        </a:rPr>
                        <a:t>Glomangiopericytoma	                0.54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Hemangiopericytoma	                0.11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	</a:t>
                      </a:r>
                    </a:p>
                    <a:p>
                      <a:pPr marL="228600" indent="-228600">
                        <a:buAutoNum type="arabicPeriod"/>
                      </a:pPr>
                      <a:endParaRPr lang="en-GB" sz="1200" b="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endParaRPr lang="en-GB" sz="1200" b="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50% of participants agreed to merge 2 and 3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2929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0159" y="169898"/>
            <a:ext cx="8918079" cy="4824536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+mn-lt"/>
              </a:rPr>
              <a:t>Case dd6 - 5351 – Miscellaneous</a:t>
            </a:r>
            <a:br>
              <a:rPr lang="en-GB" dirty="0">
                <a:solidFill>
                  <a:schemeClr val="accent1"/>
                </a:solidFill>
                <a:latin typeface="+mn-lt"/>
              </a:rPr>
            </a:br>
            <a:r>
              <a:rPr lang="en-GB" sz="1200" dirty="0">
                <a:solidFill>
                  <a:schemeClr val="accent1"/>
                </a:solidFill>
                <a:latin typeface="+mn-lt"/>
              </a:rPr>
              <a:t>Specimen: </a:t>
            </a:r>
            <a:r>
              <a:rPr lang="en-AU" sz="1200" dirty="0">
                <a:solidFill>
                  <a:schemeClr val="accent1"/>
                </a:solidFill>
                <a:latin typeface="+mn-lt"/>
              </a:rPr>
              <a:t>Parotidectomy	</a:t>
            </a:r>
            <a:br>
              <a:rPr lang="en-GB" sz="1200" dirty="0">
                <a:solidFill>
                  <a:schemeClr val="accent1"/>
                </a:solidFill>
                <a:latin typeface="+mn-lt"/>
              </a:rPr>
            </a:br>
            <a:r>
              <a:rPr lang="en-GB" sz="1200" b="1" dirty="0">
                <a:solidFill>
                  <a:srgbClr val="FF0000"/>
                </a:solidFill>
                <a:latin typeface="+mn-lt"/>
              </a:rPr>
              <a:t>Submitted Diagnosis: Salivary duct carcinoma ex pleomorphic </a:t>
            </a:r>
            <a:r>
              <a:rPr lang="en-GB" sz="1200" b="1" dirty="0" err="1">
                <a:solidFill>
                  <a:srgbClr val="FF0000"/>
                </a:solidFill>
                <a:latin typeface="+mn-lt"/>
              </a:rPr>
              <a:t>adeonoma</a:t>
            </a:r>
            <a:r>
              <a:rPr lang="en-GB" sz="1200" b="1" dirty="0">
                <a:solidFill>
                  <a:srgbClr val="FF0000"/>
                </a:solidFill>
                <a:latin typeface="+mn-lt"/>
              </a:rPr>
              <a:t>.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	</a:t>
            </a:r>
            <a:r>
              <a:rPr lang="en-GB" sz="1600" dirty="0">
                <a:solidFill>
                  <a:schemeClr val="accent1"/>
                </a:solidFill>
              </a:rPr>
              <a:t>	</a:t>
            </a:r>
            <a:r>
              <a:rPr lang="en-GB" sz="2000" dirty="0">
                <a:solidFill>
                  <a:schemeClr val="accent1"/>
                </a:solidFill>
              </a:rPr>
              <a:t>	</a:t>
            </a:r>
          </a:p>
          <a:p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solidFill>
                <a:schemeClr val="accent1"/>
              </a:solidFill>
            </a:endParaRPr>
          </a:p>
          <a:p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255245"/>
              </p:ext>
            </p:extLst>
          </p:nvPr>
        </p:nvGraphicFramePr>
        <p:xfrm>
          <a:off x="125761" y="1052736"/>
          <a:ext cx="889248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871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1061865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Preliminary Results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Final Merge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600612"/>
              </p:ext>
            </p:extLst>
          </p:nvPr>
        </p:nvGraphicFramePr>
        <p:xfrm>
          <a:off x="125761" y="1908571"/>
          <a:ext cx="8838727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7017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1073591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1002018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858873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721783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1055445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51208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M84. Lump parotid.1 year, FNA ?Warthin's.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A piece of salivary gland weighing 16g and measuring 47x35x24mm. The specimen is unorienated. Slicing shows a lobulated tumour which is part solid and part cystic, measuring 20mm in maximum dimension.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Positive for CK7 and CEA, focally positive for CK5 and AR and negative for S100, p63, SMA, calponin and EMA.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Click here to view digital image</a:t>
                      </a:r>
                      <a:endParaRPr lang="en-GB" sz="120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adenocarcinoma NOS	                               0.11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Apocrine carcinoma	                               0.81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Carcinoma (Salivary duct type)                                    47.42</a:t>
                      </a:r>
                      <a:b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ex pleomorphic adenoma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Carcinoma, NOS	                               1.24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Dual Pathology ? PD carcinoma                                     0.32</a:t>
                      </a:r>
                      <a:b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+ adenoma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Favour malignant carcinoma but consult                    0.54</a:t>
                      </a:r>
                      <a:b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with head and neck colleague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High grade salivary carcinoma -salivary                     34.57</a:t>
                      </a:r>
                      <a:b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duct carcinoma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I find this case particularly difficult to classify  </a:t>
                      </a:r>
                      <a:b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and I am not convinced it is appropriate as </a:t>
                      </a:r>
                      <a:b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an EQA case. There is clearly a malignant </a:t>
                      </a:r>
                      <a:b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tumour present, morphologically in keeping </a:t>
                      </a:r>
                      <a:b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with SCC and </a:t>
                      </a:r>
                      <a:r>
                        <a:rPr lang="en-GB" sz="900" b="0" dirty="0" err="1">
                          <a:solidFill>
                            <a:schemeClr val="accent1"/>
                          </a:solidFill>
                          <a:latin typeface="+mn-lt"/>
                        </a:rPr>
                        <a:t>possib</a:t>
                      </a: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Low-grade salivary duct carcinoma,                              0.54</a:t>
                      </a:r>
                      <a:b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I don't report head and neck, </a:t>
                      </a:r>
                      <a:b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refer this case to the head and neck </a:t>
                      </a:r>
                      <a:b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colleagues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metastatic carcinoma	                               0.05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metastatic SCC + adenoma of                                         0.11</a:t>
                      </a:r>
                      <a:b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cutaneous origin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MUCOEPIDERMID CARCINOMA                                     0.05</a:t>
                      </a:r>
                      <a:b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AND PLEOMORPHIC ADENOMA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Mucoepidermoid Carcinoma	                             10.32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Oncocytoma	                                                                   0.54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Pleomorphic adenoma	                               1.08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Salivary duct carcinoma (invasive                                  0.16</a:t>
                      </a:r>
                      <a:b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and intraductal) arising on a background </a:t>
                      </a:r>
                      <a:b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of epithelial-myoepithelial carcinoma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Salivary duct carcinoma with adjacent                          0.54</a:t>
                      </a:r>
                      <a:b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 benign lesion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sclerosing polycystic adenoma	                                 0.27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Secondary salivary duct carcinoma                                 0.27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Squamous cell carcinoma ex pleomorphic                    1.08</a:t>
                      </a:r>
                      <a:b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 adenoma	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accent1"/>
                          </a:solidFill>
                          <a:latin typeface="+mn-lt"/>
                        </a:rPr>
                        <a:t>	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This case will be excluded as consensus could not be reached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2379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25759" y="116632"/>
            <a:ext cx="8931949" cy="482453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GB" sz="2000" b="1" dirty="0">
                <a:solidFill>
                  <a:schemeClr val="accent1"/>
                </a:solidFill>
                <a:latin typeface="+mn-lt"/>
              </a:rPr>
              <a:t>Case dd7 - 5352 – Gynae</a:t>
            </a:r>
            <a:br>
              <a:rPr lang="en-GB" dirty="0">
                <a:solidFill>
                  <a:schemeClr val="accent1"/>
                </a:solidFill>
                <a:latin typeface="+mn-lt"/>
              </a:rPr>
            </a:br>
            <a:r>
              <a:rPr lang="en-GB" sz="1200" dirty="0">
                <a:solidFill>
                  <a:schemeClr val="accent1"/>
                </a:solidFill>
                <a:latin typeface="+mn-lt"/>
              </a:rPr>
              <a:t>Specimen: Labial Cyst</a:t>
            </a:r>
            <a:br>
              <a:rPr lang="en-AU" sz="1200" dirty="0">
                <a:solidFill>
                  <a:schemeClr val="accent1"/>
                </a:solidFill>
                <a:latin typeface="+mn-lt"/>
              </a:rPr>
            </a:br>
            <a:r>
              <a:rPr lang="en-GB" sz="1200" b="1" dirty="0">
                <a:solidFill>
                  <a:srgbClr val="FF0000"/>
                </a:solidFill>
                <a:latin typeface="+mn-lt"/>
              </a:rPr>
              <a:t>Submitted Diagnosis: Papillary Hidradenoma</a:t>
            </a:r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152902"/>
              </p:ext>
            </p:extLst>
          </p:nvPr>
        </p:nvGraphicFramePr>
        <p:xfrm>
          <a:off x="165230" y="1196752"/>
          <a:ext cx="889248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461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772029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1029326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Preliminary Results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Final Merge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337396"/>
              </p:ext>
            </p:extLst>
          </p:nvPr>
        </p:nvGraphicFramePr>
        <p:xfrm>
          <a:off x="165230" y="2060848"/>
          <a:ext cx="8892478" cy="29345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459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1008114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772029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1029324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2934567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F49. Labial cyst left near fourchette, excision biopsy.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Skin ellipse 13 x 6 x 8mm deep. Bisected in the longest plane, two pieces entire.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None provided.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Click here to view digital image</a:t>
                      </a:r>
                      <a:endParaRPr lang="en-GB" sz="12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Benign cyst - Benign Mullerian cyst	0.56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Hidradenoma papilliform                  	98.81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Syringocystadenoma </a:t>
                      </a:r>
                      <a:r>
                        <a:rPr lang="en-GB" sz="1200" b="0" dirty="0" err="1">
                          <a:solidFill>
                            <a:srgbClr val="FF0000"/>
                          </a:solidFill>
                        </a:rPr>
                        <a:t>papilliferum</a:t>
                      </a: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	0.62</a:t>
                      </a:r>
                    </a:p>
                    <a:p>
                      <a:pPr marL="0" indent="0">
                        <a:buNone/>
                      </a:pPr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34% participants agreed to merge diagnoses 2 and 3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69192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0160" y="169898"/>
            <a:ext cx="8939500" cy="4824536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+mn-lt"/>
              </a:rPr>
              <a:t>Case dd8 - 5353 – Lymphoreticular</a:t>
            </a:r>
            <a:br>
              <a:rPr lang="en-GB" sz="2000" b="1" dirty="0">
                <a:solidFill>
                  <a:schemeClr val="accent1"/>
                </a:solidFill>
                <a:latin typeface="+mn-lt"/>
              </a:rPr>
            </a:br>
            <a:r>
              <a:rPr lang="en-GB" sz="1200" dirty="0">
                <a:solidFill>
                  <a:schemeClr val="accent1"/>
                </a:solidFill>
                <a:latin typeface="+mn-lt"/>
              </a:rPr>
              <a:t>Specimen: Small bowel	</a:t>
            </a:r>
            <a:br>
              <a:rPr lang="en-GB" sz="1200" dirty="0">
                <a:solidFill>
                  <a:schemeClr val="accent1"/>
                </a:solidFill>
                <a:latin typeface="+mn-lt"/>
              </a:rPr>
            </a:br>
            <a:r>
              <a:rPr lang="en-GB" sz="1200" b="1" dirty="0">
                <a:solidFill>
                  <a:srgbClr val="FF0000"/>
                </a:solidFill>
                <a:latin typeface="+mn-lt"/>
              </a:rPr>
              <a:t>Submitted Diagnosis:  Enteropathy associated with T cell Lymphoma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	</a:t>
            </a:r>
            <a:r>
              <a:rPr lang="en-GB" sz="1600" dirty="0">
                <a:solidFill>
                  <a:schemeClr val="accent1"/>
                </a:solidFill>
              </a:rPr>
              <a:t>	</a:t>
            </a:r>
            <a:r>
              <a:rPr lang="en-GB" sz="2000" dirty="0">
                <a:solidFill>
                  <a:schemeClr val="accent1"/>
                </a:solidFill>
              </a:rPr>
              <a:t>	</a:t>
            </a:r>
          </a:p>
          <a:p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solidFill>
                <a:schemeClr val="accent1"/>
              </a:solidFill>
            </a:endParaRPr>
          </a:p>
          <a:p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16834"/>
              </p:ext>
            </p:extLst>
          </p:nvPr>
        </p:nvGraphicFramePr>
        <p:xfrm>
          <a:off x="125761" y="1052736"/>
          <a:ext cx="889248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9855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989857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Preliminary Results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Final Merge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816610"/>
              </p:ext>
            </p:extLst>
          </p:nvPr>
        </p:nvGraphicFramePr>
        <p:xfrm>
          <a:off x="147182" y="1875696"/>
          <a:ext cx="8892478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8434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1011276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1221080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M66. Jejunal lesion with associated perforation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Ill-defined cream-coloured lesion extending up to serosa and into adherent omental fat.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Positive with CD45,CD3, CD7 and CD30, patchy CD4. Negative with CD20, CD79a, CD5, CD8 and ALK-1. MIB-1 up to 90%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Click here to view digital image</a:t>
                      </a:r>
                      <a:endParaRPr lang="en-GB" sz="12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ALK negative anaplastic b cell lymphoma                 0.63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ALK negative anaplastic large T-cell lymphoma       9.06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ALK‑negative Anaplastic Large Cell Lymphoma      19.63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angioimmunoblastic type T cell/NK lymphoma       0.5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CD30 positive high grade T cell lymphoma              1.88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CD30 positive T cell lymphoma	                0.63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Enteropathy associated T cell </a:t>
                      </a:r>
                      <a:r>
                        <a:rPr lang="en-GB" sz="1200" b="0" dirty="0" err="1">
                          <a:solidFill>
                            <a:schemeClr val="accent1"/>
                          </a:solidFill>
                        </a:rPr>
                        <a:t>lymohoma</a:t>
                      </a: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	              48.13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high grade T cell lymphoma, ?</a:t>
                      </a:r>
                      <a:r>
                        <a:rPr lang="en-GB" sz="1200" b="0" dirty="0" err="1">
                          <a:solidFill>
                            <a:schemeClr val="accent1"/>
                          </a:solidFill>
                        </a:rPr>
                        <a:t>Tcell</a:t>
                      </a: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 Acute                0.63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lymphoblastic lymphoma	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Hodgkin lymphoma CHL mixed cellularity                0.13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Non Hodgkin's </a:t>
                      </a:r>
                      <a:r>
                        <a:rPr lang="en-GB" sz="1200" b="0" dirty="0" err="1">
                          <a:solidFill>
                            <a:schemeClr val="accent1"/>
                          </a:solidFill>
                        </a:rPr>
                        <a:t>lymphoma,high</a:t>
                      </a: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 grade	                1.88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Peripheral T-cell lymphoma	                1.31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T cell lymphoma	                                         15.63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	</a:t>
                      </a:r>
                    </a:p>
                    <a:p>
                      <a:pPr marL="0" indent="0">
                        <a:buNone/>
                      </a:pPr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This case will be excluded as consensus could not be reached</a:t>
                      </a:r>
                    </a:p>
                    <a:p>
                      <a:endParaRPr lang="en-GB" sz="1200" b="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0688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0160" y="134387"/>
            <a:ext cx="8424428" cy="4824536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+mn-lt"/>
              </a:rPr>
              <a:t>Case dd9 – 5317 – Respiratory</a:t>
            </a:r>
            <a:br>
              <a:rPr lang="en-GB" dirty="0">
                <a:solidFill>
                  <a:schemeClr val="accent1"/>
                </a:solidFill>
                <a:latin typeface="+mn-lt"/>
              </a:rPr>
            </a:br>
            <a:r>
              <a:rPr lang="en-GB" sz="1200" dirty="0">
                <a:solidFill>
                  <a:schemeClr val="accent1"/>
                </a:solidFill>
                <a:latin typeface="+mn-lt"/>
              </a:rPr>
              <a:t>Specimen: right lower lobe lung wedge excision</a:t>
            </a:r>
            <a:br>
              <a:rPr lang="en-AU" sz="1200" dirty="0">
                <a:solidFill>
                  <a:schemeClr val="accent1"/>
                </a:solidFill>
                <a:latin typeface="+mn-lt"/>
              </a:rPr>
            </a:br>
            <a:r>
              <a:rPr lang="en-GB" sz="1200" b="1" dirty="0">
                <a:solidFill>
                  <a:srgbClr val="FF0000"/>
                </a:solidFill>
                <a:latin typeface="+mn-lt"/>
              </a:rPr>
              <a:t>Submitted Diagnosis:  Typical carcinoid tumour</a:t>
            </a:r>
            <a:r>
              <a:rPr lang="en-GB" sz="1200" dirty="0">
                <a:solidFill>
                  <a:schemeClr val="accent1"/>
                </a:solidFill>
                <a:latin typeface="+mn-lt"/>
              </a:rPr>
              <a:t>	</a:t>
            </a:r>
          </a:p>
          <a:p>
            <a:br>
              <a:rPr lang="en-GB" sz="1100" dirty="0">
                <a:solidFill>
                  <a:schemeClr val="accent1"/>
                </a:solidFill>
              </a:rPr>
            </a:br>
            <a:endParaRPr lang="en-GB" sz="1100" dirty="0">
              <a:solidFill>
                <a:schemeClr val="accent1"/>
              </a:solidFill>
            </a:endParaRPr>
          </a:p>
          <a:p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518271"/>
              </p:ext>
            </p:extLst>
          </p:nvPr>
        </p:nvGraphicFramePr>
        <p:xfrm>
          <a:off x="125759" y="1036574"/>
          <a:ext cx="889248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5879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1061865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Preliminary Results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Final Merge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421347"/>
              </p:ext>
            </p:extLst>
          </p:nvPr>
        </p:nvGraphicFramePr>
        <p:xfrm>
          <a:off x="125761" y="1884009"/>
          <a:ext cx="8892478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5879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1061863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2703838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F72. 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Two lung nodules - right middle and right lower lobes.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Wedge of lung with 16mm solid, well circumscribed tan tumour.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None provided.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Click here to view digital image</a:t>
                      </a:r>
                      <a:endParaRPr lang="en-GB" sz="12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Atypical carcinoma (low grade                      0.57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neuroendocrine carcinoma)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CARCINOID (NEUROENDOCRINE                  92.74</a:t>
                      </a:r>
                      <a:br>
                        <a:rPr lang="en-GB" sz="1200" b="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TUMOUR GRADE 1)</a:t>
                      </a: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Large cell neuroendocrine tumour	    0.57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Malignant melanoma	                              0.91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Medullary thyroid carcinoma metastasis	    0.29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Mesothelioma.	                              0.57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Metastatic tumour	                              0.51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Metastatic well differentiated                        0.29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neuroendocrine tumour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Paraganglioma	                             0.46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THYMOMA	                             0.06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To report this tumour with this clinical        0.06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info on an H&amp;E ONLY would be reckless 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beyond belief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Well differentiated neuroendocrine             2.40</a:t>
                      </a:r>
                      <a:br>
                        <a:rPr lang="en-GB" sz="1200" b="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/atypical carcinoid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Well differentiated neuroendocrine             0.57</a:t>
                      </a:r>
                      <a:br>
                        <a:rPr lang="en-GB" sz="1200" b="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tumour, to differentiate typical vs </a:t>
                      </a:r>
                      <a:br>
                        <a:rPr lang="en-GB" sz="1200" b="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atypical carcinoid, need to count mitoses and look for necrosis.	</a:t>
                      </a:r>
                    </a:p>
                    <a:p>
                      <a:pPr marL="0" indent="0">
                        <a:buNone/>
                      </a:pPr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62% participants agreed to merge diagnosis 2, 12 and 13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19409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0160" y="169898"/>
            <a:ext cx="8917292" cy="5419342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+mn-lt"/>
              </a:rPr>
              <a:t>Case dd10 - 5354 – Breast</a:t>
            </a:r>
            <a:br>
              <a:rPr lang="en-GB" dirty="0">
                <a:solidFill>
                  <a:schemeClr val="accent1"/>
                </a:solidFill>
                <a:latin typeface="+mn-lt"/>
              </a:rPr>
            </a:br>
            <a:r>
              <a:rPr lang="en-GB" sz="1200" dirty="0">
                <a:solidFill>
                  <a:schemeClr val="accent1"/>
                </a:solidFill>
                <a:latin typeface="+mn-lt"/>
              </a:rPr>
              <a:t>Specimen: Breast tissue</a:t>
            </a:r>
            <a:r>
              <a:rPr lang="en-AU" sz="1200" dirty="0">
                <a:solidFill>
                  <a:schemeClr val="accent1"/>
                </a:solidFill>
                <a:latin typeface="+mn-lt"/>
              </a:rPr>
              <a:t>	</a:t>
            </a:r>
            <a:br>
              <a:rPr lang="en-GB" sz="1200" dirty="0">
                <a:solidFill>
                  <a:schemeClr val="accent1"/>
                </a:solidFill>
                <a:latin typeface="+mn-lt"/>
              </a:rPr>
            </a:br>
            <a:r>
              <a:rPr lang="en-GB" sz="1200" b="1" dirty="0">
                <a:solidFill>
                  <a:srgbClr val="FF0000"/>
                </a:solidFill>
                <a:latin typeface="+mn-lt"/>
              </a:rPr>
              <a:t>Submitted Diagnosis: Fibroadenoma, juvenile type</a:t>
            </a:r>
            <a:r>
              <a:rPr lang="en-GB" sz="1200" dirty="0">
                <a:solidFill>
                  <a:schemeClr val="accent1"/>
                </a:solidFill>
                <a:latin typeface="+mn-lt"/>
              </a:rPr>
              <a:t>			</a:t>
            </a:r>
          </a:p>
          <a:p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solidFill>
                <a:schemeClr val="accent1"/>
              </a:solidFill>
            </a:endParaRPr>
          </a:p>
          <a:p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910027"/>
              </p:ext>
            </p:extLst>
          </p:nvPr>
        </p:nvGraphicFramePr>
        <p:xfrm>
          <a:off x="126548" y="1268760"/>
          <a:ext cx="889248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7100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1206668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Preliminary Results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Final Merge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52510"/>
              </p:ext>
            </p:extLst>
          </p:nvPr>
        </p:nvGraphicFramePr>
        <p:xfrm>
          <a:off x="124972" y="2091720"/>
          <a:ext cx="889248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917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1082857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938476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721904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681715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1185611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29214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F40. </a:t>
                      </a:r>
                      <a:r>
                        <a:rPr lang="fr-FR" sz="1200" b="0" dirty="0" err="1">
                          <a:solidFill>
                            <a:schemeClr val="accent1"/>
                          </a:solidFill>
                        </a:rPr>
                        <a:t>Enlarging</a:t>
                      </a:r>
                      <a:r>
                        <a:rPr lang="fr-FR" sz="1200" b="0" dirty="0">
                          <a:solidFill>
                            <a:schemeClr val="accent1"/>
                          </a:solidFill>
                        </a:rPr>
                        <a:t> FAD? Phyllodes / </a:t>
                      </a:r>
                      <a:r>
                        <a:rPr lang="fr-FR" sz="1200" b="0" dirty="0" err="1">
                          <a:solidFill>
                            <a:schemeClr val="accent1"/>
                          </a:solidFill>
                        </a:rPr>
                        <a:t>malignant</a:t>
                      </a:r>
                      <a:r>
                        <a:rPr lang="fr-FR" sz="1200" b="0" dirty="0">
                          <a:solidFill>
                            <a:schemeClr val="accent1"/>
                          </a:solidFill>
                        </a:rPr>
                        <a:t> Phyllodes.</a:t>
                      </a:r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117g. 80 x 80 x 45mm Multinodular. No necrosis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None Provided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Click here to view digital image</a:t>
                      </a:r>
                      <a:endParaRPr lang="en-GB" sz="12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Adenomyoepithelioma	                               2.18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Apocrine adenosis / apocrine adenoma	     0.57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Atypical phyllodes	                               0.23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Benign fibroepithelial lesion – Benign           0.29 phyllodes/Fibroadenoma	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Benign fibroepithelial lesion, favour             38.68</a:t>
                      </a:r>
                      <a:br>
                        <a:rPr lang="en-GB" sz="1200" b="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benign phyllodes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Benign fibroepithelial lesion, favour             46.49</a:t>
                      </a:r>
                      <a:br>
                        <a:rPr lang="en-GB" sz="1200" b="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fibroadenoma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Borderline phyllodes tumour	   3.85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Cellular fibroadenoma / benign                    5.75 </a:t>
                      </a:r>
                      <a:br>
                        <a:rPr lang="en-GB" sz="1200" b="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phyllodes tumour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Juvenile/giant Fibroadenoma	   1.72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Malignant phyllodes tumour	   0.23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34% participants agreed to merge diagnoses 4, 5, 6, 8 and 9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46915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0160" y="169898"/>
            <a:ext cx="8892478" cy="4824536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+mn-lt"/>
              </a:rPr>
              <a:t>Case dd11 - 5355 – EDUCATIONAL</a:t>
            </a:r>
            <a:br>
              <a:rPr lang="en-GB" sz="2000" dirty="0">
                <a:solidFill>
                  <a:schemeClr val="accent1"/>
                </a:solidFill>
                <a:latin typeface="+mn-lt"/>
              </a:rPr>
            </a:br>
            <a:r>
              <a:rPr lang="en-GB" sz="1400" dirty="0">
                <a:solidFill>
                  <a:schemeClr val="accent1"/>
                </a:solidFill>
                <a:latin typeface="+mn-lt"/>
              </a:rPr>
              <a:t>Specimen: Colon Polyp</a:t>
            </a:r>
            <a:r>
              <a:rPr lang="en-GB" sz="1600" dirty="0">
                <a:solidFill>
                  <a:schemeClr val="accent1"/>
                </a:solidFill>
                <a:latin typeface="+mn-lt"/>
              </a:rPr>
              <a:t>	</a:t>
            </a:r>
            <a:r>
              <a:rPr lang="en-GB" sz="2000" dirty="0">
                <a:solidFill>
                  <a:schemeClr val="accent1"/>
                </a:solidFill>
                <a:latin typeface="+mn-lt"/>
              </a:rPr>
              <a:t>	</a:t>
            </a:r>
          </a:p>
          <a:p>
            <a:br>
              <a:rPr lang="en-GB" dirty="0">
                <a:solidFill>
                  <a:schemeClr val="accent1"/>
                </a:solidFill>
                <a:latin typeface="+mn-lt"/>
              </a:rPr>
            </a:br>
            <a:endParaRPr lang="en-GB" dirty="0">
              <a:solidFill>
                <a:schemeClr val="accent1"/>
              </a:solidFill>
              <a:latin typeface="+mn-lt"/>
            </a:endParaRPr>
          </a:p>
          <a:p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310440"/>
              </p:ext>
            </p:extLst>
          </p:nvPr>
        </p:nvGraphicFramePr>
        <p:xfrm>
          <a:off x="125761" y="1052736"/>
          <a:ext cx="889248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5879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1205881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Suggested Diagnosis </a:t>
                      </a:r>
                    </a:p>
                    <a:p>
                      <a:r>
                        <a:rPr lang="en-GB" sz="1600" dirty="0"/>
                        <a:t>(Top 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Submitted Diagnosis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849583"/>
              </p:ext>
            </p:extLst>
          </p:nvPr>
        </p:nvGraphicFramePr>
        <p:xfrm>
          <a:off x="147711" y="1631856"/>
          <a:ext cx="8892478" cy="33625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3929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1227829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3362578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F86.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The patients only sibling had numerous polyps in the bowel. This patient also has numerous polyps at colonoscopy. Right hemi-colectomy performed.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About 100 small polyps in the bowel from 1mm to 25mm in size.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None Provided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Click here to view digital image</a:t>
                      </a:r>
                      <a:endParaRPr lang="en-GB" sz="12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Adenomas (familial polyposis)        61.80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Tubular </a:t>
                      </a:r>
                      <a:r>
                        <a:rPr lang="en-GB" sz="1200" b="0" dirty="0" err="1">
                          <a:solidFill>
                            <a:schemeClr val="accent1"/>
                          </a:solidFill>
                        </a:rPr>
                        <a:t>adenomata</a:t>
                      </a: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, multiple.        20.78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Low grade dysplasia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Multiple tubular adenoma with      2.41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 high grade dysplasia. Assess for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 genes for FAP and other 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familial polyposis causes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Tubulovillous adenoma	                 1.75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Serrated polyposis syndrome            1.20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Familial adenomatous polyposis </a:t>
                      </a:r>
                      <a:r>
                        <a:rPr lang="en-GB" sz="1000" b="0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en-GB" sz="1000" b="0" i="1" dirty="0">
                          <a:solidFill>
                            <a:srgbClr val="FF0000"/>
                          </a:solidFill>
                        </a:rPr>
                        <a:t>possibly attenuated on account of patients age at presentation and lack of cancer developing into old age</a:t>
                      </a:r>
                      <a:r>
                        <a:rPr lang="en-GB" sz="1000" b="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09188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0160" y="169898"/>
            <a:ext cx="8982742" cy="6530022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+mn-lt"/>
              </a:rPr>
              <a:t>Case dd12 - 5356– EDUCATIONAL</a:t>
            </a:r>
            <a:br>
              <a:rPr lang="en-GB" sz="2000" dirty="0">
                <a:solidFill>
                  <a:schemeClr val="accent1"/>
                </a:solidFill>
                <a:latin typeface="+mn-lt"/>
              </a:rPr>
            </a:br>
            <a:r>
              <a:rPr lang="en-GB" sz="1400" dirty="0">
                <a:solidFill>
                  <a:schemeClr val="accent1"/>
                </a:solidFill>
                <a:latin typeface="+mn-lt"/>
              </a:rPr>
              <a:t>Specimen: Axilla Excision</a:t>
            </a:r>
            <a:r>
              <a:rPr lang="en-GB" sz="1600" dirty="0">
                <a:solidFill>
                  <a:schemeClr val="accent1"/>
                </a:solidFill>
              </a:rPr>
              <a:t>	</a:t>
            </a:r>
            <a:r>
              <a:rPr lang="en-GB" sz="2000" dirty="0">
                <a:solidFill>
                  <a:schemeClr val="accent1"/>
                </a:solidFill>
              </a:rPr>
              <a:t>	</a:t>
            </a:r>
          </a:p>
          <a:p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solidFill>
                <a:schemeClr val="accent1"/>
              </a:solidFill>
            </a:endParaRPr>
          </a:p>
          <a:p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113149"/>
              </p:ext>
            </p:extLst>
          </p:nvPr>
        </p:nvGraphicFramePr>
        <p:xfrm>
          <a:off x="113383" y="1052736"/>
          <a:ext cx="8982743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8091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100526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1139750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Suggested Diagnosis </a:t>
                      </a:r>
                    </a:p>
                    <a:p>
                      <a:r>
                        <a:rPr lang="en-GB" sz="1600" dirty="0"/>
                        <a:t>(Top 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Submitted Diagnosis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835184"/>
              </p:ext>
            </p:extLst>
          </p:nvPr>
        </p:nvGraphicFramePr>
        <p:xfrm>
          <a:off x="113383" y="1772816"/>
          <a:ext cx="8982743" cy="2575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8092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100525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1139750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2575832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F45. 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Left axilla excision biopsy? Low grade sarcoma on needle biopsy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Fibrofatty tissue 40 x 28 x 18mm with a well circumscribed pale and slightly myxoid nodule 21mm maximum.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Desmin, CD34, bc12, ER &amp; PR positive AE1-AE3 and SMA negative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Click here to view digital image</a:t>
                      </a:r>
                      <a:endParaRPr lang="en-GB" sz="1200" dirty="0">
                        <a:solidFill>
                          <a:schemeClr val="accent1"/>
                        </a:solidFill>
                      </a:endParaRPr>
                    </a:p>
                    <a:p>
                      <a:pPr algn="ctr"/>
                      <a:b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b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n-GB" sz="12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Myofibroblastoma	                  65.58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Mammary-type Myofibroblastoma   13.99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(MTMF)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Solitary fibrous tumour	                    4.36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Superficial CD34-positive                      3.01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fibroblastic tumour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Angiomyofibroblastoma	                   2.45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rgbClr val="FF0000"/>
                          </a:solidFill>
                        </a:rPr>
                        <a:t>Mammary-type myofibroblastoma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0939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54" y="2996671"/>
            <a:ext cx="838317" cy="5906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2105" y="566476"/>
            <a:ext cx="1651662" cy="120392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597724" y="3630826"/>
            <a:ext cx="135806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Mute your mic 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you’re not 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speaking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1887" y="2977479"/>
            <a:ext cx="553140" cy="610609"/>
          </a:xfrm>
          <a:prstGeom prst="rect">
            <a:avLst/>
          </a:prstGeom>
        </p:spPr>
      </p:pic>
      <p:sp>
        <p:nvSpPr>
          <p:cNvPr id="13" name="Oval 12"/>
          <p:cNvSpPr/>
          <p:nvPr/>
        </p:nvSpPr>
        <p:spPr>
          <a:xfrm>
            <a:off x="4625476" y="2953731"/>
            <a:ext cx="648072" cy="610609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3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7508" y="3004434"/>
            <a:ext cx="556469" cy="526226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625476" y="3630826"/>
            <a:ext cx="185499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the “raise hand” 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“chat” feature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raise questions 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share ideas</a:t>
            </a:r>
          </a:p>
        </p:txBody>
      </p:sp>
      <p:sp>
        <p:nvSpPr>
          <p:cNvPr id="16" name="Oval 15"/>
          <p:cNvSpPr/>
          <p:nvPr/>
        </p:nvSpPr>
        <p:spPr>
          <a:xfrm>
            <a:off x="7015790" y="2914320"/>
            <a:ext cx="648072" cy="610609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15790" y="3630826"/>
            <a:ext cx="17764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Wait for the 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 person to call 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you before you 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unmute your mic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871" y="3029481"/>
            <a:ext cx="652626" cy="544853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838193" y="1888889"/>
            <a:ext cx="31822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Meeting Etiquette</a:t>
            </a:r>
          </a:p>
        </p:txBody>
      </p:sp>
      <p:sp>
        <p:nvSpPr>
          <p:cNvPr id="26" name="Oval 25"/>
          <p:cNvSpPr/>
          <p:nvPr/>
        </p:nvSpPr>
        <p:spPr>
          <a:xfrm>
            <a:off x="3312163" y="4873561"/>
            <a:ext cx="648072" cy="610609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845848" y="4880975"/>
            <a:ext cx="181652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Remember…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Everyone can see  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chat comments</a:t>
            </a:r>
          </a:p>
        </p:txBody>
      </p:sp>
      <p:sp>
        <p:nvSpPr>
          <p:cNvPr id="29" name="Oval 28"/>
          <p:cNvSpPr/>
          <p:nvPr/>
        </p:nvSpPr>
        <p:spPr>
          <a:xfrm>
            <a:off x="397741" y="3001920"/>
            <a:ext cx="648072" cy="610609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95535" y="3663095"/>
            <a:ext cx="144783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your camera 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on, everyone 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see you</a:t>
            </a:r>
          </a:p>
        </p:txBody>
      </p:sp>
      <p:sp>
        <p:nvSpPr>
          <p:cNvPr id="31" name="Oval 30"/>
          <p:cNvSpPr/>
          <p:nvPr/>
        </p:nvSpPr>
        <p:spPr>
          <a:xfrm>
            <a:off x="2597724" y="2974195"/>
            <a:ext cx="648072" cy="610609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</a:t>
            </a: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4025" y="4859532"/>
            <a:ext cx="698262" cy="67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9220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2924944"/>
            <a:ext cx="6984776" cy="1584176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dirty="0">
                <a:solidFill>
                  <a:schemeClr val="accent1"/>
                </a:solidFill>
              </a:rPr>
              <a:t>4. Questions / Comments/Suggestions welcome</a:t>
            </a:r>
            <a:br>
              <a:rPr lang="en-GB" sz="2200" b="1" dirty="0">
                <a:solidFill>
                  <a:schemeClr val="accent1"/>
                </a:solidFill>
              </a:rPr>
            </a:br>
            <a:r>
              <a:rPr lang="en-GB" sz="2200" b="1" dirty="0">
                <a:solidFill>
                  <a:schemeClr val="accent1"/>
                </a:solidFill>
              </a:rPr>
              <a:t>              </a:t>
            </a:r>
            <a:br>
              <a:rPr lang="en-GB" sz="2200" b="1" dirty="0">
                <a:solidFill>
                  <a:schemeClr val="accent1"/>
                </a:solidFill>
              </a:rPr>
            </a:br>
            <a:r>
              <a:rPr lang="en-GB" sz="2200" b="1" dirty="0">
                <a:solidFill>
                  <a:schemeClr val="accent1"/>
                </a:solidFill>
              </a:rPr>
              <a:t>       Thank you for attending. </a:t>
            </a:r>
            <a:br>
              <a:rPr lang="en-GB" sz="2700" b="1" dirty="0">
                <a:solidFill>
                  <a:schemeClr val="accent1"/>
                </a:solidFill>
              </a:rPr>
            </a:br>
            <a:br>
              <a:rPr lang="en-GB" sz="2700" b="1" dirty="0">
                <a:solidFill>
                  <a:schemeClr val="accent1"/>
                </a:solidFill>
              </a:rPr>
            </a:br>
            <a:r>
              <a:rPr lang="en-GB" sz="2000" b="1" dirty="0">
                <a:solidFill>
                  <a:schemeClr val="accent1"/>
                </a:solidFill>
              </a:rPr>
              <a:t>This presentation can be found on the EQA website from next week.</a:t>
            </a:r>
            <a:br>
              <a:rPr lang="en-GB" sz="2700" b="1" dirty="0">
                <a:solidFill>
                  <a:schemeClr val="accent1"/>
                </a:solidFill>
              </a:rPr>
            </a:br>
            <a:br>
              <a:rPr lang="en-GB" sz="2700" b="1" dirty="0">
                <a:solidFill>
                  <a:schemeClr val="accent1"/>
                </a:solidFill>
              </a:rPr>
            </a:br>
            <a:r>
              <a:rPr lang="en-GB" sz="2200" b="1" dirty="0">
                <a:solidFill>
                  <a:srgbClr val="00B050"/>
                </a:solidFill>
              </a:rPr>
              <a:t>Talk/Discussion</a:t>
            </a:r>
            <a:br>
              <a:rPr lang="en-GB" sz="2700" b="1" dirty="0">
                <a:solidFill>
                  <a:srgbClr val="00B050"/>
                </a:solidFill>
              </a:rPr>
            </a:br>
            <a:r>
              <a:rPr lang="en-GB" sz="2700" b="1" dirty="0">
                <a:solidFill>
                  <a:schemeClr val="accent5">
                    <a:lumMod val="75000"/>
                  </a:schemeClr>
                </a:solidFill>
              </a:rPr>
              <a:t>Practical Bone Pathology for a General Pathologist </a:t>
            </a:r>
            <a:br>
              <a:rPr lang="en-GB" sz="2700" b="1" dirty="0">
                <a:solidFill>
                  <a:srgbClr val="00B050"/>
                </a:solidFill>
              </a:rPr>
            </a:br>
            <a:br>
              <a:rPr lang="en-GB" sz="1600" b="1" dirty="0">
                <a:solidFill>
                  <a:srgbClr val="00B050"/>
                </a:solidFill>
              </a:rPr>
            </a:br>
            <a:r>
              <a:rPr lang="en-GB" sz="2000" b="1" dirty="0">
                <a:solidFill>
                  <a:srgbClr val="00B050"/>
                </a:solidFill>
              </a:rPr>
              <a:t>with Dr Fernanda Amary</a:t>
            </a:r>
            <a:br>
              <a:rPr lang="en-GB" dirty="0"/>
            </a:br>
            <a:br>
              <a:rPr lang="en-GB" b="1" dirty="0">
                <a:solidFill>
                  <a:schemeClr val="accent1"/>
                </a:solidFill>
              </a:rPr>
            </a:br>
            <a:br>
              <a:rPr lang="en-GB" b="1" dirty="0">
                <a:solidFill>
                  <a:schemeClr val="accent1"/>
                </a:solidFill>
              </a:rPr>
            </a:br>
            <a:endParaRPr lang="en-GB" sz="4000" b="1" dirty="0">
              <a:solidFill>
                <a:schemeClr val="accent1"/>
              </a:solidFill>
            </a:endParaRPr>
          </a:p>
        </p:txBody>
      </p:sp>
      <p:pic>
        <p:nvPicPr>
          <p:cNvPr id="3" name="Picture 2" descr="C:\Users\Amanda.Cowie\AppData\Local\Microsoft\Windows\Temporary Internet Files\Content.Outlook\0K1WQ3E1\7808.PNG">
            <a:extLst>
              <a:ext uri="{FF2B5EF4-FFF2-40B4-BE49-F238E27FC236}">
                <a16:creationId xmlns:a16="http://schemas.microsoft.com/office/drawing/2014/main" id="{21ABF370-E782-468B-A450-5DD6496DA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7964" y="5733256"/>
            <a:ext cx="648072" cy="925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6210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482228" y="685988"/>
            <a:ext cx="8013700" cy="865187"/>
          </a:xfrm>
        </p:spPr>
        <p:txBody>
          <a:bodyPr>
            <a:normAutofit/>
          </a:bodyPr>
          <a:lstStyle/>
          <a:p>
            <a:pPr eaLnBrk="1" hangingPunct="1"/>
            <a:r>
              <a:rPr lang="en-GB" dirty="0">
                <a:solidFill>
                  <a:schemeClr val="accent1"/>
                </a:solidFill>
              </a:rPr>
              <a:t>Agenda</a:t>
            </a:r>
            <a:endParaRPr lang="en-US" altLang="en-US" dirty="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647056" y="1772816"/>
            <a:ext cx="7848872" cy="4824536"/>
          </a:xfrm>
        </p:spPr>
        <p:txBody>
          <a:bodyPr>
            <a:noAutofit/>
          </a:bodyPr>
          <a:lstStyle/>
          <a:p>
            <a:pPr marL="742950" lvl="0" indent="-742950">
              <a:buAutoNum type="arabicPeriod"/>
            </a:pPr>
            <a:r>
              <a:rPr lang="en-GB" b="1" dirty="0">
                <a:solidFill>
                  <a:schemeClr val="accent1"/>
                </a:solidFill>
              </a:rPr>
              <a:t>Welcome &amp; Introduction of Scheme Staff</a:t>
            </a:r>
            <a:br>
              <a:rPr lang="en-GB" b="1" dirty="0">
                <a:solidFill>
                  <a:schemeClr val="accent1"/>
                </a:solidFill>
              </a:rPr>
            </a:br>
            <a:endParaRPr lang="en-GB" b="1" dirty="0">
              <a:solidFill>
                <a:schemeClr val="accent1"/>
              </a:solidFill>
            </a:endParaRPr>
          </a:p>
          <a:p>
            <a:pPr marL="742950" lvl="0" indent="-742950">
              <a:buAutoNum type="arabicPeriod"/>
            </a:pPr>
            <a:r>
              <a:rPr lang="en-GB" b="1" dirty="0">
                <a:solidFill>
                  <a:schemeClr val="accent1"/>
                </a:solidFill>
              </a:rPr>
              <a:t>Meeting Terms of Reference</a:t>
            </a:r>
            <a:br>
              <a:rPr lang="en-GB" b="1" dirty="0">
                <a:solidFill>
                  <a:schemeClr val="accent1"/>
                </a:solidFill>
              </a:rPr>
            </a:br>
            <a:endParaRPr lang="en-GB" b="1" dirty="0">
              <a:solidFill>
                <a:schemeClr val="accent1"/>
              </a:solidFill>
            </a:endParaRPr>
          </a:p>
          <a:p>
            <a:pPr lvl="0"/>
            <a:r>
              <a:rPr lang="en-GB" b="1" dirty="0">
                <a:solidFill>
                  <a:schemeClr val="accent1"/>
                </a:solidFill>
              </a:rPr>
              <a:t>3.     Case and Preliminary Score Review</a:t>
            </a:r>
            <a:br>
              <a:rPr lang="en-GB" b="1" dirty="0">
                <a:solidFill>
                  <a:schemeClr val="accent1"/>
                </a:solidFill>
              </a:rPr>
            </a:br>
            <a:r>
              <a:rPr lang="en-GB" b="1" dirty="0">
                <a:solidFill>
                  <a:schemeClr val="accent1"/>
                </a:solidFill>
              </a:rPr>
              <a:t>       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a)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Case dd1-dd10</a:t>
            </a:r>
            <a:br>
              <a:rPr lang="en-GB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b) Educational Cases – dd11 and dd12</a:t>
            </a:r>
            <a:br>
              <a:rPr lang="en-GB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4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b="1" dirty="0">
                <a:solidFill>
                  <a:schemeClr val="accent1"/>
                </a:solidFill>
              </a:rPr>
              <a:t>4.     Questions / comments</a:t>
            </a:r>
          </a:p>
          <a:p>
            <a:endParaRPr lang="en-GB" sz="1200" i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014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68560" y="2492896"/>
            <a:ext cx="8712968" cy="864096"/>
          </a:xfrm>
        </p:spPr>
        <p:txBody>
          <a:bodyPr>
            <a:normAutofit/>
          </a:bodyPr>
          <a:lstStyle/>
          <a:p>
            <a:pPr algn="ctr"/>
            <a:r>
              <a:rPr lang="en-GB" b="1" dirty="0"/>
              <a:t>          </a:t>
            </a:r>
            <a:r>
              <a:rPr lang="en-GB" b="1" dirty="0">
                <a:solidFill>
                  <a:schemeClr val="accent1"/>
                </a:solidFill>
              </a:rPr>
              <a:t>2. Meeting Terms of Reference</a:t>
            </a:r>
            <a:endParaRPr lang="en-GB" sz="4000" b="1" dirty="0">
              <a:solidFill>
                <a:schemeClr val="accent1"/>
              </a:solidFill>
            </a:endParaRPr>
          </a:p>
        </p:txBody>
      </p:sp>
      <p:pic>
        <p:nvPicPr>
          <p:cNvPr id="3" name="Picture 2" descr="C:\Users\Amanda.Cowie\AppData\Local\Microsoft\Windows\Temporary Internet Files\Content.Outlook\0K1WQ3E1\7808.PNG">
            <a:extLst>
              <a:ext uri="{FF2B5EF4-FFF2-40B4-BE49-F238E27FC236}">
                <a16:creationId xmlns:a16="http://schemas.microsoft.com/office/drawing/2014/main" id="{21ABF370-E782-468B-A450-5DD6496DA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501009"/>
            <a:ext cx="780038" cy="111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1845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827584" y="1772816"/>
            <a:ext cx="8013700" cy="4392488"/>
          </a:xfrm>
        </p:spPr>
        <p:txBody>
          <a:bodyPr>
            <a:normAutofit/>
          </a:bodyPr>
          <a:lstStyle/>
          <a:p>
            <a:pPr eaLnBrk="1" hangingPunct="1"/>
            <a:endParaRPr lang="en-US" altLang="en-US" dirty="0">
              <a:latin typeface="Arial" charset="0"/>
              <a:cs typeface="Arial" charset="0"/>
            </a:endParaRPr>
          </a:p>
          <a:p>
            <a:pPr eaLnBrk="1" hangingPunct="1"/>
            <a:br>
              <a:rPr lang="en-US" altLang="en-US" sz="2400" dirty="0">
                <a:latin typeface="Arial" charset="0"/>
                <a:cs typeface="Arial" charset="0"/>
              </a:rPr>
            </a:br>
            <a:endParaRPr lang="en-US" altLang="en-US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2FC5646-0BCD-4587-B55D-D85D7FC686F2}"/>
              </a:ext>
            </a:extLst>
          </p:cNvPr>
          <p:cNvSpPr/>
          <p:nvPr/>
        </p:nvSpPr>
        <p:spPr>
          <a:xfrm>
            <a:off x="302716" y="1245237"/>
            <a:ext cx="830173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meeting is held between the end of case consultation and results being issued. </a:t>
            </a:r>
          </a:p>
          <a:p>
            <a:endParaRPr lang="en-GB" sz="2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meeting is an educational exercise; an opportunity to explain the reasons behind scoring and merging or why cases were excluded.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clarity, this is not an opportunity to alter merging decisions, as participants have that opportunity during the “Case Consultation” period. </a:t>
            </a:r>
          </a:p>
          <a:p>
            <a:endParaRPr lang="en-GB" sz="2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additional CPD point will be awarded to those who attend, and it will be added to the annual certificate. </a:t>
            </a:r>
            <a:r>
              <a:rPr lang="en-GB" sz="2000" dirty="0">
                <a:solidFill>
                  <a:schemeClr val="accent1"/>
                </a:solidFill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Please note you have to stay for &gt;50% of the meeting to gain this point (attendance times are monitored automatically by Teams)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solidFill>
                <a:schemeClr val="accent1"/>
              </a:solidFill>
            </a:endParaRPr>
          </a:p>
          <a:p>
            <a:endParaRPr lang="en-GB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014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564904"/>
            <a:ext cx="7005599" cy="864096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 </a:t>
            </a:r>
            <a:r>
              <a:rPr lang="en-GB" b="1" dirty="0">
                <a:solidFill>
                  <a:schemeClr val="accent1"/>
                </a:solidFill>
              </a:rPr>
              <a:t>3.     Round dd Review</a:t>
            </a:r>
            <a:endParaRPr lang="en-GB" dirty="0"/>
          </a:p>
        </p:txBody>
      </p:sp>
      <p:pic>
        <p:nvPicPr>
          <p:cNvPr id="5" name="Picture 2" descr="C:\Users\Amanda.Cowie\AppData\Local\Microsoft\Windows\Temporary Internet Files\Content.Outlook\0K1WQ3E1\780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962" y="3645024"/>
            <a:ext cx="780038" cy="111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1845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3382" y="188640"/>
            <a:ext cx="7005599" cy="864096"/>
          </a:xfrm>
        </p:spPr>
        <p:txBody>
          <a:bodyPr>
            <a:normAutofit/>
          </a:bodyPr>
          <a:lstStyle/>
          <a:p>
            <a:pPr algn="ctr"/>
            <a:r>
              <a:rPr lang="en-GB" b="1" dirty="0"/>
              <a:t>Case</a:t>
            </a:r>
            <a:r>
              <a:rPr lang="en-GB" dirty="0"/>
              <a:t> </a:t>
            </a:r>
            <a:r>
              <a:rPr lang="en-GB" b="1" dirty="0"/>
              <a:t>Consultation</a:t>
            </a:r>
          </a:p>
        </p:txBody>
      </p:sp>
      <p:pic>
        <p:nvPicPr>
          <p:cNvPr id="5" name="Picture 2" descr="C:\Users\Amanda.Cowie\AppData\Local\Microsoft\Windows\Temporary Internet Files\Content.Outlook\0K1WQ3E1\780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22" y="243610"/>
            <a:ext cx="703645" cy="100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D4EAD0C7-8C90-4EC9-92E7-B4DD5679C8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3122" y="1186898"/>
            <a:ext cx="8517756" cy="2098086"/>
          </a:xfrm>
        </p:spPr>
        <p:txBody>
          <a:bodyPr>
            <a:normAutofit fontScale="55000" lnSpcReduction="20000"/>
          </a:bodyPr>
          <a:lstStyle/>
          <a:p>
            <a:pPr eaLnBrk="1" hangingPunct="1"/>
            <a:endParaRPr lang="en-US" altLang="en-US" sz="2900" dirty="0">
              <a:latin typeface="Arial" charset="0"/>
              <a:cs typeface="Arial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en-US" sz="2900" b="1" dirty="0">
                <a:solidFill>
                  <a:schemeClr val="accent1"/>
                </a:solidFill>
                <a:ea typeface="+mj-ea"/>
              </a:rPr>
              <a:t>186</a:t>
            </a:r>
            <a:r>
              <a:rPr lang="en-US" altLang="en-US" sz="2900" b="1" dirty="0">
                <a:solidFill>
                  <a:srgbClr val="FF0000"/>
                </a:solidFill>
                <a:ea typeface="+mj-ea"/>
              </a:rPr>
              <a:t> </a:t>
            </a:r>
            <a:r>
              <a:rPr lang="en-US" altLang="en-US" sz="2900" b="1" dirty="0">
                <a:solidFill>
                  <a:schemeClr val="accent1"/>
                </a:solidFill>
                <a:ea typeface="+mj-ea"/>
              </a:rPr>
              <a:t>responses received for round dd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en-US" sz="2900" b="1" dirty="0">
                <a:solidFill>
                  <a:schemeClr val="accent1"/>
                </a:solidFill>
                <a:ea typeface="+mj-ea"/>
              </a:rPr>
              <a:t>98 responses received for consultation - 52.% QUORATE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altLang="en-US" sz="2900" b="1" dirty="0">
              <a:solidFill>
                <a:schemeClr val="accent1"/>
              </a:solidFill>
              <a:ea typeface="+mj-ea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en-US" sz="2900" b="1" dirty="0">
                <a:solidFill>
                  <a:schemeClr val="accent1"/>
                </a:solidFill>
                <a:ea typeface="+mj-ea"/>
              </a:rPr>
              <a:t>Thank-you for submitting responses and consultation on time – you have made completion of this round much easier for all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altLang="en-US" sz="2900" b="1" dirty="0">
              <a:solidFill>
                <a:schemeClr val="accent1"/>
              </a:solidFill>
              <a:ea typeface="+mj-ea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en-US" sz="2900" b="1" dirty="0">
                <a:solidFill>
                  <a:schemeClr val="accent1"/>
                </a:solidFill>
              </a:rPr>
              <a:t>Basic Rules regarding Case Consultation and Merging Diagnostic categories:</a:t>
            </a:r>
          </a:p>
          <a:p>
            <a:pPr eaLnBrk="1" hangingPunct="1"/>
            <a:endParaRPr lang="en-US" altLang="en-US" sz="2900" dirty="0">
              <a:latin typeface="Arial" charset="0"/>
              <a:cs typeface="Arial" charset="0"/>
            </a:endParaRPr>
          </a:p>
          <a:p>
            <a:pPr eaLnBrk="1" hangingPunct="1"/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8AA6900-C689-47DF-A9A1-2CB88894A4C4}"/>
              </a:ext>
            </a:extLst>
          </p:cNvPr>
          <p:cNvSpPr/>
          <p:nvPr/>
        </p:nvSpPr>
        <p:spPr>
          <a:xfrm>
            <a:off x="539552" y="3146299"/>
            <a:ext cx="76901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If you are exempt from a category, your consultation response to that case is not counted</a:t>
            </a:r>
          </a:p>
          <a:p>
            <a:pPr lvl="1"/>
            <a:endParaRPr lang="en-US" altLang="en-US" sz="1600" dirty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Each case must have received a consultation response from at least 50% of those that answered it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altLang="en-US" sz="1600" dirty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For a merge to be automatically accepted, more than 50% of consultation respondents must agree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altLang="en-US" sz="1600" dirty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Between 40-50% agreement, the merge will be accepted only with the agreement of the Organiser (i.e. clinically valid).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altLang="en-US" sz="1600" dirty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The consensus CAN be over-ridden if there are clinically valid reasons for doing so. These are recorded, and reviewed at the AMR. </a:t>
            </a:r>
            <a:br>
              <a:rPr lang="en-US" altLang="en-US" sz="1600" dirty="0">
                <a:latin typeface="Arial" charset="0"/>
              </a:rPr>
            </a:br>
            <a:endParaRPr lang="en-US" altLang="en-US" sz="1600" dirty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11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0159" y="169898"/>
            <a:ext cx="8918079" cy="4824536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+mj-lt"/>
              </a:rPr>
              <a:t>Case dd1 - 5324 – Endocrine</a:t>
            </a:r>
            <a:br>
              <a:rPr lang="en-GB" dirty="0">
                <a:solidFill>
                  <a:schemeClr val="accent1"/>
                </a:solidFill>
                <a:latin typeface="+mj-lt"/>
              </a:rPr>
            </a:br>
            <a:r>
              <a:rPr lang="en-GB" sz="1200" dirty="0">
                <a:solidFill>
                  <a:schemeClr val="accent1"/>
                </a:solidFill>
                <a:latin typeface="+mj-lt"/>
              </a:rPr>
              <a:t>Specimen</a:t>
            </a:r>
            <a:r>
              <a:rPr lang="en-GB" sz="1600" dirty="0">
                <a:solidFill>
                  <a:schemeClr val="accent1"/>
                </a:solidFill>
                <a:latin typeface="+mj-lt"/>
              </a:rPr>
              <a:t>: </a:t>
            </a:r>
            <a:r>
              <a:rPr lang="en-GB" sz="1200" dirty="0">
                <a:solidFill>
                  <a:schemeClr val="accent1"/>
                </a:solidFill>
                <a:latin typeface="+mj-lt"/>
              </a:rPr>
              <a:t>Right thyroid</a:t>
            </a:r>
            <a:br>
              <a:rPr lang="en-GB" sz="1200" dirty="0">
                <a:solidFill>
                  <a:schemeClr val="accent1"/>
                </a:solidFill>
                <a:latin typeface="+mj-lt"/>
              </a:rPr>
            </a:br>
            <a:r>
              <a:rPr lang="en-GB" sz="1200" b="1" dirty="0">
                <a:solidFill>
                  <a:srgbClr val="FF0000"/>
                </a:solidFill>
                <a:latin typeface="+mj-lt"/>
              </a:rPr>
              <a:t>Submitted Diagnosis: Papillary Carcinoma - 20% tall cell variant morphology</a:t>
            </a:r>
          </a:p>
          <a:p>
            <a:r>
              <a:rPr lang="en-GB" sz="1600" dirty="0">
                <a:solidFill>
                  <a:schemeClr val="accent1"/>
                </a:solidFill>
              </a:rPr>
              <a:t>Submitted</a:t>
            </a:r>
            <a:r>
              <a:rPr lang="en-GB" sz="2000" dirty="0">
                <a:solidFill>
                  <a:schemeClr val="accent1"/>
                </a:solidFill>
              </a:rPr>
              <a:t>	</a:t>
            </a:r>
          </a:p>
          <a:p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solidFill>
                <a:schemeClr val="accent1"/>
              </a:solidFill>
            </a:endParaRPr>
          </a:p>
          <a:p>
            <a:endParaRPr lang="en-GB" sz="1600" dirty="0">
              <a:solidFill>
                <a:schemeClr val="accent1"/>
              </a:solidFill>
              <a:latin typeface="+mn-lt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908081"/>
              </p:ext>
            </p:extLst>
          </p:nvPr>
        </p:nvGraphicFramePr>
        <p:xfrm>
          <a:off x="133356" y="1041445"/>
          <a:ext cx="889248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9855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952845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925444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Preliminary Results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Final Merge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669896"/>
              </p:ext>
            </p:extLst>
          </p:nvPr>
        </p:nvGraphicFramePr>
        <p:xfrm>
          <a:off x="125761" y="1875696"/>
          <a:ext cx="8892478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9855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917847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2487813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M70. Right thyroid, U4, THY5 lesion</a:t>
                      </a:r>
                      <a:endParaRPr lang="en-GB" sz="1000" b="0" i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Right lobe of thyroid measuring 36x25x20mm, attached isthmus measures 10mm. Slicing reveals a firm white tumour seen inferiorly measuring 10 x 8 x 9mm. The lesion abuts the inked margin.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NGS: BRAF V600E mutation detected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i="1" u="sng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Click here to view digital image</a:t>
                      </a:r>
                      <a:endParaRPr lang="en-GB" sz="1200" dirty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Classic papillary carcinoma	      83.76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Follicular variant of papillary carcinoma        13.43</a:t>
                      </a:r>
                      <a:br>
                        <a:rPr lang="en-GB" sz="1200" b="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of thyroid.	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Papillary carcinoma - Tall cell variant	      1.69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Papillary thyroid carcinoma with classical      0.56</a:t>
                      </a:r>
                      <a:br>
                        <a:rPr lang="en-GB" sz="1200" b="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and tall cell areas	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Papillary thyroid carcinoma with mixed          0.56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      papillary and follicular pattern, focal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      extrathyroid extension present; , pT1a</a:t>
                      </a: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	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71% participants agreed to merge all Diagnoses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8014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25759" y="245100"/>
            <a:ext cx="8890448" cy="4824536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+mn-lt"/>
              </a:rPr>
              <a:t>Case dd2 – 5348 – Skin</a:t>
            </a:r>
            <a:br>
              <a:rPr lang="en-GB" sz="1400" b="1" dirty="0">
                <a:solidFill>
                  <a:schemeClr val="accent1"/>
                </a:solidFill>
                <a:latin typeface="+mn-lt"/>
              </a:rPr>
            </a:br>
            <a:r>
              <a:rPr lang="en-GB" sz="1200" dirty="0">
                <a:solidFill>
                  <a:schemeClr val="accent1"/>
                </a:solidFill>
                <a:latin typeface="+mn-lt"/>
              </a:rPr>
              <a:t>Specimen: Subcutaneous lump on shoulder</a:t>
            </a:r>
          </a:p>
          <a:p>
            <a:r>
              <a:rPr lang="en-GB" sz="1200" b="1" dirty="0">
                <a:solidFill>
                  <a:srgbClr val="FF0000"/>
                </a:solidFill>
                <a:latin typeface="+mn-lt"/>
              </a:rPr>
              <a:t>Submitted Diagnosis: Hibernoma (benign)</a:t>
            </a:r>
          </a:p>
          <a:p>
            <a:r>
              <a:rPr lang="en-GB" sz="1600" dirty="0">
                <a:solidFill>
                  <a:schemeClr val="accent1"/>
                </a:solidFill>
              </a:rPr>
              <a:t>	</a:t>
            </a:r>
            <a:r>
              <a:rPr lang="en-GB" sz="2000" dirty="0">
                <a:solidFill>
                  <a:schemeClr val="accent1"/>
                </a:solidFill>
              </a:rPr>
              <a:t>	</a:t>
            </a:r>
          </a:p>
          <a:p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solidFill>
                <a:schemeClr val="accent1"/>
              </a:solidFill>
            </a:endParaRPr>
          </a:p>
          <a:p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218611"/>
              </p:ext>
            </p:extLst>
          </p:nvPr>
        </p:nvGraphicFramePr>
        <p:xfrm>
          <a:off x="125761" y="1052736"/>
          <a:ext cx="889248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9855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989857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Preliminary Results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Final Merge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05370"/>
              </p:ext>
            </p:extLst>
          </p:nvPr>
        </p:nvGraphicFramePr>
        <p:xfrm>
          <a:off x="123729" y="1875696"/>
          <a:ext cx="8892478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1887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987823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1551709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F36. Subcutaneous lump right shoulder. Totally excised and encapsulated ?lipoma ??LG liposarcoma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Well circumscribed fatty nodule 146g. 90 x 90 x 45 uniform yellow cut surface.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None Provided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Click here to view digital image</a:t>
                      </a:r>
                      <a:endParaRPr lang="en-GB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Atypical Lipomatous tumour/Low grade   0.55 liposarcoma (Lipoma-like variant)	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benign lipoma	                          0.55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Hibernoma	                          96.35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low grade liposarcoma	                          2.54</a:t>
                      </a:r>
                    </a:p>
                    <a:p>
                      <a:pPr marL="0" indent="0">
                        <a:buNone/>
                      </a:pPr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39% of participants agree not to merge any diagnoses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8239641"/>
      </p:ext>
    </p:extLst>
  </p:cSld>
  <p:clrMapOvr>
    <a:masterClrMapping/>
  </p:clrMapOvr>
</p:sld>
</file>

<file path=ppt/theme/theme1.xml><?xml version="1.0" encoding="utf-8"?>
<a:theme xmlns:a="http://schemas.openxmlformats.org/drawingml/2006/main" name="pride-theme-1500x10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EAF532C353724DA4FCA5B8CC37C952" ma:contentTypeVersion="13" ma:contentTypeDescription="Create a new document." ma:contentTypeScope="" ma:versionID="1f60450ff5c9527ab2a4214967a96e60">
  <xsd:schema xmlns:xsd="http://www.w3.org/2001/XMLSchema" xmlns:xs="http://www.w3.org/2001/XMLSchema" xmlns:p="http://schemas.microsoft.com/office/2006/metadata/properties" xmlns:ns3="d007e77a-2cd5-4e80-817b-83c06a795847" xmlns:ns4="d10928b3-b113-40fb-a8fa-eb6b18607619" targetNamespace="http://schemas.microsoft.com/office/2006/metadata/properties" ma:root="true" ma:fieldsID="d24323c2d3a6c043969283af406ffb41" ns3:_="" ns4:_="">
    <xsd:import namespace="d007e77a-2cd5-4e80-817b-83c06a795847"/>
    <xsd:import namespace="d10928b3-b113-40fb-a8fa-eb6b1860761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7e77a-2cd5-4e80-817b-83c06a79584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0928b3-b113-40fb-a8fa-eb6b186076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10928b3-b113-40fb-a8fa-eb6b18607619" xsi:nil="true"/>
  </documentManagement>
</p:properties>
</file>

<file path=customXml/itemProps1.xml><?xml version="1.0" encoding="utf-8"?>
<ds:datastoreItem xmlns:ds="http://schemas.openxmlformats.org/officeDocument/2006/customXml" ds:itemID="{4E4FDC01-DB42-40D1-B37F-BA4DA08B6E9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F2A007-F880-460A-B818-C37B397D14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7e77a-2cd5-4e80-817b-83c06a795847"/>
    <ds:schemaRef ds:uri="d10928b3-b113-40fb-a8fa-eb6b186076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621D133-06D8-4140-A4D1-34CBD534D7EA}">
  <ds:schemaRefs>
    <ds:schemaRef ds:uri="http://schemas.microsoft.com/office/2006/documentManagement/types"/>
    <ds:schemaRef ds:uri="http://purl.org/dc/elements/1.1/"/>
    <ds:schemaRef ds:uri="d007e77a-2cd5-4e80-817b-83c06a795847"/>
    <ds:schemaRef ds:uri="d10928b3-b113-40fb-a8fa-eb6b18607619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6507</TotalTime>
  <Words>2486</Words>
  <Application>Microsoft Office PowerPoint</Application>
  <PresentationFormat>On-screen Show (4:3)</PresentationFormat>
  <Paragraphs>341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pride-theme-1500x100</vt:lpstr>
      <vt:lpstr>  South East England General Histopathology EQA Scheme  Case Discussion Round dd  Tuesday 31st March, 2026  THANK YOU FOR WAITING  The meeting will start at 12:00pm </vt:lpstr>
      <vt:lpstr>PowerPoint Presentation</vt:lpstr>
      <vt:lpstr>Agenda</vt:lpstr>
      <vt:lpstr>          2. Meeting Terms of Reference</vt:lpstr>
      <vt:lpstr>PowerPoint Presentation</vt:lpstr>
      <vt:lpstr> 3.     Round dd Review</vt:lpstr>
      <vt:lpstr>Case Consultation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4. Questions / Comments/Suggestions welcome                       Thank you for attending.   This presentation can be found on the EQA website from next week.  Talk/Discussion Practical Bone Pathology for a General Pathologist   with Dr Fernanda Amary   </vt:lpstr>
    </vt:vector>
  </TitlesOfParts>
  <Company>Maidstone and Tunbridge Wells NHS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NEWMAN Paul</dc:creator>
  <cp:lastModifiedBy>DONALD, Gillian (MAIDSTONE AND TUNBRIDGE WELLS NHS TRUST)</cp:lastModifiedBy>
  <cp:revision>641</cp:revision>
  <dcterms:created xsi:type="dcterms:W3CDTF">2012-09-20T10:00:03Z</dcterms:created>
  <dcterms:modified xsi:type="dcterms:W3CDTF">2026-03-31T10:47:01Z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0x0101009DEAF532C353724DA4FCA5B8CC37C952</vt:lpwstr>
  </property>
</Properties>
</file>