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296" r:id="rId5"/>
    <p:sldId id="281" r:id="rId6"/>
    <p:sldId id="259" r:id="rId7"/>
    <p:sldId id="260" r:id="rId8"/>
    <p:sldId id="263" r:id="rId9"/>
    <p:sldId id="266" r:id="rId10"/>
    <p:sldId id="311" r:id="rId11"/>
    <p:sldId id="267" r:id="rId12"/>
    <p:sldId id="298" r:id="rId13"/>
    <p:sldId id="297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uise.knowler" initials="l" lastIdx="4" clrIdx="0"/>
  <p:cmAuthor id="1" name="gdonald" initials="gdonald" lastIdx="1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7" autoAdjust="0"/>
    <p:restoredTop sz="94580" autoAdjust="0"/>
  </p:normalViewPr>
  <p:slideViewPr>
    <p:cSldViewPr>
      <p:cViewPr varScale="1">
        <p:scale>
          <a:sx n="72" d="100"/>
          <a:sy n="72" d="100"/>
        </p:scale>
        <p:origin x="5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4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06B2A-B2BA-4056-AA08-DE1D9178AED1}" type="datetimeFigureOut">
              <a:rPr lang="en-GB" smtClean="0"/>
              <a:t>01/12/2025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We are Celebrating Twenty Years 1999-2019 South East England General Histopathology EQA Scheme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92C6C-B8F1-4BBD-A2EF-4D152EA1CA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219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61D9D-7A41-488D-860C-D380FB28512D}" type="datetimeFigureOut">
              <a:rPr lang="en-GB" smtClean="0"/>
              <a:t>01/12/2025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We are Celebrating Twenty Years 1999-2019 South East England General Histopathology EQA Scheme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533A5-0F08-40F9-A59F-1F2A65A18B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4810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533A5-0F08-40F9-A59F-1F2A65A18BC8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We are Celebrating Twenty Years 1999-2019 South East England General Histopathology EQA Scheme</a:t>
            </a:r>
          </a:p>
        </p:txBody>
      </p:sp>
    </p:spTree>
    <p:extLst>
      <p:ext uri="{BB962C8B-B14F-4D97-AF65-F5344CB8AC3E}">
        <p14:creationId xmlns:p14="http://schemas.microsoft.com/office/powerpoint/2010/main" val="1798507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533A5-0F08-40F9-A59F-1F2A65A18BC8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We are Celebrating Twenty Years 1999-2019 South East England General Histopathology EQA Scheme</a:t>
            </a:r>
          </a:p>
        </p:txBody>
      </p:sp>
    </p:spTree>
    <p:extLst>
      <p:ext uri="{BB962C8B-B14F-4D97-AF65-F5344CB8AC3E}">
        <p14:creationId xmlns:p14="http://schemas.microsoft.com/office/powerpoint/2010/main" val="1798507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1" y="1268761"/>
            <a:ext cx="8013711" cy="864096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1" y="2492896"/>
            <a:ext cx="8013711" cy="345638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939" y="252834"/>
            <a:ext cx="1264323" cy="68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6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38BB-7305-42BA-89C9-24D96AEF7A3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58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03833-B68D-404D-81A8-29C8962CE8F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83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F1E11-3B3F-45CD-BBA7-601B8D2BD6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16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32804-BAF9-44DE-843C-042AD5FA5D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78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8F72-19D3-40D5-B515-43996F28354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62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AB02B-8822-4FDC-952A-69780116E1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25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7D4D0-C8A5-4F73-BDF9-B0A26B2380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43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1822E-93AC-45CD-AA96-AB7D05E4C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736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3BB37-FE6F-4560-94F4-C55FB09DBBB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80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85140-02FB-4899-AF7F-A4299D45A4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54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We are Celebrating Twenty Years 1999-019 South East England General Histopathology EQA Scheme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7117F2-9001-4C2F-9999-638672F625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3.svs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4.svs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5.svs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6.svs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7.svs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8.svs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9.svs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10.svs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11.svs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12.sv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1.svs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rtualpathology.leeds.ac.uk/slides/browser/view.php?path=/Research_4/Teaching/EQA/SEE/GENERAL/Round_cc/cc2.sv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149" y="1844824"/>
            <a:ext cx="8013711" cy="1728192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dirty="0"/>
            </a:br>
            <a:br>
              <a:rPr lang="en-GB" b="1" dirty="0"/>
            </a:br>
            <a:r>
              <a:rPr lang="en-GB" b="1" dirty="0"/>
              <a:t>South East England General Histopathology EQA Scheme</a:t>
            </a:r>
            <a:br>
              <a:rPr lang="en-GB" b="1" dirty="0"/>
            </a:br>
            <a:br>
              <a:rPr lang="en-GB" b="1" dirty="0"/>
            </a:br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Case Discussion Round cc</a:t>
            </a:r>
            <a:br>
              <a:rPr lang="en-GB" dirty="0"/>
            </a:br>
            <a:r>
              <a:rPr lang="en-GB" dirty="0"/>
              <a:t> </a:t>
            </a:r>
            <a:r>
              <a:rPr lang="en-GB" sz="2700" dirty="0"/>
              <a:t>Wednesday 3</a:t>
            </a:r>
            <a:r>
              <a:rPr lang="en-GB" sz="2700" baseline="30000" dirty="0"/>
              <a:t>rd</a:t>
            </a:r>
            <a:r>
              <a:rPr lang="en-GB" sz="2700" dirty="0"/>
              <a:t> December, 2025</a:t>
            </a:r>
            <a:br>
              <a:rPr lang="en-GB" sz="2700" dirty="0"/>
            </a:br>
            <a:br>
              <a:rPr lang="en-GB" dirty="0"/>
            </a:br>
            <a:r>
              <a:rPr lang="en-GB" sz="4800" b="1" dirty="0"/>
              <a:t>THANK YOU FOR WAITING </a:t>
            </a:r>
            <a:br>
              <a:rPr lang="en-GB" sz="4800" b="1" dirty="0"/>
            </a:br>
            <a:r>
              <a:rPr lang="en-GB" b="1" dirty="0"/>
              <a:t>The meeting will start </a:t>
            </a:r>
            <a:r>
              <a:rPr lang="en-GB" b="1"/>
              <a:t>at 11:45am</a:t>
            </a:r>
            <a:br>
              <a:rPr lang="en-GB" b="1" dirty="0"/>
            </a:br>
            <a:endParaRPr lang="en-GB" dirty="0"/>
          </a:p>
        </p:txBody>
      </p:sp>
      <p:pic>
        <p:nvPicPr>
          <p:cNvPr id="18434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985" y="5373216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123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5707374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cc3 - 5340 – GI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Duodenal biopsy</a:t>
            </a:r>
          </a:p>
          <a:p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Giardiasis</a:t>
            </a:r>
          </a:p>
          <a:p>
            <a:pPr>
              <a:spcBef>
                <a:spcPts val="336"/>
              </a:spcBef>
            </a:pPr>
            <a:r>
              <a:rPr lang="en-GB" sz="1600" dirty="0">
                <a:solidFill>
                  <a:schemeClr val="accent1"/>
                </a:solidFill>
                <a:latin typeface="+mn-lt"/>
              </a:rPr>
              <a:t>	</a:t>
            </a:r>
            <a:r>
              <a:rPr lang="en-GB" sz="20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48041"/>
              </p:ext>
            </p:extLst>
          </p:nvPr>
        </p:nvGraphicFramePr>
        <p:xfrm>
          <a:off x="101898" y="1124744"/>
          <a:ext cx="898274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333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374676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0952"/>
              </p:ext>
            </p:extLst>
          </p:nvPr>
        </p:nvGraphicFramePr>
        <p:xfrm>
          <a:off x="106296" y="1724989"/>
          <a:ext cx="8982745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90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37310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64384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M66. Nausea and vomiting, endoscopy - hiatus hernia, stomach normal, duodenum normal.</a:t>
                      </a:r>
                      <a:r>
                        <a:rPr lang="en-GB" sz="11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r>
                        <a:rPr lang="en-GB" sz="1100" b="0" dirty="0">
                          <a:solidFill>
                            <a:schemeClr val="accent1"/>
                          </a:solidFill>
                        </a:rPr>
                        <a:t>	 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Duodenal biopsy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1. </a:t>
                      </a: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Giardia infection (giardiasis)        100.00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 merge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97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6044614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cc4 - 5322 – GU</a:t>
            </a:r>
            <a:br>
              <a:rPr lang="en-GB" sz="20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Kidney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Papillary Renal Cell Carcinoma.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95779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887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133873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425602"/>
              </p:ext>
            </p:extLst>
          </p:nvPr>
        </p:nvGraphicFramePr>
        <p:xfrm>
          <a:off x="141660" y="1916832"/>
          <a:ext cx="875082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887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920205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M65. </a:t>
                      </a: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Incidentaloma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95mm lower pole tumour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Biphasic squamoid alveolar renal                   0.06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cell carcinoma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Clear cell renal cell carcinoma with               0.19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papillary areas, needs IHC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(including CK7, AMACR, CA 1X)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panel to exclude this possibility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Collecting duct carcinoma            	    0.06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Favour oncocytic papillary carcinoma,         0.65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 but NEEDS immunochemistry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Mesonephric adenoma	                              0.65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Metanephric adenoma	                            11.74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Metanephric adenoma versus papillary       0.65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renal cell tumour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(immunohistochemistry needed for definite diagnosis- unsuitable case)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Oncocytic neoplasm probably                        0.65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oncocytoma, needs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immunohistochemistry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Papillary adenoma	                               1.29</a:t>
                      </a:r>
                    </a:p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papillary carcinoma	                             82.77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Papillary Renal cell carcinoma,                        0.65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ISUP grade 4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Sarcomatoid chromophobe RCC	      0.65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30.86% agreement to merge 4, 10 and 11</a:t>
                      </a:r>
                    </a:p>
                    <a:p>
                      <a:endParaRPr lang="en-GB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b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en-GB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29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9043840" cy="585374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cc5- 5341 – Miscellaneous (digital)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Hip Capsule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</a:t>
            </a:r>
            <a:r>
              <a:rPr lang="en-GB" sz="1200" b="1" dirty="0" err="1">
                <a:solidFill>
                  <a:srgbClr val="FF0000"/>
                </a:solidFill>
                <a:latin typeface="+mn-lt"/>
              </a:rPr>
              <a:t>Metallosis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 and fibrosis; interface membrane formation.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04632"/>
              </p:ext>
            </p:extLst>
          </p:nvPr>
        </p:nvGraphicFramePr>
        <p:xfrm>
          <a:off x="125760" y="1268760"/>
          <a:ext cx="898274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278236"/>
              </p:ext>
            </p:extLst>
          </p:nvPr>
        </p:nvGraphicFramePr>
        <p:xfrm>
          <a:off x="156229" y="2091720"/>
          <a:ext cx="8952275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762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846745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459379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M68.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De Puy ASR resurfacing for pain. Hip capsule.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Fragments of grey and beige tissue.	</a:t>
                      </a:r>
                    </a:p>
                    <a:p>
                      <a:pPr algn="l"/>
                      <a:endParaRPr lang="en-GB" sz="1200" b="0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AU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None provided	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Adverse local tissue reaction (ALTR)                          48.37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to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metallosis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	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Adverse Local Tissue Reaction (ALTR/ALVAL)              0.60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Adverse reaction to metal debris                                 0.60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("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metallosis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"; no ALVAL)	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aseptic lymphocytic vasculitis-associated                   4.64   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lesions (ALVAL)	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Chronic bursitis, cystic	                                            0.06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Chronic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sinovitis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, implant associated	                  0.60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Chronic Synovitis (metal not mentioned)	                13.43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Crystal Arthropathy (gout not mentioned                  1.08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Cyst	                                                                       1.57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Degenerative (metal not mentioned)	                   3.73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Giant Cell tumour	                                             0.60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Gout tophus	                                             2.41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Pigmented </a:t>
                      </a:r>
                      <a:r>
                        <a:rPr lang="en-GB" sz="1200" b="0" dirty="0" err="1">
                          <a:solidFill>
                            <a:schemeClr val="accent1"/>
                          </a:solidFill>
                          <a:latin typeface="+mn-lt"/>
                        </a:rPr>
                        <a:t>villo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-nodular synovitis	                   5.30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Prosthesis Changes (metal not mentioned)              16.99	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Although there was 79.55% agreement to merge 1, 2 and 3, the case has been excluded due as it does not reach the required 75% consensus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29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59" y="169898"/>
            <a:ext cx="8918079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cc6 - 5342 – Miscellaneous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B1 - submandibular salivary gland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submandibular gland = Oncocytoma (oxyphilic adenoma).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255245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87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61865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002888"/>
              </p:ext>
            </p:extLst>
          </p:nvPr>
        </p:nvGraphicFramePr>
        <p:xfrm>
          <a:off x="125761" y="1908571"/>
          <a:ext cx="889247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871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6186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479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M74.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Left level 1 tumour? LN? salivary gland tumour.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IHC: CK7+; EMA = focal; Mib1, &lt;LDW1.1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Acinic cell carcinoma	                                0.12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Oncocytic carcinoma	                                4.82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Oncocytic Hyperplasia	                                3.01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Oncocytic metaplasia	                                0.60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Oncocytoma	                              87.23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Oncocytosis	                                1.51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+mn-lt"/>
                        </a:rPr>
                        <a:t>Oncocytosis and oncocytic hyperplasia	      1.20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Pleomorphic adenoma with                             0.90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oncocytic metaplasia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  <a:latin typeface="+mn-lt"/>
                        </a:rPr>
                        <a:t>Renal oncocytoma	                                0.60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31.82% agreement to merge 3, 4, 5, 6 and 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379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5759" y="116632"/>
            <a:ext cx="8931949" cy="48245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cc7 - 5343 – Gynae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Ovary</a:t>
            </a:r>
            <a:br>
              <a:rPr lang="en-AU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Brenner Tumour with benign cystadenoma</a:t>
            </a:r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52902"/>
              </p:ext>
            </p:extLst>
          </p:nvPr>
        </p:nvGraphicFramePr>
        <p:xfrm>
          <a:off x="165230" y="1196752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6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72029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29326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829833"/>
              </p:ext>
            </p:extLst>
          </p:nvPr>
        </p:nvGraphicFramePr>
        <p:xfrm>
          <a:off x="165230" y="2060848"/>
          <a:ext cx="889247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5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72029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29324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934567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F64.Complex pelvic mass. Ca125 60, RMI522. Primary debulking surgery.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Cystic ovary weighing 200g and measuring 100x90x50mm. Intact capsule.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On opening, the cyst is multi-locular and contains mucinous material.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 single soli area is present, which measures 25mm.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Brenner Tumour with Mucinous            83.12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 Cystadenoma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Benign Brenner tumour	                                   14.65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benign Brenner tumour with a                             0.64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mucinous ovarian tumour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Malignant Brenner                                                 0.32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(arising in Brenner cystadenoma)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Mucinous adenocarcinoma	          0.64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Serous cystadenoma and Brenner                       0.64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tumour	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84.15% agreement to merge 1 &amp;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919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39500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cc8 - 5344 – Lymphoreticular</a:t>
            </a:r>
            <a:br>
              <a:rPr lang="en-GB" sz="20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Lymph node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Metastatic lobular carcinoma of the breast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	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461683"/>
              </p:ext>
            </p:extLst>
          </p:nvPr>
        </p:nvGraphicFramePr>
        <p:xfrm>
          <a:off x="125761" y="1052736"/>
          <a:ext cx="88924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565921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116649"/>
              </p:ext>
            </p:extLst>
          </p:nvPr>
        </p:nvGraphicFramePr>
        <p:xfrm>
          <a:off x="147182" y="1646014"/>
          <a:ext cx="889247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434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587340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22108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F44. Breast Cancer. Lymph node with  3, 5 mm cortex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Two cores, 12 and 14mm.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EMA, MNF116 positive cells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Breast implant associated anaplastic         0.28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 large cell lymphoma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lymph node with metastatic carcinoma	  2.10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Lymph node with metastatic invasive       54.90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lobular carcinoma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Metastatic adenocarcinoma of breast      0.70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with myeloma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adenocarcinoma (? lobular)	  1.40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Adenocarcinoma                         0.70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(signet ring cell type)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breast carcinoma	  2.80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carcinoma (breast or gastric)	  1.40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carcinoma lymph node	27.97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carcinoma, most likely              7.69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from breast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Other differentials : Metastatic Signet       0.07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ring cell carcinoma from GIT or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Plasmacytoid urothelial carcinoma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need further IHC	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38.89% agreement to merge 2, 3, 5, 6, 7, 8, 9 and 10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688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34387"/>
            <a:ext cx="842442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cc9 – 5345 – Respiratory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Pleural Biopsy</a:t>
            </a:r>
            <a:br>
              <a:rPr lang="en-AU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 Metastatic carcinoma</a:t>
            </a:r>
            <a:r>
              <a:rPr lang="en-GB" sz="12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sz="1100" dirty="0">
                <a:solidFill>
                  <a:schemeClr val="accent1"/>
                </a:solidFill>
              </a:rPr>
            </a:br>
            <a:endParaRPr lang="en-GB" sz="1100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852387"/>
              </p:ext>
            </p:extLst>
          </p:nvPr>
        </p:nvGraphicFramePr>
        <p:xfrm>
          <a:off x="125761" y="1052736"/>
          <a:ext cx="88924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421905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652581"/>
              </p:ext>
            </p:extLst>
          </p:nvPr>
        </p:nvGraphicFramePr>
        <p:xfrm>
          <a:off x="125761" y="1661266"/>
          <a:ext cx="8892478" cy="2703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42190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70383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F82.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Left Pleural effusion. Previous breast cancer. Triple negative. Surgery and RX. DVT right leg 2019.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Pleural Biopsy measuring 15x5x5mm, 25x17x5mm, and 26x23x9mm (on card).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PR Testing 3+5=8; 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ER testing 3+5=8; 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P53 testing 3+; 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GATA3 testing 3+; </a:t>
                      </a:r>
                    </a:p>
                    <a:p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HER2 testing 2+ FISH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 New Primary Breast Cancer- ? Invasive   0.64 ductal with lobular features, 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need E-cadherin to confirm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breast carcinoma metastasis	  0.64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Carcinoma with lobular features	  0.64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adenocarcinoma from             48.41</a:t>
                      </a:r>
                      <a:br>
                        <a:rPr lang="en-GB" sz="1200" b="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breast primary	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breast ductal carcinoma	  0.64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Metastatic carcinoma	                            0.64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Metastatic lobular carcinoma of breast	48.41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43.21% Agreement to merge 1,2,3, 4, 5, 7</a:t>
                      </a:r>
                    </a:p>
                    <a:p>
                      <a:endParaRPr lang="en-GB" sz="12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940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17292" cy="5419342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cc10 - 5346 – Breast</a:t>
            </a:r>
            <a:br>
              <a:rPr lang="en-GB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Breast tissue</a:t>
            </a:r>
            <a:r>
              <a:rPr lang="en-AU" sz="1200" dirty="0">
                <a:solidFill>
                  <a:schemeClr val="accent1"/>
                </a:solidFill>
                <a:latin typeface="+mn-lt"/>
              </a:rPr>
              <a:t>	</a:t>
            </a:r>
            <a:br>
              <a:rPr lang="en-GB" sz="1200" dirty="0">
                <a:solidFill>
                  <a:schemeClr val="accent1"/>
                </a:solidFill>
                <a:latin typeface="+mn-lt"/>
              </a:rPr>
            </a:br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Granular cell tumour</a:t>
            </a:r>
            <a:r>
              <a:rPr lang="en-GB" sz="1200" dirty="0">
                <a:solidFill>
                  <a:schemeClr val="accent1"/>
                </a:solidFill>
                <a:latin typeface="+mn-lt"/>
              </a:rPr>
              <a:t>			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910027"/>
              </p:ext>
            </p:extLst>
          </p:nvPr>
        </p:nvGraphicFramePr>
        <p:xfrm>
          <a:off x="126548" y="1268760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100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206668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290709"/>
              </p:ext>
            </p:extLst>
          </p:nvPr>
        </p:nvGraphicFramePr>
        <p:xfrm>
          <a:off x="124972" y="2091720"/>
          <a:ext cx="887000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676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182614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479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F27. Left breast, lump infraclavicular region. E3.M4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Irregular lump of fibrofatty tissue, 32 x 30 x 19. Cut reveals cream solid well circumscribed tumour 21 mm max dimension.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S100 +, CD56+ AE1/AE-, HMB45-, ER-, PR-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Granular Cell Tumour                100</a:t>
                      </a: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	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 merge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691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89247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cc11 - 5312 – EDUCATIONAL</a:t>
            </a:r>
            <a:br>
              <a:rPr lang="en-GB" sz="2000" dirty="0">
                <a:solidFill>
                  <a:schemeClr val="accent1"/>
                </a:solidFill>
                <a:latin typeface="+mn-lt"/>
              </a:rPr>
            </a:br>
            <a:r>
              <a:rPr lang="en-GB" sz="1400" dirty="0">
                <a:solidFill>
                  <a:schemeClr val="accent1"/>
                </a:solidFill>
                <a:latin typeface="+mn-lt"/>
              </a:rPr>
              <a:t>Specimen: Right Lower lobe lung wedge resection</a:t>
            </a:r>
            <a:r>
              <a:rPr lang="en-GB" sz="2000" dirty="0">
                <a:solidFill>
                  <a:schemeClr val="accent1"/>
                </a:solidFill>
                <a:latin typeface="+mn-lt"/>
              </a:rPr>
              <a:t>	</a:t>
            </a:r>
            <a:r>
              <a:rPr lang="en-GB" sz="1600" dirty="0">
                <a:solidFill>
                  <a:schemeClr val="accent1"/>
                </a:solidFill>
                <a:latin typeface="+mn-lt"/>
              </a:rPr>
              <a:t>	</a:t>
            </a:r>
            <a:r>
              <a:rPr lang="en-GB" sz="2000" dirty="0">
                <a:solidFill>
                  <a:schemeClr val="accent1"/>
                </a:solidFill>
                <a:latin typeface="+mn-lt"/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  <a:latin typeface="+mn-lt"/>
              </a:rPr>
            </a:br>
            <a:endParaRPr lang="en-GB" dirty="0">
              <a:solidFill>
                <a:schemeClr val="accent1"/>
              </a:solidFill>
              <a:latin typeface="+mn-lt"/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310440"/>
              </p:ext>
            </p:extLst>
          </p:nvPr>
        </p:nvGraphicFramePr>
        <p:xfrm>
          <a:off x="125761" y="1052736"/>
          <a:ext cx="88924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879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205881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Suggested Diagnosis </a:t>
                      </a:r>
                    </a:p>
                    <a:p>
                      <a:r>
                        <a:rPr lang="en-GB" sz="1600" dirty="0"/>
                        <a:t>(Top 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Submitted Diagnosis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925259"/>
              </p:ext>
            </p:extLst>
          </p:nvPr>
        </p:nvGraphicFramePr>
        <p:xfrm>
          <a:off x="147711" y="1631856"/>
          <a:ext cx="8892478" cy="3362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929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227829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3362578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F13.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Exophytic lesion ul6 Gingiva? Granuloma? Epulis, noticed by dentist.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Polypoid Tissue 8 x 7 x 4mm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Ossifying fibroma of the gingiva        57.33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Ossifying fibrous epulis </a:t>
                      </a:r>
                      <a:r>
                        <a:rPr lang="pt-BR" sz="1200" b="0" dirty="0">
                          <a:solidFill>
                            <a:schemeClr val="accent1"/>
                          </a:solidFill>
                        </a:rPr>
                        <a:t>	                    5.48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accent1"/>
                          </a:solidFill>
                        </a:rPr>
                        <a:t>Peripheral ossifying fibroma (POF)      5.48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accent1"/>
                          </a:solidFill>
                        </a:rPr>
                        <a:t>Giant cell epulis                                      3.77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200" b="0" dirty="0">
                          <a:solidFill>
                            <a:schemeClr val="accent1"/>
                          </a:solidFill>
                        </a:rPr>
                        <a:t>Epulis                                                        3.29      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Peripheral Ossifying Fibroma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918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60" y="169898"/>
            <a:ext cx="8982742" cy="6530022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cc12 - 5347 – EDUCATIONAL</a:t>
            </a:r>
            <a:br>
              <a:rPr lang="en-GB" sz="2000" dirty="0">
                <a:solidFill>
                  <a:schemeClr val="accent1"/>
                </a:solidFill>
                <a:latin typeface="+mn-lt"/>
              </a:rPr>
            </a:br>
            <a:r>
              <a:rPr lang="en-GB" sz="1400" dirty="0">
                <a:solidFill>
                  <a:schemeClr val="accent1"/>
                </a:solidFill>
                <a:latin typeface="+mn-lt"/>
              </a:rPr>
              <a:t>Specimen: Level III lymph nodes</a:t>
            </a:r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49092"/>
              </p:ext>
            </p:extLst>
          </p:nvPr>
        </p:nvGraphicFramePr>
        <p:xfrm>
          <a:off x="113383" y="1052736"/>
          <a:ext cx="898274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1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071924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Suggested Diagnosis </a:t>
                      </a:r>
                    </a:p>
                    <a:p>
                      <a:r>
                        <a:rPr lang="en-GB" sz="1600" dirty="0"/>
                        <a:t>(Top 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Submitted Diagnosis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28904"/>
              </p:ext>
            </p:extLst>
          </p:nvPr>
        </p:nvGraphicFramePr>
        <p:xfrm>
          <a:off x="113383" y="1772816"/>
          <a:ext cx="8982743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2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198980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041295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57583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M73.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Recurrent squamous cell carcinoma of the scalp. Right parathyroid lymphadenopathy.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Excision of scalp skin, right parotidectomy and right neck dissection.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III lymph nodes x2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The medium sized lymphoid cells are positive for PAX5, CD20, CD79a, CD5 (weak) and CD23.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The larger nucleolated cells are weakly positive for cyclin D1, MUM1 and show weaker PAX5 staining in comparison to medium sized cells.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Ki67 highlights cells within the paler areas but is otherwise low. CD30 shows scattered large cells, interpreted as reactive.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b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b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GB" sz="12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Chronic lymphocytic leukaemia        21.43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/ small lymphocytic lymphoma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 Chronic lymphocytic lymphoma    10.32  </a:t>
                      </a:r>
                      <a:br>
                        <a:rPr lang="en-GB" sz="1200" b="0" dirty="0">
                          <a:solidFill>
                            <a:schemeClr val="accent1"/>
                          </a:solidFill>
                        </a:rPr>
                      </a:b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/  leukaemia with proliferation centres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Mantle cell lymphoma                          7.14</a:t>
                      </a:r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B Cell Lymphoma                                   6.35</a:t>
                      </a:r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Hodgkin  Lymphoma                             4.76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Small Lymphocytic lymphoma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93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54" y="2996671"/>
            <a:ext cx="838317" cy="5906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105" y="566476"/>
            <a:ext cx="1651662" cy="12039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97724" y="3630826"/>
            <a:ext cx="13580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 your mic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you’re not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887" y="2977479"/>
            <a:ext cx="553140" cy="610609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4625476" y="2953731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508" y="3004434"/>
            <a:ext cx="556469" cy="52622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625476" y="3630826"/>
            <a:ext cx="18549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“raise hand”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“chat” feature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raise questions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share ideas</a:t>
            </a:r>
          </a:p>
        </p:txBody>
      </p:sp>
      <p:sp>
        <p:nvSpPr>
          <p:cNvPr id="16" name="Oval 15"/>
          <p:cNvSpPr/>
          <p:nvPr/>
        </p:nvSpPr>
        <p:spPr>
          <a:xfrm>
            <a:off x="7015790" y="2914320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5790" y="3630826"/>
            <a:ext cx="17764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for the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 person to call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you before you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unmute your mic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871" y="3029481"/>
            <a:ext cx="652626" cy="54485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38193" y="1888889"/>
            <a:ext cx="3182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Etiquette</a:t>
            </a:r>
          </a:p>
        </p:txBody>
      </p:sp>
      <p:sp>
        <p:nvSpPr>
          <p:cNvPr id="26" name="Oval 25"/>
          <p:cNvSpPr/>
          <p:nvPr/>
        </p:nvSpPr>
        <p:spPr>
          <a:xfrm>
            <a:off x="3312163" y="4873561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45848" y="4880975"/>
            <a:ext cx="18165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Remember…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Everyone can see 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chat comments</a:t>
            </a:r>
          </a:p>
        </p:txBody>
      </p:sp>
      <p:sp>
        <p:nvSpPr>
          <p:cNvPr id="29" name="Oval 28"/>
          <p:cNvSpPr/>
          <p:nvPr/>
        </p:nvSpPr>
        <p:spPr>
          <a:xfrm>
            <a:off x="397741" y="3001920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5535" y="3663095"/>
            <a:ext cx="144783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your camera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on, everyone </a:t>
            </a:r>
          </a:p>
          <a:p>
            <a:r>
              <a:rPr lang="en-GB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see you</a:t>
            </a:r>
          </a:p>
        </p:txBody>
      </p:sp>
      <p:sp>
        <p:nvSpPr>
          <p:cNvPr id="31" name="Oval 30"/>
          <p:cNvSpPr/>
          <p:nvPr/>
        </p:nvSpPr>
        <p:spPr>
          <a:xfrm>
            <a:off x="2597724" y="2974195"/>
            <a:ext cx="648072" cy="610609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025" y="4859532"/>
            <a:ext cx="698262" cy="6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22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2924944"/>
            <a:ext cx="6984776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700" b="1" dirty="0">
                <a:solidFill>
                  <a:schemeClr val="accent1"/>
                </a:solidFill>
              </a:rPr>
              <a:t>4</a:t>
            </a:r>
            <a:r>
              <a:rPr lang="en-GB" sz="2200" b="1" dirty="0">
                <a:solidFill>
                  <a:schemeClr val="accent1"/>
                </a:solidFill>
              </a:rPr>
              <a:t>. Questions / Comments/Suggestions welcome</a:t>
            </a:r>
            <a:br>
              <a:rPr lang="en-GB" sz="2200" b="1" dirty="0">
                <a:solidFill>
                  <a:schemeClr val="accent1"/>
                </a:solidFill>
              </a:rPr>
            </a:br>
            <a:r>
              <a:rPr lang="en-GB" sz="2200" b="1" dirty="0">
                <a:solidFill>
                  <a:schemeClr val="accent1"/>
                </a:solidFill>
              </a:rPr>
              <a:t>              </a:t>
            </a:r>
            <a:br>
              <a:rPr lang="en-GB" sz="2200" b="1" dirty="0">
                <a:solidFill>
                  <a:schemeClr val="accent1"/>
                </a:solidFill>
              </a:rPr>
            </a:br>
            <a:r>
              <a:rPr lang="en-GB" sz="2200" b="1" dirty="0">
                <a:solidFill>
                  <a:schemeClr val="accent1"/>
                </a:solidFill>
              </a:rPr>
              <a:t>       Thank you for attending. </a:t>
            </a:r>
            <a:br>
              <a:rPr lang="en-GB" sz="2700" b="1" dirty="0">
                <a:solidFill>
                  <a:schemeClr val="accent1"/>
                </a:solidFill>
              </a:rPr>
            </a:br>
            <a:br>
              <a:rPr lang="en-GB" sz="2700" b="1" dirty="0">
                <a:solidFill>
                  <a:schemeClr val="accent1"/>
                </a:solidFill>
              </a:rPr>
            </a:br>
            <a:r>
              <a:rPr lang="en-GB" sz="2000" b="1" dirty="0">
                <a:solidFill>
                  <a:schemeClr val="accent1"/>
                </a:solidFill>
              </a:rPr>
              <a:t>This presentation can be found on the EQA website from next week.</a:t>
            </a:r>
            <a:br>
              <a:rPr lang="en-GB" sz="2700" b="1" dirty="0">
                <a:solidFill>
                  <a:schemeClr val="accent1"/>
                </a:solidFill>
              </a:rPr>
            </a:br>
            <a:br>
              <a:rPr lang="en-GB" sz="2700" b="1" dirty="0">
                <a:solidFill>
                  <a:schemeClr val="accent1"/>
                </a:solidFill>
              </a:rPr>
            </a:br>
            <a:r>
              <a:rPr lang="en-GB" sz="2700" b="1" dirty="0">
                <a:solidFill>
                  <a:srgbClr val="00B050"/>
                </a:solidFill>
              </a:rPr>
              <a:t>Talk/Discussion </a:t>
            </a:r>
            <a:br>
              <a:rPr lang="en-GB" sz="2700" b="1" dirty="0">
                <a:solidFill>
                  <a:srgbClr val="00B050"/>
                </a:solidFill>
              </a:rPr>
            </a:br>
            <a:r>
              <a:rPr lang="en-GB" sz="2700" b="1" dirty="0">
                <a:solidFill>
                  <a:srgbClr val="00B050"/>
                </a:solidFill>
              </a:rPr>
              <a:t>“</a:t>
            </a:r>
            <a:r>
              <a:rPr lang="en-GB" sz="2700" dirty="0">
                <a:solidFill>
                  <a:srgbClr val="00B050"/>
                </a:solidFill>
              </a:rPr>
              <a:t>Day to day practical Molecular Histopathology for General Pathologists” </a:t>
            </a:r>
            <a:br>
              <a:rPr lang="en-GB" sz="2700" dirty="0">
                <a:solidFill>
                  <a:srgbClr val="00B050"/>
                </a:solidFill>
              </a:rPr>
            </a:br>
            <a:br>
              <a:rPr lang="en-GB" sz="2700" dirty="0">
                <a:solidFill>
                  <a:srgbClr val="00B050"/>
                </a:solidFill>
              </a:rPr>
            </a:br>
            <a:r>
              <a:rPr lang="en-GB" sz="2700" dirty="0">
                <a:solidFill>
                  <a:srgbClr val="00B050"/>
                </a:solidFill>
              </a:rPr>
              <a:t>Dr Nipin Bagla and Mrs Gill Donald</a:t>
            </a:r>
            <a:br>
              <a:rPr lang="en-GB" dirty="0"/>
            </a:br>
            <a:br>
              <a:rPr lang="en-GB" b="1" dirty="0">
                <a:solidFill>
                  <a:schemeClr val="accent1"/>
                </a:solidFill>
              </a:rPr>
            </a:br>
            <a:br>
              <a:rPr lang="en-GB" b="1" dirty="0">
                <a:solidFill>
                  <a:schemeClr val="accent1"/>
                </a:solidFill>
              </a:rPr>
            </a:br>
            <a:endParaRPr lang="en-GB" sz="4000" b="1" dirty="0">
              <a:solidFill>
                <a:schemeClr val="accent1"/>
              </a:solidFill>
            </a:endParaRPr>
          </a:p>
        </p:txBody>
      </p:sp>
      <p:pic>
        <p:nvPicPr>
          <p:cNvPr id="3" name="Picture 2" descr="C:\Users\Amanda.Cowie\AppData\Local\Microsoft\Windows\Temporary Internet Files\Content.Outlook\0K1WQ3E1\7808.PNG">
            <a:extLst>
              <a:ext uri="{FF2B5EF4-FFF2-40B4-BE49-F238E27FC236}">
                <a16:creationId xmlns:a16="http://schemas.microsoft.com/office/drawing/2014/main" id="{21ABF370-E782-468B-A450-5DD6496D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517232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21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82228" y="685988"/>
            <a:ext cx="8013700" cy="865187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>
                <a:solidFill>
                  <a:schemeClr val="accent1"/>
                </a:solidFill>
              </a:rPr>
              <a:t>Agenda</a:t>
            </a:r>
            <a:endParaRPr lang="en-US" altLang="en-US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647056" y="1772816"/>
            <a:ext cx="7848872" cy="4824536"/>
          </a:xfrm>
        </p:spPr>
        <p:txBody>
          <a:bodyPr>
            <a:noAutofit/>
          </a:bodyPr>
          <a:lstStyle/>
          <a:p>
            <a:pPr marL="742950" lvl="0" indent="-742950">
              <a:buAutoNum type="arabicPeriod"/>
            </a:pPr>
            <a:r>
              <a:rPr lang="en-GB" b="1" dirty="0">
                <a:solidFill>
                  <a:schemeClr val="accent1"/>
                </a:solidFill>
              </a:rPr>
              <a:t>Welcome &amp; Introduction of Scheme Staff</a:t>
            </a:r>
            <a:br>
              <a:rPr lang="en-GB" b="1" dirty="0">
                <a:solidFill>
                  <a:schemeClr val="accent1"/>
                </a:solidFill>
              </a:rPr>
            </a:br>
            <a:endParaRPr lang="en-GB" b="1" dirty="0">
              <a:solidFill>
                <a:schemeClr val="accent1"/>
              </a:solidFill>
            </a:endParaRPr>
          </a:p>
          <a:p>
            <a:pPr marL="742950" lvl="0" indent="-742950">
              <a:buAutoNum type="arabicPeriod"/>
            </a:pPr>
            <a:r>
              <a:rPr lang="en-GB" b="1" dirty="0">
                <a:solidFill>
                  <a:schemeClr val="accent1"/>
                </a:solidFill>
              </a:rPr>
              <a:t>Meeting Terms of Reference</a:t>
            </a:r>
            <a:br>
              <a:rPr lang="en-GB" b="1" dirty="0">
                <a:solidFill>
                  <a:schemeClr val="accent1"/>
                </a:solidFill>
              </a:rPr>
            </a:br>
            <a:endParaRPr lang="en-GB" b="1" dirty="0">
              <a:solidFill>
                <a:schemeClr val="accent1"/>
              </a:solidFill>
            </a:endParaRPr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3.     Case and Preliminary Score Review</a:t>
            </a:r>
            <a:br>
              <a:rPr lang="en-GB" b="1" dirty="0">
                <a:solidFill>
                  <a:schemeClr val="accent1"/>
                </a:solidFill>
              </a:rPr>
            </a:br>
            <a:r>
              <a:rPr lang="en-GB" b="1" dirty="0">
                <a:solidFill>
                  <a:schemeClr val="accent1"/>
                </a:solidFill>
              </a:rPr>
              <a:t>       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a)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Case cc1-bb10</a:t>
            </a:r>
            <a:b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b) Educational Cases – cc11 and cc12</a:t>
            </a:r>
            <a:b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b="1" dirty="0">
                <a:solidFill>
                  <a:schemeClr val="accent1"/>
                </a:solidFill>
              </a:rPr>
              <a:t>4.     Questions / comments</a:t>
            </a:r>
          </a:p>
          <a:p>
            <a:endParaRPr lang="en-GB" sz="12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8560" y="2492896"/>
            <a:ext cx="8712968" cy="864096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          </a:t>
            </a:r>
            <a:r>
              <a:rPr lang="en-GB" b="1" dirty="0">
                <a:solidFill>
                  <a:schemeClr val="accent1"/>
                </a:solidFill>
              </a:rPr>
              <a:t>2. Meeting Terms of Reference</a:t>
            </a:r>
            <a:endParaRPr lang="en-GB" sz="4000" b="1" dirty="0">
              <a:solidFill>
                <a:schemeClr val="accent1"/>
              </a:solidFill>
            </a:endParaRPr>
          </a:p>
        </p:txBody>
      </p:sp>
      <p:pic>
        <p:nvPicPr>
          <p:cNvPr id="3" name="Picture 2" descr="C:\Users\Amanda.Cowie\AppData\Local\Microsoft\Windows\Temporary Internet Files\Content.Outlook\0K1WQ3E1\7808.PNG">
            <a:extLst>
              <a:ext uri="{FF2B5EF4-FFF2-40B4-BE49-F238E27FC236}">
                <a16:creationId xmlns:a16="http://schemas.microsoft.com/office/drawing/2014/main" id="{21ABF370-E782-468B-A450-5DD6496D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501009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84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827584" y="1772816"/>
            <a:ext cx="8013700" cy="4392488"/>
          </a:xfrm>
        </p:spPr>
        <p:txBody>
          <a:bodyPr>
            <a:normAutofit/>
          </a:bodyPr>
          <a:lstStyle/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br>
              <a:rPr lang="en-US" altLang="en-US" sz="2400" dirty="0">
                <a:latin typeface="Arial" charset="0"/>
                <a:cs typeface="Arial" charset="0"/>
              </a:rPr>
            </a:br>
            <a:endParaRPr lang="en-US" altLang="en-US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FC5646-0BCD-4587-B55D-D85D7FC686F2}"/>
              </a:ext>
            </a:extLst>
          </p:cNvPr>
          <p:cNvSpPr/>
          <p:nvPr/>
        </p:nvSpPr>
        <p:spPr>
          <a:xfrm>
            <a:off x="302716" y="1245237"/>
            <a:ext cx="830173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meeting is held between the end of case consultation and results being issued. </a:t>
            </a:r>
          </a:p>
          <a:p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meeting is an educational exercise; an opportunity to explain the reasons behind scoring and merging or why cases were excluded.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clarity, this is not an opportunity to alter merging decisions, as participants have that opportunity during the “Case Consultation” period. </a:t>
            </a:r>
          </a:p>
          <a:p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additional CPD point will be awarded to those who attend, and it will be added to the annual certificate. </a:t>
            </a:r>
            <a:r>
              <a:rPr lang="en-GB" sz="2000" dirty="0">
                <a:solidFill>
                  <a:schemeClr val="accent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note you have to stay for &gt;50% of the meeting to gain this point (attendance times are monitored automatically by Teams)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solidFill>
                <a:schemeClr val="accent1"/>
              </a:solidFill>
            </a:endParaRPr>
          </a:p>
          <a:p>
            <a:endParaRPr lang="en-GB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7005599" cy="864096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 </a:t>
            </a:r>
            <a:r>
              <a:rPr lang="en-GB" b="1" dirty="0">
                <a:solidFill>
                  <a:schemeClr val="accent1"/>
                </a:solidFill>
              </a:rPr>
              <a:t>3.     Round cc Review</a:t>
            </a:r>
            <a:endParaRPr lang="en-GB" dirty="0"/>
          </a:p>
        </p:txBody>
      </p:sp>
      <p:pic>
        <p:nvPicPr>
          <p:cNvPr id="5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962" y="3645024"/>
            <a:ext cx="780038" cy="111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84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382" y="188640"/>
            <a:ext cx="7005599" cy="864096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Case</a:t>
            </a:r>
            <a:r>
              <a:rPr lang="en-GB" dirty="0"/>
              <a:t> </a:t>
            </a:r>
            <a:r>
              <a:rPr lang="en-GB" b="1" dirty="0"/>
              <a:t>Consultation</a:t>
            </a:r>
          </a:p>
        </p:txBody>
      </p:sp>
      <p:pic>
        <p:nvPicPr>
          <p:cNvPr id="5" name="Picture 2" descr="C:\Users\Amanda.Cowie\AppData\Local\Microsoft\Windows\Temporary Internet Files\Content.Outlook\0K1WQ3E1\780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2" y="243610"/>
            <a:ext cx="703645" cy="100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D4EAD0C7-8C90-4EC9-92E7-B4DD5679C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122" y="1186898"/>
            <a:ext cx="8517756" cy="2098086"/>
          </a:xfrm>
        </p:spPr>
        <p:txBody>
          <a:bodyPr>
            <a:normAutofit fontScale="55000" lnSpcReduction="20000"/>
          </a:bodyPr>
          <a:lstStyle/>
          <a:p>
            <a:pPr eaLnBrk="1" hangingPunct="1"/>
            <a:endParaRPr lang="en-US" altLang="en-US" sz="2900" dirty="0">
              <a:latin typeface="Arial" charset="0"/>
              <a:cs typeface="Arial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166</a:t>
            </a:r>
            <a:r>
              <a:rPr lang="en-US" altLang="en-US" sz="2900" b="1" dirty="0">
                <a:solidFill>
                  <a:srgbClr val="FF0000"/>
                </a:solidFill>
                <a:ea typeface="+mj-ea"/>
              </a:rPr>
              <a:t> </a:t>
            </a: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responses received for round cc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88 responses received for consultation – 53.01% QUORATE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900" b="1" dirty="0">
              <a:solidFill>
                <a:schemeClr val="accent1"/>
              </a:solidFill>
              <a:ea typeface="+mj-ea"/>
            </a:endParaRPr>
          </a:p>
          <a:p>
            <a:pPr marL="342900" indent="-342900" algn="ctr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  <a:ea typeface="+mj-ea"/>
              </a:rPr>
              <a:t>Thank-you for submitting responses and consultation on time – you have made completion of this round much easier for all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900" b="1" dirty="0">
              <a:solidFill>
                <a:schemeClr val="accent1"/>
              </a:solidFill>
              <a:ea typeface="+mj-ea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900" b="1" dirty="0">
                <a:solidFill>
                  <a:schemeClr val="accent1"/>
                </a:solidFill>
              </a:rPr>
              <a:t>Basic Rules regarding Case Consultation and Merging Diagnostic categories:</a:t>
            </a:r>
          </a:p>
          <a:p>
            <a:pPr eaLnBrk="1" hangingPunct="1"/>
            <a:endParaRPr lang="en-US" altLang="en-US" sz="2900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AA6900-C689-47DF-A9A1-2CB88894A4C4}"/>
              </a:ext>
            </a:extLst>
          </p:cNvPr>
          <p:cNvSpPr/>
          <p:nvPr/>
        </p:nvSpPr>
        <p:spPr>
          <a:xfrm>
            <a:off x="539552" y="3146299"/>
            <a:ext cx="76901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If you are exempt from a category, your consultation response to that case is not counted</a:t>
            </a:r>
          </a:p>
          <a:p>
            <a:pPr lvl="1"/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Each case must have received a consultation response from at least 50% of those that answered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For a merge to be automatically accepted, more than 50% of consultation respondents must agree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Between 40-50% agreement, the merge will be accepted only with the agreement of the Organiser (i.e. clinically valid).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</a:rPr>
              <a:t>The consensus CAN be over-ridden if there are clinically valid reasons for doing so. These are recorded, and reviewed at the AMR. </a:t>
            </a:r>
            <a:br>
              <a:rPr lang="en-US" altLang="en-US" sz="1600" dirty="0">
                <a:latin typeface="Arial" charset="0"/>
              </a:rPr>
            </a:br>
            <a:endParaRPr lang="en-US" altLang="en-US" sz="16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0159" y="169898"/>
            <a:ext cx="8918079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j-lt"/>
              </a:rPr>
              <a:t>Case cc1 - 5326 – Endocrine</a:t>
            </a:r>
            <a:br>
              <a:rPr lang="en-GB" dirty="0">
                <a:solidFill>
                  <a:schemeClr val="accent1"/>
                </a:solidFill>
                <a:latin typeface="+mj-lt"/>
              </a:rPr>
            </a:br>
            <a:r>
              <a:rPr lang="en-GB" sz="1200" dirty="0">
                <a:solidFill>
                  <a:schemeClr val="accent1"/>
                </a:solidFill>
                <a:latin typeface="+mj-lt"/>
              </a:rPr>
              <a:t>Specimen</a:t>
            </a:r>
            <a:r>
              <a:rPr lang="en-GB" sz="1600" dirty="0">
                <a:solidFill>
                  <a:schemeClr val="accent1"/>
                </a:solidFill>
                <a:latin typeface="+mj-lt"/>
              </a:rPr>
              <a:t>: </a:t>
            </a:r>
            <a:r>
              <a:rPr lang="en-GB" sz="1200" dirty="0">
                <a:solidFill>
                  <a:schemeClr val="accent1"/>
                </a:solidFill>
                <a:latin typeface="+mj-lt"/>
              </a:rPr>
              <a:t>Adrenal</a:t>
            </a:r>
            <a:br>
              <a:rPr lang="en-GB" sz="1200" dirty="0">
                <a:solidFill>
                  <a:schemeClr val="accent1"/>
                </a:solidFill>
                <a:latin typeface="+mj-lt"/>
              </a:rPr>
            </a:br>
            <a:r>
              <a:rPr lang="en-GB" sz="1200" b="1" dirty="0">
                <a:solidFill>
                  <a:srgbClr val="FF0000"/>
                </a:solidFill>
                <a:latin typeface="+mj-lt"/>
              </a:rPr>
              <a:t>Submitted Diagnosis: Adrenal Cortical adenoma.</a:t>
            </a:r>
          </a:p>
          <a:p>
            <a:endParaRPr lang="en-GB" sz="1200" b="1" dirty="0">
              <a:solidFill>
                <a:srgbClr val="FF0000"/>
              </a:solidFill>
              <a:latin typeface="+mj-lt"/>
            </a:endParaRPr>
          </a:p>
          <a:p>
            <a:r>
              <a:rPr lang="en-GB" sz="1600" dirty="0">
                <a:solidFill>
                  <a:schemeClr val="accent1"/>
                </a:solidFill>
              </a:rPr>
              <a:t>Submitted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sz="1600" dirty="0">
              <a:solidFill>
                <a:schemeClr val="accent1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182499"/>
              </p:ext>
            </p:extLst>
          </p:nvPr>
        </p:nvGraphicFramePr>
        <p:xfrm>
          <a:off x="133356" y="1041445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1133873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20428"/>
              </p:ext>
            </p:extLst>
          </p:nvPr>
        </p:nvGraphicFramePr>
        <p:xfrm>
          <a:off x="125761" y="1875696"/>
          <a:ext cx="8892478" cy="2487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1133871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248781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F70. Cushing's syndrome 2.5 cm left adrenal nodule</a:t>
                      </a:r>
                      <a:endParaRPr lang="en-GB" sz="1000" b="0" i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Adrenal gland 95x50x40mm 56.9 grams in total. Well circumscribed yellow nodule 23 x 20 x16mm.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i="1" u="sng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Click here to view digital image</a:t>
                      </a:r>
                      <a:endParaRPr lang="en-GB" sz="12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adrenal cortical adenoma	                          97.52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Adrenocortical adenoma (oncocytic)	1.24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Haemangioma	                          0.62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nodular hyperplasia	                          0.62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89.53% of participants have agreed to merge 1 &amp; 2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014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25759" y="245100"/>
            <a:ext cx="8890448" cy="482453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+mn-lt"/>
              </a:rPr>
              <a:t>Case cc2 – 5339 – Skin</a:t>
            </a:r>
            <a:br>
              <a:rPr lang="en-GB" sz="1400" b="1" dirty="0">
                <a:solidFill>
                  <a:schemeClr val="accent1"/>
                </a:solidFill>
                <a:latin typeface="+mn-lt"/>
              </a:rPr>
            </a:br>
            <a:r>
              <a:rPr lang="en-GB" sz="1200" dirty="0">
                <a:solidFill>
                  <a:schemeClr val="accent1"/>
                </a:solidFill>
                <a:latin typeface="+mn-lt"/>
              </a:rPr>
              <a:t>Specimen: Calf lesion</a:t>
            </a:r>
          </a:p>
          <a:p>
            <a:r>
              <a:rPr lang="en-GB" sz="1200" b="1" dirty="0">
                <a:solidFill>
                  <a:srgbClr val="FF0000"/>
                </a:solidFill>
                <a:latin typeface="+mn-lt"/>
              </a:rPr>
              <a:t>Submitted Diagnosis: Clear Cell acanthoma.</a:t>
            </a:r>
          </a:p>
          <a:p>
            <a:r>
              <a:rPr lang="en-GB" sz="1600" dirty="0">
                <a:solidFill>
                  <a:schemeClr val="accent1"/>
                </a:solidFill>
              </a:rPr>
              <a:t>	</a:t>
            </a:r>
            <a:r>
              <a:rPr lang="en-GB" sz="2000" dirty="0">
                <a:solidFill>
                  <a:schemeClr val="accent1"/>
                </a:solidFill>
              </a:rPr>
              <a:t>	</a:t>
            </a:r>
          </a:p>
          <a:p>
            <a:br>
              <a:rPr lang="en-GB" dirty="0">
                <a:solidFill>
                  <a:schemeClr val="accent1"/>
                </a:solidFill>
              </a:rPr>
            </a:br>
            <a:endParaRPr lang="en-GB" dirty="0">
              <a:solidFill>
                <a:schemeClr val="accent1"/>
              </a:solidFill>
            </a:endParaRPr>
          </a:p>
          <a:p>
            <a:endParaRPr lang="en-GB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5132B9-2EF5-4A2F-9960-DE594EE8D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218611"/>
              </p:ext>
            </p:extLst>
          </p:nvPr>
        </p:nvGraphicFramePr>
        <p:xfrm>
          <a:off x="125761" y="1052736"/>
          <a:ext cx="889248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855">
                  <a:extLst>
                    <a:ext uri="{9D8B030D-6E8A-4147-A177-3AD203B41FA5}">
                      <a16:colId xmlns:a16="http://schemas.microsoft.com/office/drawing/2014/main" val="14799378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56049511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7660765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563871017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797462029"/>
                    </a:ext>
                  </a:extLst>
                </a:gridCol>
                <a:gridCol w="989857">
                  <a:extLst>
                    <a:ext uri="{9D8B030D-6E8A-4147-A177-3AD203B41FA5}">
                      <a16:colId xmlns:a16="http://schemas.microsoft.com/office/drawing/2014/main" val="3318254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Macro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Immuno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Image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Preliminary Results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Final Merge 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1844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1CC7968-1FF0-4962-B680-FE17D47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595375"/>
              </p:ext>
            </p:extLst>
          </p:nvPr>
        </p:nvGraphicFramePr>
        <p:xfrm>
          <a:off x="123729" y="1875696"/>
          <a:ext cx="889247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887">
                  <a:extLst>
                    <a:ext uri="{9D8B030D-6E8A-4147-A177-3AD203B41FA5}">
                      <a16:colId xmlns:a16="http://schemas.microsoft.com/office/drawing/2014/main" val="328946414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10382602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286961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488838748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310833931"/>
                    </a:ext>
                  </a:extLst>
                </a:gridCol>
                <a:gridCol w="987823">
                  <a:extLst>
                    <a:ext uri="{9D8B030D-6E8A-4147-A177-3AD203B41FA5}">
                      <a16:colId xmlns:a16="http://schemas.microsoft.com/office/drawing/2014/main" val="323001820"/>
                    </a:ext>
                  </a:extLst>
                </a:gridCol>
              </a:tblGrid>
              <a:tr h="1551709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M87.</a:t>
                      </a:r>
                      <a:b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Lesion on left side of left calf.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Skin ellipse measuring 35 x 10 x 4mm, bearing a pale and pigmented lesion measuring 6mm.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None Provided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i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Click here to view digital image</a:t>
                      </a:r>
                      <a:endParaRPr lang="en-GB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Acanthoma	                          0.63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</a:rPr>
                        <a:t>clear cell acanthoma	                        94.81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Dermatophyte Infection	                          2.50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Pseudoepitheliomatous hyperplasia	0.63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Psoriasiform dermatitis	                          0.75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Stasis dermatitis	                          0.63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b="0" dirty="0">
                          <a:solidFill>
                            <a:schemeClr val="accent1"/>
                          </a:solidFill>
                        </a:rPr>
                        <a:t>Viral wart	                                                    0.06</a:t>
                      </a:r>
                    </a:p>
                    <a:p>
                      <a:pPr marL="0" indent="0">
                        <a:buNone/>
                      </a:pPr>
                      <a:endParaRPr lang="en-GB" sz="120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91.67% of participants have agreed to merge 1 &amp;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1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239641"/>
      </p:ext>
    </p:extLst>
  </p:cSld>
  <p:clrMapOvr>
    <a:masterClrMapping/>
  </p:clrMapOvr>
</p:sld>
</file>

<file path=ppt/theme/theme1.xml><?xml version="1.0" encoding="utf-8"?>
<a:theme xmlns:a="http://schemas.openxmlformats.org/drawingml/2006/main" name="pride-theme-1500x10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EAF532C353724DA4FCA5B8CC37C952" ma:contentTypeVersion="13" ma:contentTypeDescription="Create a new document." ma:contentTypeScope="" ma:versionID="1f60450ff5c9527ab2a4214967a96e60">
  <xsd:schema xmlns:xsd="http://www.w3.org/2001/XMLSchema" xmlns:xs="http://www.w3.org/2001/XMLSchema" xmlns:p="http://schemas.microsoft.com/office/2006/metadata/properties" xmlns:ns3="d007e77a-2cd5-4e80-817b-83c06a795847" xmlns:ns4="d10928b3-b113-40fb-a8fa-eb6b18607619" targetNamespace="http://schemas.microsoft.com/office/2006/metadata/properties" ma:root="true" ma:fieldsID="d24323c2d3a6c043969283af406ffb41" ns3:_="" ns4:_="">
    <xsd:import namespace="d007e77a-2cd5-4e80-817b-83c06a795847"/>
    <xsd:import namespace="d10928b3-b113-40fb-a8fa-eb6b1860761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7e77a-2cd5-4e80-817b-83c06a79584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928b3-b113-40fb-a8fa-eb6b186076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10928b3-b113-40fb-a8fa-eb6b18607619" xsi:nil="true"/>
  </documentManagement>
</p:properties>
</file>

<file path=customXml/itemProps1.xml><?xml version="1.0" encoding="utf-8"?>
<ds:datastoreItem xmlns:ds="http://schemas.openxmlformats.org/officeDocument/2006/customXml" ds:itemID="{95F2A007-F880-460A-B818-C37B397D14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7e77a-2cd5-4e80-817b-83c06a795847"/>
    <ds:schemaRef ds:uri="d10928b3-b113-40fb-a8fa-eb6b186076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4FDC01-DB42-40D1-B37F-BA4DA08B6E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1D133-06D8-4140-A4D1-34CBD534D7EA}">
  <ds:schemaRefs>
    <ds:schemaRef ds:uri="http://schemas.microsoft.com/office/2006/documentManagement/types"/>
    <ds:schemaRef ds:uri="http://purl.org/dc/elements/1.1/"/>
    <ds:schemaRef ds:uri="d007e77a-2cd5-4e80-817b-83c06a795847"/>
    <ds:schemaRef ds:uri="d10928b3-b113-40fb-a8fa-eb6b18607619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6220</TotalTime>
  <Words>2211</Words>
  <Application>Microsoft Office PowerPoint</Application>
  <PresentationFormat>On-screen Show (4:3)</PresentationFormat>
  <Paragraphs>329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pride-theme-1500x100</vt:lpstr>
      <vt:lpstr>  South East England General Histopathology EQA Scheme  Case Discussion Round cc  Wednesday 3rd December, 2025  THANK YOU FOR WAITING  The meeting will start at 11:45am </vt:lpstr>
      <vt:lpstr>PowerPoint Presentation</vt:lpstr>
      <vt:lpstr>Agenda</vt:lpstr>
      <vt:lpstr>          2. Meeting Terms of Reference</vt:lpstr>
      <vt:lpstr>PowerPoint Presentation</vt:lpstr>
      <vt:lpstr> 3.     Round cc Review</vt:lpstr>
      <vt:lpstr>Case Consultation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Questions / Comments/Suggestions welcome                       Thank you for attending.   This presentation can be found on the EQA website from next week.  Talk/Discussion  “Day to day practical Molecular Histopathology for General Pathologists”   Dr Nipin Bagla and Mrs Gill Donald   </vt:lpstr>
    </vt:vector>
  </TitlesOfParts>
  <Company>Maidstone and Tunbridge Wells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 Paul</dc:creator>
  <cp:lastModifiedBy>KNOWLER, Louise (MAIDSTONE AND TUNBRIDGE WELLS NHS TRUST)</cp:lastModifiedBy>
  <cp:revision>599</cp:revision>
  <dcterms:created xsi:type="dcterms:W3CDTF">2012-09-20T10:00:03Z</dcterms:created>
  <dcterms:modified xsi:type="dcterms:W3CDTF">2025-12-01T13:50:47Z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0x0101009DEAF532C353724DA4FCA5B8CC37C952</vt:lpwstr>
  </property>
</Properties>
</file>