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96" r:id="rId5"/>
    <p:sldId id="281" r:id="rId6"/>
    <p:sldId id="259" r:id="rId7"/>
    <p:sldId id="260" r:id="rId8"/>
    <p:sldId id="263" r:id="rId9"/>
    <p:sldId id="266" r:id="rId10"/>
    <p:sldId id="311" r:id="rId11"/>
    <p:sldId id="267" r:id="rId12"/>
    <p:sldId id="298" r:id="rId13"/>
    <p:sldId id="297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uise.knowler" initials="l" lastIdx="4" clrIdx="0"/>
  <p:cmAuthor id="1" name="gdonald" initials="gdonald" lastIdx="1" clrIdx="1"/>
  <p:cmAuthor id="2" name="Microsoft Office User" initials="Offic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580" autoAdjust="0"/>
  </p:normalViewPr>
  <p:slideViewPr>
    <p:cSldViewPr>
      <p:cViewPr varScale="1">
        <p:scale>
          <a:sx n="108" d="100"/>
          <a:sy n="108" d="100"/>
        </p:scale>
        <p:origin x="12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-46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06B2A-B2BA-4056-AA08-DE1D9178AED1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92C6C-B8F1-4BBD-A2EF-4D152EA1CA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219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61D9D-7A41-488D-860C-D380FB28512D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533A5-0F08-40F9-A59F-1F2A65A18B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48109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1" y="1268761"/>
            <a:ext cx="8013711" cy="864096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1" y="2492896"/>
            <a:ext cx="8013711" cy="345638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39" y="252834"/>
            <a:ext cx="1264323" cy="68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6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838BB-7305-42BA-89C9-24D96AEF7A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58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3833-B68D-404D-81A8-29C8962CE8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8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1E11-3B3F-45CD-BBA7-601B8D2BD6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16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2804-BAF9-44DE-843C-042AD5FA5D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78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8F72-19D3-40D5-B515-43996F2835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62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B02B-8822-4FDC-952A-69780116E1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25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7D4D0-C8A5-4F73-BDF9-B0A26B2380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43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1822E-93AC-45CD-AA96-AB7D05E4C4B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36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3BB37-FE6F-4560-94F4-C55FB09DBB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0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85140-02FB-4899-AF7F-A4299D45A4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54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7117F2-9001-4C2F-9999-638672F625C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41.sv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42.svs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43.svs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Z%2FZ944.svs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45.svs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46.svs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47.svs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Z%2FZ948.svs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49.svs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50.sv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39.svs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Z%2FZ940.sv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49" y="1844824"/>
            <a:ext cx="8013711" cy="1728192"/>
          </a:xfrm>
        </p:spPr>
        <p:txBody>
          <a:bodyPr>
            <a:normAutofit fontScale="90000"/>
          </a:bodyPr>
          <a:lstStyle/>
          <a:p>
            <a:pPr algn="ctr"/>
            <a:br>
              <a:rPr lang="en-GB" b="1" dirty="0"/>
            </a:br>
            <a:br>
              <a:rPr lang="en-GB" b="1" dirty="0"/>
            </a:br>
            <a:r>
              <a:rPr lang="en-GB" b="1" dirty="0"/>
              <a:t>South East England General Histopathology EQA Scheme</a:t>
            </a:r>
            <a:br>
              <a:rPr lang="en-GB" b="1" dirty="0"/>
            </a:br>
            <a:br>
              <a:rPr lang="en-GB" b="1" dirty="0"/>
            </a:br>
            <a:r>
              <a:rPr lang="en-GB" dirty="0"/>
              <a:t>Case Discussion Round z</a:t>
            </a:r>
            <a:br>
              <a:rPr lang="en-GB" dirty="0"/>
            </a:br>
            <a:r>
              <a:rPr lang="en-GB" dirty="0"/>
              <a:t> </a:t>
            </a:r>
            <a:r>
              <a:rPr lang="en-GB" sz="2700" dirty="0"/>
              <a:t>Wednesday 27</a:t>
            </a:r>
            <a:r>
              <a:rPr lang="en-GB" sz="2700" baseline="30000" dirty="0"/>
              <a:t>th</a:t>
            </a:r>
            <a:r>
              <a:rPr lang="en-GB" sz="2700" dirty="0"/>
              <a:t> November, 2024</a:t>
            </a:r>
            <a:br>
              <a:rPr lang="en-GB" sz="2700" dirty="0"/>
            </a:br>
            <a:br>
              <a:rPr lang="en-GB" dirty="0"/>
            </a:br>
            <a:r>
              <a:rPr lang="en-GB" sz="4800" b="1" dirty="0"/>
              <a:t>THANK YOU FOR WAITING </a:t>
            </a:r>
            <a:br>
              <a:rPr lang="en-GB" sz="4800" b="1" dirty="0"/>
            </a:br>
            <a:r>
              <a:rPr lang="en-GB" b="1" dirty="0"/>
              <a:t>The meeting will start at 12:00pm</a:t>
            </a:r>
            <a:br>
              <a:rPr lang="en-GB" b="1" dirty="0"/>
            </a:br>
            <a:endParaRPr lang="en-GB" dirty="0"/>
          </a:p>
        </p:txBody>
      </p:sp>
      <p:pic>
        <p:nvPicPr>
          <p:cNvPr id="18434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985" y="5373216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123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9043840" cy="5707374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941 – Respiratory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Core Lung Biopsy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 Recurrent Aspergilloma</a:t>
            </a:r>
          </a:p>
          <a:p>
            <a:pPr>
              <a:spcBef>
                <a:spcPts val="336"/>
              </a:spcBef>
            </a:pP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156270"/>
              </p:ext>
            </p:extLst>
          </p:nvPr>
        </p:nvGraphicFramePr>
        <p:xfrm>
          <a:off x="132283" y="1209296"/>
          <a:ext cx="8982745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357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15865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1145604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518692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399370"/>
              </p:ext>
            </p:extLst>
          </p:nvPr>
        </p:nvGraphicFramePr>
        <p:xfrm>
          <a:off x="130707" y="1857161"/>
          <a:ext cx="8982745" cy="1643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93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15106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115319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517116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643847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F59, core biopsy lung. Previous aspergilloma. Right upper                         lobe opacity (stable)	</a:t>
                      </a:r>
                    </a:p>
                    <a:p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	 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	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Several cores 5-10mm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PAS+ /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Grocott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+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ve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Aspergillosis                9.17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Pneumocystis             0.12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Fungal infection         0.71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67.5% of participants agreed to merge 1 and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97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9043840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942 – Lymphoreticular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Bone Marrow Trephine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Leishmaniasis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5155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13387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29210"/>
              </p:ext>
            </p:extLst>
          </p:nvPr>
        </p:nvGraphicFramePr>
        <p:xfrm>
          <a:off x="141660" y="1916832"/>
          <a:ext cx="889247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920205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49770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82513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M61. Cytopenia, myeloma.? Progression on treatment.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Haemorrhagic core 22mm.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CD138 positive cells present (1-2%), do not express CD56, cyclin D1 or CD20.  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 Light chain restriction. 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Leishmaniasis                                                 8.47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Histoplasmosis                                               0.75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Parasitic infection                                          0.25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Blastomycosis                                                0.02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Aspergillosis                               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Smoldering multiple myeloma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Toxoplasmosis                                                0.01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Fungal infection                                             0.15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9. No evidence of progression. Discuss          0.14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with Haematopathology colleagues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10. Increased Haematopoeisis. Refer to        0.07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lymphoma panel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41% participants agreed to no merging on this case. </a:t>
                      </a:r>
                      <a:b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29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9043840" cy="585374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943 – Gynae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Polyp Endometrial curetting’s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</a:t>
            </a:r>
            <a:r>
              <a:rPr lang="fr-FR" sz="1200" b="1" dirty="0">
                <a:solidFill>
                  <a:srgbClr val="FF0000"/>
                </a:solidFill>
                <a:latin typeface="+mn-lt"/>
              </a:rPr>
              <a:t>Low grade endometrial stromal tumour (differential diagnosis includes endometrial </a:t>
            </a:r>
            <a:br>
              <a:rPr lang="fr-FR" sz="1200" b="1" dirty="0">
                <a:solidFill>
                  <a:srgbClr val="FF0000"/>
                </a:solidFill>
                <a:latin typeface="+mn-lt"/>
              </a:rPr>
            </a:br>
            <a:r>
              <a:rPr lang="fr-FR" sz="1200" b="1" dirty="0">
                <a:solidFill>
                  <a:srgbClr val="FF0000"/>
                </a:solidFill>
                <a:latin typeface="+mn-lt"/>
              </a:rPr>
              <a:t>stromal sarcoma and endometrial stromal nodule)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143335"/>
              </p:ext>
            </p:extLst>
          </p:nvPr>
        </p:nvGraphicFramePr>
        <p:xfrm>
          <a:off x="125760" y="1268760"/>
          <a:ext cx="898274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79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411877"/>
              </p:ext>
            </p:extLst>
          </p:nvPr>
        </p:nvGraphicFramePr>
        <p:xfrm>
          <a:off x="156229" y="2091720"/>
          <a:ext cx="8952275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762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134777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94563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425917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59379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F57. Perimenopausal bleeding. TVS scan shows 8mm ET and submucous fibroids with polyps.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Diagnostic           hysteroscopy done and multiple polyps removed (friable) and                         curette is sent.	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Bulky tan and haemorrhagic fragments 40mm in aggregate.	</a:t>
                      </a:r>
                    </a:p>
                    <a:p>
                      <a:pPr algn="l"/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Positive: CD10, SMA,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  <a:latin typeface="+mn-lt"/>
                        </a:rPr>
                        <a:t>Desmin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, WT1, ER and PR. </a:t>
                      </a:r>
                    </a:p>
                    <a:p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Negative: Cytokeratin (A1/3), CD117 and CD34. </a:t>
                      </a:r>
                    </a:p>
                    <a:p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Wild type p53 staining.	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Endometrial Stromal sarcoma - high grade   0.00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Endometrial Stromal sarcoma - low grade    6.13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Endometrial Stromal sarcoma - grade not    1.95   mentioned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Stromal Nodule                                                 0.97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Stromal neoplasm / tumour                           0.76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Stromal Poly / Stromal polyp                          0.06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Cellular leiomyoma                                          0.10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 err="1">
                          <a:solidFill>
                            <a:schemeClr val="accent1"/>
                          </a:solidFill>
                          <a:latin typeface="+mn-lt"/>
                        </a:rPr>
                        <a:t>Stromo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-myoma                                                 0.03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Diagnoses 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 2 ,3, 4 &amp; 5 will be merged.</a:t>
                      </a:r>
                    </a:p>
                    <a:p>
                      <a:endParaRPr lang="en-GB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52% of participants agreed to merge 1,2&amp;3 however 4 and 5 have been included as clinical details to not allow precise distinction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929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59" y="169898"/>
            <a:ext cx="8918079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944– GI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Core of liver	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Angiomyolipoma</a:t>
            </a:r>
          </a:p>
          <a:p>
            <a:endParaRPr lang="en-GB" sz="1200" b="1" dirty="0">
              <a:solidFill>
                <a:srgbClr val="FF0000"/>
              </a:solidFill>
              <a:latin typeface="+mn-lt"/>
            </a:endParaRP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972303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06186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8903"/>
              </p:ext>
            </p:extLst>
          </p:nvPr>
        </p:nvGraphicFramePr>
        <p:xfrm>
          <a:off x="125761" y="1908571"/>
          <a:ext cx="889247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06186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479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F70. Evidence of segment 2 HCC currently measuring 19mm.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One core of liver 13mm and 1 mm in diameter.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Negative: CK7, CK19, CK20, CAM 5.2, AE1/3, CD10,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                   glypican 3 and CD68.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                : Positive:   HMB45,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  <a:latin typeface="+mn-lt"/>
                        </a:rPr>
                        <a:t>MelanA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, SMA, calponin and weak CD117.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1. Angiomyolipoma / PEComa                                9.44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2. Melanoma                                                             0.19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3. Clear cell sarcoma                                                0.06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4. Clear cell sugar (epithelial) tumour                   0.12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5. Metastatic malignant perivascular                    0.12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epithelioid tumour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6. PECOMA mets                                                      0.06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7. neoplasm of uncertain malignant potential    0.01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- myomelanocytic differentiation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46% participants agreed to no merging on this case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379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759" y="116632"/>
            <a:ext cx="8931949" cy="48245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945 – Skin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Skin</a:t>
            </a:r>
            <a:br>
              <a:rPr lang="en-AU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Regressing keratoacanthoma</a:t>
            </a: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946241"/>
              </p:ext>
            </p:extLst>
          </p:nvPr>
        </p:nvGraphicFramePr>
        <p:xfrm>
          <a:off x="165230" y="1196752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6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72029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029326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875489"/>
              </p:ext>
            </p:extLst>
          </p:nvPr>
        </p:nvGraphicFramePr>
        <p:xfrm>
          <a:off x="165230" y="2060848"/>
          <a:ext cx="8892478" cy="2934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59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00811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72029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029324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934567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M88. Cyst of sternum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EOS 11 x 10mm with irregular raised lesion 10 x 5mm.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Keratocathoma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                                   4.85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SCC (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karatocanthoma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-like well differentiated)     1.11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Hyperplasia / epidermal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naevus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/ Acantholytic    0.44 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acanthoma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Squamoproliferative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lesion / benign papillary      1.42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lesion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Seborrhoeic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keratosis / inverted follicular             0.60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keratosis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Viral wart / dermatophyte / granulomatous          0.88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inflammation / fungal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Warty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Dyskeratoma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                             0.06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Lichenoid actinic keratosis                                         0.42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9. Atypical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Squamoproliferative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lesion                         0.06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10. Ruptured epidermal cyst with inflammation        0.16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case will be excluded from personal scores. Even if the 3 most popular diagnoses were merged, we would not be able to achieve consensus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91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939500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946 – Breast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Breast	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 Myofibroblastoma</a:t>
            </a:r>
          </a:p>
          <a:p>
            <a:endParaRPr lang="en-GB" sz="1200" b="1" dirty="0">
              <a:solidFill>
                <a:srgbClr val="FF0000"/>
              </a:solidFill>
              <a:latin typeface="+mn-lt"/>
            </a:endParaRP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89660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5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56592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299510"/>
              </p:ext>
            </p:extLst>
          </p:nvPr>
        </p:nvGraphicFramePr>
        <p:xfrm>
          <a:off x="147182" y="1646014"/>
          <a:ext cx="889247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434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587340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221080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F70. B3 lump right breast.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12g of breast tissue containing a circumscribed grey tumour </a:t>
                      </a:r>
                    </a:p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(17m in diameter)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Immuno (in previous biopsy) Positive for CD34, bcl-2, ER, PR.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Negative for S100, CK7, MNF116 and SMA.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Angiolipoma                                               0.14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Myofibroblastoma                                     7.79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Angiofibroma                                              0.42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Haemangiopericytoma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/ solitary             0.80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fibrous tumour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Angiomyofibroblastoma                            0.37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Haemangioma                                            0.26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Hamartoma with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myofibroblastic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0.13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component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Benign spindle cell lesion                         0.03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9. Pleomorphic hyalinizing angiectatic       0.06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tumour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Diagnoses 2 and 5 will be merged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688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34387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947 – Miscellaneous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Mass from finger</a:t>
            </a:r>
            <a:br>
              <a:rPr lang="en-AU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Ancient Schwannoma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sz="1100" dirty="0">
                <a:solidFill>
                  <a:schemeClr val="accent1"/>
                </a:solidFill>
              </a:rPr>
            </a:br>
            <a:endParaRPr lang="en-GB" sz="1100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065626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79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666216"/>
              </p:ext>
            </p:extLst>
          </p:nvPr>
        </p:nvGraphicFramePr>
        <p:xfrm>
          <a:off x="125761" y="1661266"/>
          <a:ext cx="8892478" cy="2703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79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70383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M61. Lump left little finger? GCT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64g. 55 x 50 x 40 mm. Smooth surface.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Schwannoma / Neurilemmoma                 7.84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Rheumatoid nodule                                     0.28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Giant Cell Tumour / fibroma of                  0.25 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Tendon Sheath / glomus tumour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Vascular lesions incl haemangioma           0.56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/ AV malformation etc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Epithelioid sarcoma                                     0.18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Massons tumour                                          0.51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Neurofibroma                                               0.06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Organising Thrombus / granuloma           0.13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annulare / gout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9. Angiosarcoma                                              0.03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10. Pleomorphic hyalinizing angiectatic       0.16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tumour /bone cyst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 merges (73.56% of participants)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940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917292" cy="5419342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948 – </a:t>
            </a:r>
            <a:r>
              <a:rPr lang="en-GB" sz="2000" b="1" dirty="0">
                <a:solidFill>
                  <a:schemeClr val="accent6"/>
                </a:solidFill>
                <a:latin typeface="+mn-lt"/>
              </a:rPr>
              <a:t>Digital Only </a:t>
            </a:r>
            <a:r>
              <a:rPr lang="en-GB" sz="2000" b="1" dirty="0">
                <a:solidFill>
                  <a:schemeClr val="accent1"/>
                </a:solidFill>
                <a:latin typeface="+mn-lt"/>
              </a:rPr>
              <a:t>- Miscellaneous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Bone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		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Metastatic carcinoma, favouring metastatic salivary duct carcinoma. </a:t>
            </a:r>
            <a:br>
              <a:rPr lang="en-GB" sz="1200" b="1" dirty="0">
                <a:solidFill>
                  <a:srgbClr val="FF0000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(breast carcinoma was P53 and Her 2 strongly positive). 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</a:rPr>
              <a:t>			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98296"/>
              </p:ext>
            </p:extLst>
          </p:nvPr>
        </p:nvGraphicFramePr>
        <p:xfrm>
          <a:off x="126548" y="1268760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100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6668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376153"/>
              </p:ext>
            </p:extLst>
          </p:nvPr>
        </p:nvGraphicFramePr>
        <p:xfrm>
          <a:off x="124972" y="2091720"/>
          <a:ext cx="887000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676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82614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479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:  F73. Bone metastases - biopsied. PET: positive 9mm breast lesion (grade 3 carcinoma with apocrine differentiation Her-2 positive).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Previous history of left buccal salivary duct                        carcinoma (pT2 pN0 with perineural invasion)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 pieces of tissue, the larger measuring 5 x 2mm and the </a:t>
                      </a:r>
                    </a:p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smaller 4 x 2 mm.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Tumour positive for AE1/AE3, GATA3 and androgen receptor.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 PSA, P53 and Her-2 negative.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Metastatic Salivary Duct Carcinoma                        3.74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Metastatic Breast carcinoma                                    2.91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Metastatic carcinoma - clinical correlation             0.67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required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Metastatic carcinoma - compare with previous     0.06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(breast or salivary)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Metastatic carcinoma (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acinic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cell)                            0.11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Metastatic carcinoma - NOS or breast/salivary      2.38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Metastatic apocrine carcinoma                                0.12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TCC                                                                                0.01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case will be excluded from personal scoring due to lack of consensus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691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949 – EDUCATIONAL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400" dirty="0">
                <a:solidFill>
                  <a:schemeClr val="accent1"/>
                </a:solidFill>
                <a:latin typeface="+mn-lt"/>
              </a:rPr>
              <a:t>Maxilla Biopsy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	</a:t>
            </a: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  <a:latin typeface="+mn-lt"/>
              </a:rPr>
            </a:br>
            <a:endParaRPr lang="en-GB" dirty="0">
              <a:solidFill>
                <a:schemeClr val="accent1"/>
              </a:solidFill>
              <a:latin typeface="+mn-lt"/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703852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63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417885"/>
              </p:ext>
            </p:extLst>
          </p:nvPr>
        </p:nvGraphicFramePr>
        <p:xfrm>
          <a:off x="147711" y="1631856"/>
          <a:ext cx="8892478" cy="2517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91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227829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517224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M34. Soft tissue tumour between UL2 and UL3 anterior                         maxilla.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Punch biopsy 6mm x 5mm depth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AE1/3 and Conga Red Positive S100, CD68 and TTF1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Negative Proliferation fraction very low.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.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Calcifying epithelial odontogenic tumour     x 52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Pindborg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tumour                                              x 8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Calcifying odontogenic tumour                      x 8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Calcifying epithelial odontogenic                   x 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(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Pindborg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) tumour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Amyloid producing odontogenic tumour      x 6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Calcifying Epithelial Odontogenic Tumour.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91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982742" cy="6530022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950 – EDUCATIONAL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Skin Excision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461874"/>
              </p:ext>
            </p:extLst>
          </p:nvPr>
        </p:nvGraphicFramePr>
        <p:xfrm>
          <a:off x="117565" y="908720"/>
          <a:ext cx="898274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09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647988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518652"/>
              </p:ext>
            </p:extLst>
          </p:nvPr>
        </p:nvGraphicFramePr>
        <p:xfrm>
          <a:off x="117564" y="1487840"/>
          <a:ext cx="8982743" cy="3237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092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647987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3237304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M77. Scalp, 2-month history of fast-growing skin lesion, exophytic and ulcerated.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 of oriented skin measuring 29 x 29 x 5 mm with an                         ulcerated nodule measuring 20mm in diameter.</a:t>
                      </a:r>
                    </a:p>
                    <a:p>
                      <a:pPr algn="l"/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Positive for SMA, negative for AE1/AE3,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Desmin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, CD34, factor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Xllla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, P40 and SOX10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b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Pleomorphic dermal sarcoma       x 42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Atypical fibroxanthoma                  x 35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Leiomyosarcoma                             x 15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ATYPICAL FIBROXANTHOMA         x 12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AFX                                                    x 7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Leiomyosarcoma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93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54" y="2996671"/>
            <a:ext cx="838317" cy="5906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105" y="566476"/>
            <a:ext cx="1651662" cy="12039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7724" y="3630826"/>
            <a:ext cx="13580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 your mic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you’re not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87" y="2977479"/>
            <a:ext cx="553140" cy="610609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4625476" y="295373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508" y="3004434"/>
            <a:ext cx="556469" cy="52622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25476" y="3630826"/>
            <a:ext cx="18549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“raise hand”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“chat” feature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raise questions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share ideas</a:t>
            </a:r>
          </a:p>
        </p:txBody>
      </p:sp>
      <p:sp>
        <p:nvSpPr>
          <p:cNvPr id="16" name="Oval 15"/>
          <p:cNvSpPr/>
          <p:nvPr/>
        </p:nvSpPr>
        <p:spPr>
          <a:xfrm>
            <a:off x="7015790" y="29143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15790" y="3630826"/>
            <a:ext cx="17764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for the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 person to call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you before you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unmute your mic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71" y="3029481"/>
            <a:ext cx="652626" cy="54485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838193" y="1888889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Etiquette</a:t>
            </a:r>
          </a:p>
        </p:txBody>
      </p:sp>
      <p:sp>
        <p:nvSpPr>
          <p:cNvPr id="26" name="Oval 25"/>
          <p:cNvSpPr/>
          <p:nvPr/>
        </p:nvSpPr>
        <p:spPr>
          <a:xfrm>
            <a:off x="3312163" y="487356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5848" y="4880975"/>
            <a:ext cx="18165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Remember…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 can see 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chat comments</a:t>
            </a:r>
          </a:p>
        </p:txBody>
      </p:sp>
      <p:sp>
        <p:nvSpPr>
          <p:cNvPr id="29" name="Oval 28"/>
          <p:cNvSpPr/>
          <p:nvPr/>
        </p:nvSpPr>
        <p:spPr>
          <a:xfrm>
            <a:off x="397741" y="30019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5535" y="3663095"/>
            <a:ext cx="14478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your camera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on, everyone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see you</a:t>
            </a:r>
          </a:p>
        </p:txBody>
      </p:sp>
      <p:sp>
        <p:nvSpPr>
          <p:cNvPr id="31" name="Oval 30"/>
          <p:cNvSpPr/>
          <p:nvPr/>
        </p:nvSpPr>
        <p:spPr>
          <a:xfrm>
            <a:off x="2597724" y="2974195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025" y="4859532"/>
            <a:ext cx="698262" cy="67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22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984776" cy="158417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4. Questions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Comments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Suggestions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Feedback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Thank you for attending. This presentation can be found on the EQA website from next week.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517232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2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82228" y="685988"/>
            <a:ext cx="8013700" cy="865187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>
                <a:solidFill>
                  <a:schemeClr val="accent1"/>
                </a:solidFill>
              </a:rPr>
              <a:t>Agenda</a:t>
            </a:r>
            <a:endParaRPr lang="en-US" altLang="en-US" dirty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47056" y="1772816"/>
            <a:ext cx="7848872" cy="4376748"/>
          </a:xfrm>
        </p:spPr>
        <p:txBody>
          <a:bodyPr>
            <a:noAutofit/>
          </a:bodyPr>
          <a:lstStyle/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Welcome &amp; Introduction of Scheme Staff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Meeting Terms of Reference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3.     Case and Preliminary Score Review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a)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Case 939-948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b) Educational Cases – 949-950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4.      Questions / comments</a:t>
            </a:r>
          </a:p>
          <a:p>
            <a:endParaRPr lang="en-GB" sz="12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68560" y="2492896"/>
            <a:ext cx="8712968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2. Meeting Terms of Reference</a:t>
            </a: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09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8013700" cy="4392488"/>
          </a:xfrm>
        </p:spPr>
        <p:txBody>
          <a:bodyPr>
            <a:normAutofit/>
          </a:bodyPr>
          <a:lstStyle/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/>
            <a:br>
              <a:rPr lang="en-US" altLang="en-US" sz="2400" dirty="0">
                <a:latin typeface="Arial" charset="0"/>
                <a:cs typeface="Arial" charset="0"/>
              </a:rPr>
            </a:br>
            <a:endParaRPr lang="en-US" altLang="en-US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FC5646-0BCD-4587-B55D-D85D7FC686F2}"/>
              </a:ext>
            </a:extLst>
          </p:cNvPr>
          <p:cNvSpPr/>
          <p:nvPr/>
        </p:nvSpPr>
        <p:spPr>
          <a:xfrm>
            <a:off x="302716" y="937461"/>
            <a:ext cx="83017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held between the end of case consultation and results being issued and now replaces the additional final week of the case consultation.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an educational exercise; an opportunity to explain the reasons behind scoring and merging or why cases were excluded.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clarity, this is not an opportunity to alter merging decisions, as participants have that opportunity during the “Case Consultation” period.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additional CPD point will be awarded to those who attend, and it will be added to the annual certificate. </a:t>
            </a:r>
            <a:r>
              <a:rPr lang="en-GB" sz="2000" dirty="0">
                <a:solidFill>
                  <a:schemeClr val="accent1"/>
                </a:solidFill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note you have to stay for &gt;50% of the meeting to gain this point (attendance times are monitored automatically by Teams)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always welcome any feedback – good or bad – you may have about today.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</a:endParaRPr>
          </a:p>
          <a:p>
            <a:endParaRPr lang="en-GB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 </a:t>
            </a:r>
            <a:r>
              <a:rPr lang="en-GB" b="1" dirty="0">
                <a:solidFill>
                  <a:schemeClr val="accent1"/>
                </a:solidFill>
              </a:rPr>
              <a:t>3.     Round z Review</a:t>
            </a:r>
            <a:endParaRPr lang="en-GB" dirty="0"/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962" y="3645024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382" y="188640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Case</a:t>
            </a:r>
            <a:r>
              <a:rPr lang="en-GB" dirty="0"/>
              <a:t> </a:t>
            </a:r>
            <a:r>
              <a:rPr lang="en-GB" b="1" dirty="0"/>
              <a:t>Consultation</a:t>
            </a:r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22" y="243610"/>
            <a:ext cx="703645" cy="100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D4EAD0C7-8C90-4EC9-92E7-B4DD5679C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122" y="1186898"/>
            <a:ext cx="8517756" cy="2098086"/>
          </a:xfrm>
        </p:spPr>
        <p:txBody>
          <a:bodyPr>
            <a:normAutofit fontScale="55000" lnSpcReduction="20000"/>
          </a:bodyPr>
          <a:lstStyle/>
          <a:p>
            <a:pPr eaLnBrk="1" hangingPunct="1"/>
            <a:endParaRPr lang="en-US" altLang="en-US" sz="2900" dirty="0"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163</a:t>
            </a:r>
            <a:r>
              <a:rPr lang="en-US" altLang="en-US" sz="2900" b="1" dirty="0">
                <a:solidFill>
                  <a:srgbClr val="FF0000"/>
                </a:solidFill>
                <a:ea typeface="+mj-ea"/>
              </a:rPr>
              <a:t> </a:t>
            </a: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responses received for round z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87 responses received for consultation – 53.3% QUORATE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900" b="1" dirty="0">
              <a:solidFill>
                <a:schemeClr val="accent1"/>
              </a:solidFill>
              <a:ea typeface="+mj-ea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Thank-you for submitting responses and consultation on time – you have made completion of this round much easier for all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900" b="1" dirty="0">
              <a:solidFill>
                <a:schemeClr val="accent1"/>
              </a:solidFill>
              <a:ea typeface="+mj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</a:rPr>
              <a:t>Basic Rules regarding Case Consultation and Merging Diagnostic categories:</a:t>
            </a:r>
          </a:p>
          <a:p>
            <a:pPr eaLnBrk="1" hangingPunct="1"/>
            <a:endParaRPr lang="en-US" altLang="en-US" sz="2900" dirty="0"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AA6900-C689-47DF-A9A1-2CB88894A4C4}"/>
              </a:ext>
            </a:extLst>
          </p:cNvPr>
          <p:cNvSpPr/>
          <p:nvPr/>
        </p:nvSpPr>
        <p:spPr>
          <a:xfrm>
            <a:off x="539552" y="3146299"/>
            <a:ext cx="76901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If you are exempt from a category, your consultation response to that case is not counted</a:t>
            </a:r>
          </a:p>
          <a:p>
            <a:pPr lvl="1"/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Each case must have received a consultation response from at least 50% of those that answered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For a merge to be automatically accepted, more than 50% of consultation respondents must agree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Between 40-50% agreement, the merge will be accepted only with the agreement of the Organiser (i.e. clinically valid).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The consensus CAN be over-ridden if there are clinically valid reasons for doing so. These are recorded, and reviewed at the AMR. </a:t>
            </a:r>
            <a:br>
              <a:rPr lang="en-US" altLang="en-US" sz="1600" dirty="0">
                <a:latin typeface="Arial" charset="0"/>
              </a:rPr>
            </a:br>
            <a:endParaRPr lang="en-US" altLang="en-US" sz="16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59" y="169898"/>
            <a:ext cx="8918079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j-lt"/>
              </a:rPr>
              <a:t>Case 939 – GU</a:t>
            </a:r>
            <a:br>
              <a:rPr lang="en-GB" dirty="0">
                <a:solidFill>
                  <a:schemeClr val="accent1"/>
                </a:solidFill>
                <a:latin typeface="+mj-lt"/>
              </a:rPr>
            </a:br>
            <a:r>
              <a:rPr lang="en-GB" sz="1200" dirty="0">
                <a:solidFill>
                  <a:schemeClr val="accent1"/>
                </a:solidFill>
                <a:latin typeface="+mj-lt"/>
              </a:rPr>
              <a:t>Specimen</a:t>
            </a:r>
            <a:r>
              <a:rPr lang="en-GB" sz="1600" dirty="0">
                <a:solidFill>
                  <a:schemeClr val="accent1"/>
                </a:solidFill>
                <a:latin typeface="+mj-lt"/>
              </a:rPr>
              <a:t>: </a:t>
            </a:r>
            <a:r>
              <a:rPr lang="en-GB" sz="1200" dirty="0">
                <a:solidFill>
                  <a:schemeClr val="accent1"/>
                </a:solidFill>
                <a:latin typeface="+mj-lt"/>
              </a:rPr>
              <a:t>Penile Lesion</a:t>
            </a:r>
            <a:br>
              <a:rPr lang="en-GB" sz="1200" dirty="0">
                <a:solidFill>
                  <a:schemeClr val="accent1"/>
                </a:solidFill>
                <a:latin typeface="+mj-lt"/>
              </a:rPr>
            </a:br>
            <a:r>
              <a:rPr lang="en-GB" sz="1200" b="1" dirty="0">
                <a:solidFill>
                  <a:srgbClr val="FF0000"/>
                </a:solidFill>
                <a:latin typeface="+mj-lt"/>
              </a:rPr>
              <a:t>Submitted Diagnosis: Well differentiated squamous cell carcinoma</a:t>
            </a:r>
          </a:p>
          <a:p>
            <a:endParaRPr lang="en-GB" sz="1200" b="1" dirty="0">
              <a:solidFill>
                <a:srgbClr val="FF0000"/>
              </a:solidFill>
              <a:latin typeface="+mj-lt"/>
            </a:endParaRPr>
          </a:p>
          <a:p>
            <a:r>
              <a:rPr lang="en-GB" sz="1600" dirty="0">
                <a:solidFill>
                  <a:schemeClr val="accent1"/>
                </a:solidFill>
              </a:rPr>
              <a:t>Submitted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sz="1600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653797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5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13387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251721"/>
              </p:ext>
            </p:extLst>
          </p:nvPr>
        </p:nvGraphicFramePr>
        <p:xfrm>
          <a:off x="125761" y="1875696"/>
          <a:ext cx="8892478" cy="2487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5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33871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8781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M48. Penile lesion, proliferative</a:t>
                      </a:r>
                      <a:endParaRPr lang="en-GB" sz="1000" b="0" i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Multiple pieces of soft brown tissue, together in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70x40x20mm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P40 positive, P16 negative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i="1" u="sng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SCC. HPV Not mentioned                                           4.84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SCC. HPV Independent                                               2.95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SCC. HPV Dependent                                                  0.13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No invasion (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PeIN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/ SIL                                               0.26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/ severe squamous dysplasia)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Verruciform / Verrucous carcinoma                         1.12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PeIN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/ SIL /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sev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sq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dysplasia - invasion possible.    0.49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 HPV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Condyloma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Accuminatum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                   0.21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1, 2, 3, 5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Most participants agreed to merge 1, 2, 3 however 5 will also be merged as this is also clinically valid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759" y="245100"/>
            <a:ext cx="889044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940 – Endocrine</a:t>
            </a:r>
            <a:br>
              <a:rPr lang="en-GB" sz="1400" b="1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Thyroid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Papillary Thyroid carcinoma. </a:t>
            </a:r>
          </a:p>
          <a:p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565875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989857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572687"/>
              </p:ext>
            </p:extLst>
          </p:nvPr>
        </p:nvGraphicFramePr>
        <p:xfrm>
          <a:off x="123729" y="1875696"/>
          <a:ext cx="889247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90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98782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551709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M64.Multiple pathological left lateral cervical lymph nodes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Thyroid gland weighing in total 28g. Left lobe measures </a:t>
                      </a: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39x16x20mm, right lobe 45x25x35mm and isthmus 15x14x5mm. </a:t>
                      </a:r>
                    </a:p>
                    <a:p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slicing the left lobe, there is a solid, white lesion measuring 22mm in diameter that is close to the specimen margin. </a:t>
                      </a:r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remaining thyroid tissue appears unremarkable.</a:t>
                      </a: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Carcinoma                                         7.42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Carcinoma - Follicular Variant        1.96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Carcinoma - Tall cell variant            0.50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Carcinoma - Columnar Cell Type    0.06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Carcinoma - Infiltrative                    0.06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follicular type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56.3% of participants agreed to merge all diagnostic categories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239641"/>
      </p:ext>
    </p:extLst>
  </p:cSld>
  <p:clrMapOvr>
    <a:masterClrMapping/>
  </p:clrMapOvr>
</p:sld>
</file>

<file path=ppt/theme/theme1.xml><?xml version="1.0" encoding="utf-8"?>
<a:theme xmlns:a="http://schemas.openxmlformats.org/drawingml/2006/main" name="pride-theme-1500x1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EAF532C353724DA4FCA5B8CC37C952" ma:contentTypeVersion="13" ma:contentTypeDescription="Create a new document." ma:contentTypeScope="" ma:versionID="1f60450ff5c9527ab2a4214967a96e60">
  <xsd:schema xmlns:xsd="http://www.w3.org/2001/XMLSchema" xmlns:xs="http://www.w3.org/2001/XMLSchema" xmlns:p="http://schemas.microsoft.com/office/2006/metadata/properties" xmlns:ns3="d007e77a-2cd5-4e80-817b-83c06a795847" xmlns:ns4="d10928b3-b113-40fb-a8fa-eb6b18607619" targetNamespace="http://schemas.microsoft.com/office/2006/metadata/properties" ma:root="true" ma:fieldsID="d24323c2d3a6c043969283af406ffb41" ns3:_="" ns4:_="">
    <xsd:import namespace="d007e77a-2cd5-4e80-817b-83c06a795847"/>
    <xsd:import namespace="d10928b3-b113-40fb-a8fa-eb6b1860761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7e77a-2cd5-4e80-817b-83c06a7958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0928b3-b113-40fb-a8fa-eb6b186076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10928b3-b113-40fb-a8fa-eb6b18607619" xsi:nil="true"/>
  </documentManagement>
</p:properties>
</file>

<file path=customXml/itemProps1.xml><?xml version="1.0" encoding="utf-8"?>
<ds:datastoreItem xmlns:ds="http://schemas.openxmlformats.org/officeDocument/2006/customXml" ds:itemID="{95F2A007-F880-460A-B818-C37B397D1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07e77a-2cd5-4e80-817b-83c06a795847"/>
    <ds:schemaRef ds:uri="d10928b3-b113-40fb-a8fa-eb6b186076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4FDC01-DB42-40D1-B37F-BA4DA08B6E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1D133-06D8-4140-A4D1-34CBD534D7EA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d007e77a-2cd5-4e80-817b-83c06a795847"/>
    <ds:schemaRef ds:uri="http://purl.org/dc/terms/"/>
    <ds:schemaRef ds:uri="d10928b3-b113-40fb-a8fa-eb6b1860761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5193</TotalTime>
  <Words>2283</Words>
  <Application>Microsoft Office PowerPoint</Application>
  <PresentationFormat>On-screen Show (4:3)</PresentationFormat>
  <Paragraphs>343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pride-theme-1500x100</vt:lpstr>
      <vt:lpstr>  South East England General Histopathology EQA Scheme  Case Discussion Round z  Wednesday 27th November, 2024  THANK YOU FOR WAITING  The meeting will start at 12:00pm </vt:lpstr>
      <vt:lpstr>PowerPoint Presentation</vt:lpstr>
      <vt:lpstr>Agenda</vt:lpstr>
      <vt:lpstr>          2. Meeting Terms of Reference</vt:lpstr>
      <vt:lpstr>PowerPoint Presentation</vt:lpstr>
      <vt:lpstr> 3.     Round z Review</vt:lpstr>
      <vt:lpstr>Case Consultation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4. Questions               Comments               Suggestions               Feedback  Thank you for attending. This presentation can be found on the EQA website from next week.  </vt:lpstr>
    </vt:vector>
  </TitlesOfParts>
  <Company>Maidstone and Tunbridge Wells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 Paul</dc:creator>
  <cp:lastModifiedBy>Gillian DONALD</cp:lastModifiedBy>
  <cp:revision>513</cp:revision>
  <dcterms:created xsi:type="dcterms:W3CDTF">2012-09-20T10:00:03Z</dcterms:created>
  <dcterms:modified xsi:type="dcterms:W3CDTF">2024-11-26T13:22:00Z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0x0101009DEAF532C353724DA4FCA5B8CC37C952</vt:lpwstr>
  </property>
</Properties>
</file>