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96" r:id="rId5"/>
    <p:sldId id="281" r:id="rId6"/>
    <p:sldId id="259" r:id="rId7"/>
    <p:sldId id="260" r:id="rId8"/>
    <p:sldId id="263" r:id="rId9"/>
    <p:sldId id="266" r:id="rId10"/>
    <p:sldId id="311" r:id="rId11"/>
    <p:sldId id="267" r:id="rId12"/>
    <p:sldId id="298" r:id="rId13"/>
    <p:sldId id="297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uise.knowler" initials="l" lastIdx="4" clrIdx="0"/>
  <p:cmAuthor id="1" name="gdonald" initials="gdonald" lastIdx="1" clrIdx="1"/>
  <p:cmAuthor id="2" name="Microsoft Office User" initials="Offic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580" autoAdjust="0"/>
  </p:normalViewPr>
  <p:slideViewPr>
    <p:cSldViewPr>
      <p:cViewPr varScale="1">
        <p:scale>
          <a:sx n="114" d="100"/>
          <a:sy n="114" d="100"/>
        </p:scale>
        <p:origin x="15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-46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06B2A-B2BA-4056-AA08-DE1D9178AED1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92C6C-B8F1-4BBD-A2EF-4D152EA1CA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219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61D9D-7A41-488D-860C-D380FB28512D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533A5-0F08-40F9-A59F-1F2A65A18B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48109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1" y="1268761"/>
            <a:ext cx="8013711" cy="864096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1" y="2492896"/>
            <a:ext cx="8013711" cy="345638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39" y="252834"/>
            <a:ext cx="1264323" cy="68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6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838BB-7305-42BA-89C9-24D96AEF7A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58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3833-B68D-404D-81A8-29C8962CE8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8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1E11-3B3F-45CD-BBA7-601B8D2BD6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16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2804-BAF9-44DE-843C-042AD5FA5D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78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8F72-19D3-40D5-B515-43996F2835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62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B02B-8822-4FDC-952A-69780116E1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25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7D4D0-C8A5-4F73-BDF9-B0A26B2380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43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1822E-93AC-45CD-AA96-AB7D05E4C4B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36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3BB37-FE6F-4560-94F4-C55FB09DBB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0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85140-02FB-4899-AF7F-A4299D45A4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54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7117F2-9001-4C2F-9999-638672F625C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29.sv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30.svs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31.svs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32.svs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33.svs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34.svs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35.svs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Y%2FY936.svs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37.svs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38.sv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%2FTeaching%2FEQA%2FSEE%2FGENERAL%2FRound_Y%2FY927.svs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Y%2FY928.sv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49" y="1844824"/>
            <a:ext cx="8013711" cy="1728192"/>
          </a:xfrm>
        </p:spPr>
        <p:txBody>
          <a:bodyPr>
            <a:normAutofit fontScale="90000"/>
          </a:bodyPr>
          <a:lstStyle/>
          <a:p>
            <a:pPr algn="ctr"/>
            <a:br>
              <a:rPr lang="en-GB" b="1" dirty="0"/>
            </a:br>
            <a:br>
              <a:rPr lang="en-GB" b="1" dirty="0"/>
            </a:br>
            <a:r>
              <a:rPr lang="en-GB" b="1" dirty="0"/>
              <a:t>South East England General Histopathology EQA Scheme</a:t>
            </a:r>
            <a:br>
              <a:rPr lang="en-GB" b="1" dirty="0"/>
            </a:br>
            <a:br>
              <a:rPr lang="en-GB" b="1" dirty="0"/>
            </a:br>
            <a:r>
              <a:rPr lang="en-GB" dirty="0"/>
              <a:t>Case Discussion Round y</a:t>
            </a:r>
            <a:br>
              <a:rPr lang="en-GB" dirty="0"/>
            </a:br>
            <a:r>
              <a:rPr lang="en-GB" dirty="0"/>
              <a:t> </a:t>
            </a:r>
            <a:r>
              <a:rPr lang="en-GB" sz="2700" dirty="0"/>
              <a:t>Tuesday 30</a:t>
            </a:r>
            <a:r>
              <a:rPr lang="en-GB" sz="2700" baseline="30000" dirty="0"/>
              <a:t>th</a:t>
            </a:r>
            <a:r>
              <a:rPr lang="en-GB" sz="2700" dirty="0"/>
              <a:t> July, 2024</a:t>
            </a:r>
            <a:br>
              <a:rPr lang="en-GB" sz="2700" dirty="0"/>
            </a:br>
            <a:br>
              <a:rPr lang="en-GB" dirty="0"/>
            </a:br>
            <a:r>
              <a:rPr lang="en-GB" sz="4800" b="1" dirty="0"/>
              <a:t>THANK YOU FOR WAITING </a:t>
            </a:r>
            <a:br>
              <a:rPr lang="en-GB" sz="4800" b="1" dirty="0"/>
            </a:br>
            <a:r>
              <a:rPr lang="en-GB" b="1" dirty="0"/>
              <a:t>The meeting will start at 12:00pm</a:t>
            </a:r>
            <a:br>
              <a:rPr lang="en-GB" b="1" dirty="0"/>
            </a:br>
            <a:endParaRPr lang="en-GB" dirty="0"/>
          </a:p>
        </p:txBody>
      </p:sp>
      <p:pic>
        <p:nvPicPr>
          <p:cNvPr id="18434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985" y="5373216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123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9043840" cy="5707374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929 – Respiratory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Pleural Biopsy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 Metastatic Adenocarcinoma of Lung Origin.</a:t>
            </a:r>
          </a:p>
          <a:p>
            <a:pPr>
              <a:spcBef>
                <a:spcPts val="336"/>
              </a:spcBef>
            </a:pP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210507"/>
              </p:ext>
            </p:extLst>
          </p:nvPr>
        </p:nvGraphicFramePr>
        <p:xfrm>
          <a:off x="132283" y="1209296"/>
          <a:ext cx="898274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357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15865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67241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60890"/>
              </p:ext>
            </p:extLst>
          </p:nvPr>
        </p:nvGraphicFramePr>
        <p:xfrm>
          <a:off x="130707" y="2032256"/>
          <a:ext cx="8982745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93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15106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67841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332848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M73. Pleural biopsy (left). Left sided pleural effusion. PMHx: </a:t>
                      </a:r>
                    </a:p>
                    <a:p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HRN, BPH,  </a:t>
                      </a:r>
                      <a:r>
                        <a:rPr lang="en-GB" sz="1100" b="0" dirty="0" err="1">
                          <a:solidFill>
                            <a:schemeClr val="accent1"/>
                          </a:solidFill>
                        </a:rPr>
                        <a:t>Hypercholestosis</a:t>
                      </a:r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.</a:t>
                      </a:r>
                    </a:p>
                    <a:p>
                      <a:endParaRPr lang="en-GB" sz="11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Penicillin allergy. Procedure:          </a:t>
                      </a:r>
                    </a:p>
                    <a:p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Left VATS drainage and pleural  biopsy +TALC               pleurodeses.? Malignancy </a:t>
                      </a:r>
                    </a:p>
                    <a:p>
                      <a:r>
                        <a:rPr lang="en-GB" sz="1100" b="0" dirty="0">
                          <a:solidFill>
                            <a:schemeClr val="accent1"/>
                          </a:solidFill>
                        </a:rPr>
                        <a:t>	 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	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Firm pieces of fibrofatty tissue 60mm in aggregate.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Sliced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and all taken in 6 blocks.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CK7 - 3+,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TTF1 - 3+,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MOC31 - 3+,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BEREP4 - 3+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Adenocarcinoma of lung                                         9.04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Adenocarcinoma of ? papillary thyroid origin      0.23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Adenocarcinoma of ? urothelial origin  0.06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Primary Adenocarcinoma                                        0.06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carcinoma - thyroid or lung                     0.35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Adenocarcinoma                                                       0.13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Metastatic adenocarcinoma                                    0.13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Merge 1, 4</a:t>
                      </a:r>
                    </a:p>
                    <a:p>
                      <a:endParaRPr lang="en-GB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55.95% Agreement</a:t>
                      </a:r>
                    </a:p>
                    <a:p>
                      <a:endParaRPr lang="en-GB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97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9043840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930 – Lymphoreticular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BMT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Mast cell proliferation consistent with systemic mastocytosis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356759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13387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138468"/>
              </p:ext>
            </p:extLst>
          </p:nvPr>
        </p:nvGraphicFramePr>
        <p:xfrm>
          <a:off x="141660" y="1916832"/>
          <a:ext cx="889247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424261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49770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82513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M38.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sm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/up on oral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pred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previous arrest following bee sting. 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 adrenaline widespread skin lesions, difficult to control.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Single bony core measuring 18mm in length, 3mm in diameter. 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Blood clot included.  All taken for decal.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CD34/CD117 - no increased blasts.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Mastocytosis                                       4.42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Malakoplakia                                       0.07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Refer to Haempath / Abnormal        0.51 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/reactive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Idiopathic hypereosinophilic             3.12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syndrome / eosinophilia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Chronic eosinophilic leukaemia         0.32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/ CML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Lymphoproliferative disease /            0.20 Granulocyte hyperplasia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LCH /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Rosai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-Dorfman disease             0.38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Fibrosis/myleoproliferative/               0.64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myleodysplastic/ morphologically abnormal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Metastatic GIST                                     0.07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Allergy / hypersensitivity / fungal       0.27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case will be excluded as consensus could not be reached</a:t>
                      </a:r>
                      <a:b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29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89247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931 – Gynae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Ovary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</a:t>
            </a:r>
            <a:r>
              <a:rPr lang="fr-FR" sz="1200" b="1" dirty="0">
                <a:solidFill>
                  <a:srgbClr val="FF0000"/>
                </a:solidFill>
                <a:latin typeface="+mn-lt"/>
              </a:rPr>
              <a:t>Bilateral metastatic adenocarcinoma of ovary (Krukenberg tumour)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  <a:p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143335"/>
              </p:ext>
            </p:extLst>
          </p:nvPr>
        </p:nvGraphicFramePr>
        <p:xfrm>
          <a:off x="125760" y="1268760"/>
          <a:ext cx="898274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79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257981"/>
              </p:ext>
            </p:extLst>
          </p:nvPr>
        </p:nvGraphicFramePr>
        <p:xfrm>
          <a:off x="156229" y="2091720"/>
          <a:ext cx="895227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762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134777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94563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425917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59379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F65. Post-menopausal bleeding.  ?sarcoma.  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At laparotomy,   ?bilateral fibromas.  Hysterectomy and BSO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Bilateral enlarged ovaries, right ovary 80 x 60 x 45mm and left ovary 35 x 30 x 10mm.   </a:t>
                      </a:r>
                    </a:p>
                    <a:p>
                      <a:pPr algn="l"/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Cut section of both solid, white and lobulated.	</a:t>
                      </a:r>
                    </a:p>
                    <a:p>
                      <a:pPr algn="l"/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Lesional cells positive to BEREP4, Cam 5.2, E-cadherin, CK7, CK20, CDX2 and CEA. 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                  Negative to ER, PR, WT-1, TTF-1, Inhibin, Calretinin, Desmin &amp; SMA. The patient on further investigation had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  <a:latin typeface="+mn-lt"/>
                        </a:rPr>
                        <a:t>linitis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  <a:latin typeface="+mn-lt"/>
                        </a:rPr>
                        <a:t>plastcia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                       (biopsy proven - adenocarcinoma with signet ring cell  differentiation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of stomach)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Metastatic Gastric adenocarcinoma               9.75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(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  <a:latin typeface="+mn-lt"/>
                        </a:rPr>
                        <a:t>Krukenburg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tumour)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Metastatic adenocarcinoma with signet        0.06 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cells &amp;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  <a:latin typeface="+mn-lt"/>
                        </a:rPr>
                        <a:t>sarcomatoid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 component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Metastatic appendiceal signet ring cell          0.06    adenocarcinoma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Metastatic adenocarcinoma                            0.13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Merge 1, 2, 4</a:t>
                      </a:r>
                    </a:p>
                    <a:p>
                      <a:endParaRPr lang="en-GB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51.16% Agreement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929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932– GI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Soft Tissue	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Traumatic neuroma</a:t>
            </a:r>
          </a:p>
          <a:p>
            <a:endParaRPr lang="en-GB" sz="1200" b="1" dirty="0">
              <a:solidFill>
                <a:srgbClr val="FF0000"/>
              </a:solidFill>
              <a:latin typeface="+mn-lt"/>
            </a:endParaRP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422319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349897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796559"/>
              </p:ext>
            </p:extLst>
          </p:nvPr>
        </p:nvGraphicFramePr>
        <p:xfrm>
          <a:off x="125761" y="1661266"/>
          <a:ext cx="889247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349895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479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M43.  Mass right parotid region.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History of pleomorphic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adenoma.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Fibrofatty tissue 28 x 25 x 10mm.</a:t>
                      </a: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Slicing reveals a well circumscribed pale area 18 x 12 x 8mm.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1. (Traumatic) Neuroma                    8.49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2. Neurofibroma                                 1.42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3. Neurothekeoma                             0.06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4. Schwannoma                                  0.01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5. Benign neural tumour                   0.02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Merge 1, 5</a:t>
                      </a:r>
                      <a:b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44.32% agreement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379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759" y="116632"/>
            <a:ext cx="8406681" cy="48245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933 – Skin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Skin</a:t>
            </a:r>
            <a:br>
              <a:rPr lang="en-AU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Sebaceous gland hyperplasia</a:t>
            </a: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014592"/>
              </p:ext>
            </p:extLst>
          </p:nvPr>
        </p:nvGraphicFramePr>
        <p:xfrm>
          <a:off x="165230" y="1196752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6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51332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39322"/>
              </p:ext>
            </p:extLst>
          </p:nvPr>
        </p:nvGraphicFramePr>
        <p:xfrm>
          <a:off x="165230" y="1775872"/>
          <a:ext cx="8892478" cy="2934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59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00811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090015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519650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934567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M45.  Skin tag right side of nose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Sebaceous Hyperplasia                 8.82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Sebaceous Adenoma                    1.03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Sebaceoma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              0.02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Rhinosporidiosis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      0.01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Fibrofolliculoma                             0.06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Sebaceous naevus                         0.06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 merge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53.49% agreement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91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939500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934 – Breast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Breast	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 Grade 2 invasive lobular carcinoma</a:t>
            </a:r>
          </a:p>
          <a:p>
            <a:endParaRPr lang="en-GB" sz="1200" b="1" dirty="0">
              <a:solidFill>
                <a:srgbClr val="FF0000"/>
              </a:solidFill>
              <a:latin typeface="+mn-lt"/>
            </a:endParaRP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401709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56592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52857"/>
              </p:ext>
            </p:extLst>
          </p:nvPr>
        </p:nvGraphicFramePr>
        <p:xfrm>
          <a:off x="147182" y="1646014"/>
          <a:ext cx="889247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914683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587340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221080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F50. Right Breast. P3, M4, U5 lesion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32g. 65x40x25mm. Firm white mass. 30mm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ER positive. HER-2 negative. </a:t>
                      </a:r>
                    </a:p>
                    <a:p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E-cadherin, incomplete           membranous reactivity.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Invasive carcinoma NST                                  1.05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Tubulo-lobular carcinoma                              2.17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mixed ductal and (pleomorphic) lobular     3.75 carcinoma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Invasive lobular carcinoma                            3.00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Invasive tubular carcinoma                           0.03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This case will be excluded from scoring.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All suggested merges did not reach consensus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688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935 – Miscellaneous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Tissue from knee</a:t>
            </a:r>
            <a:br>
              <a:rPr lang="en-AU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Chronic synovitis, favour rheumatoid arthritis. 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sz="1100" dirty="0">
                <a:solidFill>
                  <a:schemeClr val="accent1"/>
                </a:solidFill>
              </a:rPr>
            </a:br>
            <a:endParaRPr lang="en-GB" sz="1100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602317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79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166055"/>
              </p:ext>
            </p:extLst>
          </p:nvPr>
        </p:nvGraphicFramePr>
        <p:xfrm>
          <a:off x="125761" y="1661266"/>
          <a:ext cx="8892478" cy="2703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879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703838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M73. Biopsies of free tissue in knee joint.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Multiple pieces of yellow / white soft tissue 30 x 20 x 6 mm.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Synovitis - lipomatosis not mentioned        0.50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Osteoarthritis                                                  0.06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Synovial Lipomatosis / Lipoma                     7.93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arborescens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Papillary synovitis with prominent             0.06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plasma cells; PVNS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Lipoma                                                            0.12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Rheumatoid arthritis                                    1.27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Inflammation and fat necrosis                    0.06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Merge 1, 3, 6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Clinical Over-ride to include 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940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917292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936 – </a:t>
            </a:r>
            <a:r>
              <a:rPr lang="en-GB" sz="2000" b="1" dirty="0">
                <a:solidFill>
                  <a:schemeClr val="accent6"/>
                </a:solidFill>
                <a:latin typeface="+mn-lt"/>
              </a:rPr>
              <a:t>Digital Only </a:t>
            </a:r>
            <a:r>
              <a:rPr lang="en-GB" sz="2000" b="1" dirty="0">
                <a:solidFill>
                  <a:schemeClr val="accent1"/>
                </a:solidFill>
                <a:latin typeface="+mn-lt"/>
              </a:rPr>
              <a:t>- Miscellaneous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Spinal Tumour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 		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Psammomatous meningioma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</a:rPr>
              <a:t>			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98296"/>
              </p:ext>
            </p:extLst>
          </p:nvPr>
        </p:nvGraphicFramePr>
        <p:xfrm>
          <a:off x="126548" y="1268760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100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6668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046980"/>
              </p:ext>
            </p:extLst>
          </p:nvPr>
        </p:nvGraphicFramePr>
        <p:xfrm>
          <a:off x="124972" y="2091720"/>
          <a:ext cx="8870002" cy="1479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676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82614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479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M79. Progressive paraparesis, dural based tumour at T11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Gritty tissue fragments.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1.  Meningioma                                                          9.94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2.  Diffuse spinal dural calcification                        0.06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 merge</a:t>
                      </a:r>
                    </a:p>
                    <a:p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 agreement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691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937 – EDUCATIONAL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400" dirty="0">
                <a:solidFill>
                  <a:schemeClr val="accent1"/>
                </a:solidFill>
                <a:latin typeface="+mn-lt"/>
              </a:rPr>
              <a:t>Soft Tissue from penis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	</a:t>
            </a: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  <a:latin typeface="+mn-lt"/>
              </a:rPr>
            </a:br>
            <a:endParaRPr lang="en-GB" dirty="0">
              <a:solidFill>
                <a:schemeClr val="accent1"/>
              </a:solidFill>
              <a:latin typeface="+mn-lt"/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529129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63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290641"/>
              </p:ext>
            </p:extLst>
          </p:nvPr>
        </p:nvGraphicFramePr>
        <p:xfrm>
          <a:off x="147711" y="1631856"/>
          <a:ext cx="889247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91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227829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517224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M70. Para-urethral cyst  at the base of the penis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Single piece of un-oriented partly membrane covered soft tissue 90x65x20mm with attached fibrous tissue 45x20x5mm.</a:t>
                      </a: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External surface cystic structures filled with fluid, 10mm in largest dimension.</a:t>
                      </a: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Soft spongy grey/white filled serous / mucoid material.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CD34: Diffusely positive. 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ER: Scattered cells expressing positive                       staining MNF116 / S100 / STAT6: Negative. 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Case was referred                       for specialist opinion.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Angiomyxoma                                           x 73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Cellular Angiofibroma                             x 44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Solitary fibrous tumour                           x 12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Angiomyofibroblastoma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                x 5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Myofibroblastoma mammary type        x 3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Cellular Angiofibroma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91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982742" cy="6530022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938 – EDUCATIONAL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EBUS – Station 7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461874"/>
              </p:ext>
            </p:extLst>
          </p:nvPr>
        </p:nvGraphicFramePr>
        <p:xfrm>
          <a:off x="117565" y="908720"/>
          <a:ext cx="898274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09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647988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098669"/>
              </p:ext>
            </p:extLst>
          </p:nvPr>
        </p:nvGraphicFramePr>
        <p:xfrm>
          <a:off x="117564" y="1487840"/>
          <a:ext cx="8982743" cy="3237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092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647987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3237304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F29. Arthralgia, erythema nodosum and large mediastinal                       lymphadenopathy.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Multiple pieces of haemorrhagic and cream cores in aggregate,                       20 x 20mm.</a:t>
                      </a:r>
                    </a:p>
                    <a:p>
                      <a:pPr algn="l"/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Stains for micro-organisms negative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b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Sarcoidosis                                             x 145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Granulomatous inflammation            x 8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Granulomatous lymphadenitis           x 10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Granulomata? Related to erythema  x 1 nodosum? intermixed interdigitating dendritic reticulum cells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Sarcoidosis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93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54" y="2996671"/>
            <a:ext cx="838317" cy="5906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105" y="566476"/>
            <a:ext cx="1651662" cy="12039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7724" y="3630826"/>
            <a:ext cx="13580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 your mic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you’re not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87" y="2977479"/>
            <a:ext cx="553140" cy="610609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4625476" y="295373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508" y="3004434"/>
            <a:ext cx="556469" cy="52622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25476" y="3630826"/>
            <a:ext cx="18549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“raise hand”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“chat” feature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raise questions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share ideas</a:t>
            </a:r>
          </a:p>
        </p:txBody>
      </p:sp>
      <p:sp>
        <p:nvSpPr>
          <p:cNvPr id="16" name="Oval 15"/>
          <p:cNvSpPr/>
          <p:nvPr/>
        </p:nvSpPr>
        <p:spPr>
          <a:xfrm>
            <a:off x="7015790" y="29143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15790" y="3630826"/>
            <a:ext cx="17764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for the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 person to call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you before you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unmute your mic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71" y="3029481"/>
            <a:ext cx="652626" cy="54485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838193" y="1888889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Etiquette</a:t>
            </a:r>
          </a:p>
        </p:txBody>
      </p:sp>
      <p:sp>
        <p:nvSpPr>
          <p:cNvPr id="26" name="Oval 25"/>
          <p:cNvSpPr/>
          <p:nvPr/>
        </p:nvSpPr>
        <p:spPr>
          <a:xfrm>
            <a:off x="3312163" y="487356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5848" y="4880975"/>
            <a:ext cx="18165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Remember…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 can see 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chat comments</a:t>
            </a:r>
          </a:p>
        </p:txBody>
      </p:sp>
      <p:sp>
        <p:nvSpPr>
          <p:cNvPr id="29" name="Oval 28"/>
          <p:cNvSpPr/>
          <p:nvPr/>
        </p:nvSpPr>
        <p:spPr>
          <a:xfrm>
            <a:off x="397741" y="30019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5535" y="3663095"/>
            <a:ext cx="14478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your camera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on, everyone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see you</a:t>
            </a:r>
          </a:p>
        </p:txBody>
      </p:sp>
      <p:sp>
        <p:nvSpPr>
          <p:cNvPr id="31" name="Oval 30"/>
          <p:cNvSpPr/>
          <p:nvPr/>
        </p:nvSpPr>
        <p:spPr>
          <a:xfrm>
            <a:off x="2597724" y="2974195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025" y="4859532"/>
            <a:ext cx="698262" cy="67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22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984776" cy="158417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4. Questions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Comments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Suggestions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Feedback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Thank you for attending. This presentation can be found on the EQA website from next week.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517232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2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82228" y="685988"/>
            <a:ext cx="8013700" cy="865187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>
                <a:solidFill>
                  <a:schemeClr val="accent1"/>
                </a:solidFill>
              </a:rPr>
              <a:t>Agenda</a:t>
            </a:r>
            <a:endParaRPr lang="en-US" altLang="en-US" dirty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47056" y="1772816"/>
            <a:ext cx="7848872" cy="4376748"/>
          </a:xfrm>
        </p:spPr>
        <p:txBody>
          <a:bodyPr>
            <a:noAutofit/>
          </a:bodyPr>
          <a:lstStyle/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Welcome &amp; Introduction of Scheme Staff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Meeting Terms of Reference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3.     Case and Preliminary Score Review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a)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Case 927-936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b) Educational Cases – 937-938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4.      Questions / comments</a:t>
            </a:r>
          </a:p>
          <a:p>
            <a:endParaRPr lang="en-GB" sz="12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68560" y="2492896"/>
            <a:ext cx="8712968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2. Meeting Terms of Reference</a:t>
            </a: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09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8013700" cy="4392488"/>
          </a:xfrm>
        </p:spPr>
        <p:txBody>
          <a:bodyPr>
            <a:normAutofit/>
          </a:bodyPr>
          <a:lstStyle/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/>
            <a:br>
              <a:rPr lang="en-US" altLang="en-US" sz="2400" dirty="0">
                <a:latin typeface="Arial" charset="0"/>
                <a:cs typeface="Arial" charset="0"/>
              </a:rPr>
            </a:br>
            <a:endParaRPr lang="en-US" altLang="en-US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FC5646-0BCD-4587-B55D-D85D7FC686F2}"/>
              </a:ext>
            </a:extLst>
          </p:cNvPr>
          <p:cNvSpPr/>
          <p:nvPr/>
        </p:nvSpPr>
        <p:spPr>
          <a:xfrm>
            <a:off x="302716" y="937461"/>
            <a:ext cx="830173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held between the end of case consultation and results being issued and now replaces the additional final week of the case consultation.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an educational exercise; an opportunity to explain the reasons behind scoring and merging or why cases were excluded.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clarity, this is not an opportunity to alter merging decisions, as participants have that opportunity during the “Case Consultation” period.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additional CPD point will be awarded to those who attend, and it will be added to the annual certificate. </a:t>
            </a:r>
            <a:r>
              <a:rPr lang="en-GB" sz="2000" dirty="0">
                <a:solidFill>
                  <a:schemeClr val="accent1"/>
                </a:solidFill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note you have to stay for &gt;50% of the meeting to gain this point (attendance times are monitored automatically by Teams)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always welcome any feedback – good or bad – you may have about today.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</a:endParaRPr>
          </a:p>
          <a:p>
            <a:endParaRPr lang="en-GB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 </a:t>
            </a:r>
            <a:r>
              <a:rPr lang="en-GB" b="1" dirty="0">
                <a:solidFill>
                  <a:schemeClr val="accent1"/>
                </a:solidFill>
              </a:rPr>
              <a:t>3.     Round y Review</a:t>
            </a:r>
            <a:endParaRPr lang="en-GB" dirty="0"/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962" y="3645024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382" y="188640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Case</a:t>
            </a:r>
            <a:r>
              <a:rPr lang="en-GB" dirty="0"/>
              <a:t> </a:t>
            </a:r>
            <a:r>
              <a:rPr lang="en-GB" b="1" dirty="0"/>
              <a:t>Consultation</a:t>
            </a:r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22" y="243610"/>
            <a:ext cx="703645" cy="100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D4EAD0C7-8C90-4EC9-92E7-B4DD5679C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122" y="1186898"/>
            <a:ext cx="8517756" cy="2098086"/>
          </a:xfrm>
        </p:spPr>
        <p:txBody>
          <a:bodyPr>
            <a:normAutofit fontScale="55000" lnSpcReduction="20000"/>
          </a:bodyPr>
          <a:lstStyle/>
          <a:p>
            <a:pPr eaLnBrk="1" hangingPunct="1"/>
            <a:endParaRPr lang="en-US" altLang="en-US" sz="2900" dirty="0"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162</a:t>
            </a:r>
            <a:r>
              <a:rPr lang="en-US" altLang="en-US" sz="2900" b="1" dirty="0">
                <a:solidFill>
                  <a:srgbClr val="FF0000"/>
                </a:solidFill>
                <a:ea typeface="+mj-ea"/>
              </a:rPr>
              <a:t> </a:t>
            </a: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responses received for round y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89 responses received for consultation – 55% QUORATE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900" b="1" dirty="0">
              <a:solidFill>
                <a:schemeClr val="accent1"/>
              </a:solidFill>
              <a:ea typeface="+mj-ea"/>
            </a:endParaRP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Thank-you for submitting responses and consultation on time – you have made completion of this round much easier for all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900" b="1" dirty="0">
              <a:solidFill>
                <a:schemeClr val="accent1"/>
              </a:solidFill>
              <a:ea typeface="+mj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</a:rPr>
              <a:t>Basic Rules regarding Case Consultation and Merging Diagnostic categories:</a:t>
            </a:r>
          </a:p>
          <a:p>
            <a:pPr eaLnBrk="1" hangingPunct="1"/>
            <a:endParaRPr lang="en-US" altLang="en-US" sz="2900" dirty="0"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AA6900-C689-47DF-A9A1-2CB88894A4C4}"/>
              </a:ext>
            </a:extLst>
          </p:cNvPr>
          <p:cNvSpPr/>
          <p:nvPr/>
        </p:nvSpPr>
        <p:spPr>
          <a:xfrm>
            <a:off x="539552" y="3146299"/>
            <a:ext cx="76901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If you are exempt from a category, your consultation response to that case is not counted</a:t>
            </a:r>
          </a:p>
          <a:p>
            <a:pPr lvl="1"/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Each case must have received a consultation response from at least 50% of those that answered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For a merge to be automatically accepted, more than 50% of consultation respondents must agree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Between 40-50% agreement, the merge will be accepted only with the agreement of the Organiser (i.e. clinically valid).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1600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The consensus CAN be over-ridden if there are clinically valid reasons for doing so. These are recorded, and reviewed at the AMR. </a:t>
            </a:r>
            <a:br>
              <a:rPr lang="en-US" altLang="en-US" sz="1600" dirty="0">
                <a:latin typeface="Arial" charset="0"/>
              </a:rPr>
            </a:br>
            <a:endParaRPr lang="en-US" altLang="en-US" sz="16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59" y="169898"/>
            <a:ext cx="8918079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j-lt"/>
              </a:rPr>
              <a:t>Case 927 – GU</a:t>
            </a:r>
            <a:br>
              <a:rPr lang="en-GB" dirty="0">
                <a:solidFill>
                  <a:schemeClr val="accent1"/>
                </a:solidFill>
                <a:latin typeface="+mj-lt"/>
              </a:rPr>
            </a:br>
            <a:r>
              <a:rPr lang="en-GB" sz="1200" dirty="0">
                <a:solidFill>
                  <a:schemeClr val="accent1"/>
                </a:solidFill>
                <a:latin typeface="+mj-lt"/>
              </a:rPr>
              <a:t>Specimen</a:t>
            </a:r>
            <a:r>
              <a:rPr lang="en-GB" sz="1600" dirty="0">
                <a:solidFill>
                  <a:schemeClr val="accent1"/>
                </a:solidFill>
                <a:latin typeface="+mj-lt"/>
              </a:rPr>
              <a:t>: </a:t>
            </a:r>
            <a:r>
              <a:rPr lang="en-GB" sz="1200" dirty="0">
                <a:solidFill>
                  <a:schemeClr val="accent1"/>
                </a:solidFill>
                <a:latin typeface="+mj-lt"/>
              </a:rPr>
              <a:t>Testis</a:t>
            </a:r>
            <a:br>
              <a:rPr lang="en-GB" sz="1200" dirty="0">
                <a:solidFill>
                  <a:schemeClr val="accent1"/>
                </a:solidFill>
                <a:latin typeface="+mj-lt"/>
              </a:rPr>
            </a:br>
            <a:r>
              <a:rPr lang="en-GB" sz="1200" b="1" dirty="0">
                <a:solidFill>
                  <a:srgbClr val="FF0000"/>
                </a:solidFill>
                <a:latin typeface="+mj-lt"/>
              </a:rPr>
              <a:t>Submitted Diagnosis: Leydig Cell Hyperplasia</a:t>
            </a:r>
          </a:p>
          <a:p>
            <a:endParaRPr lang="en-GB" sz="1200" b="1" dirty="0">
              <a:solidFill>
                <a:srgbClr val="FF0000"/>
              </a:solidFill>
              <a:latin typeface="+mj-lt"/>
            </a:endParaRPr>
          </a:p>
          <a:p>
            <a:r>
              <a:rPr lang="en-GB" sz="1600" dirty="0">
                <a:solidFill>
                  <a:schemeClr val="accent1"/>
                </a:solidFill>
              </a:rPr>
              <a:t>Submitted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sz="1600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512488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13387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840165"/>
              </p:ext>
            </p:extLst>
          </p:nvPr>
        </p:nvGraphicFramePr>
        <p:xfrm>
          <a:off x="125761" y="1875696"/>
          <a:ext cx="8892478" cy="2487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87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33871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8781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M35.  Testicular pain? cancer</a:t>
                      </a:r>
                      <a:endParaRPr lang="en-GB" sz="1000" b="0" i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Cut surface shows multiple small yellowish nodules.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N/A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i="1" u="sng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Leydig Cell Hyperplasia                                          8.64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Leydig Cell Hyperplasia with Sertoli Cell             0.91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only syndrome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Leydig cell tumour                                                  0.27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Testis - Leydig cell tumour. Hilum                         0.06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- angioleiomyoma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Granulosa cell tumour                                           0.06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Interstitial cell hyperplasia                                    0.06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Merge 1, 2</a:t>
                      </a:r>
                      <a:b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75.90% agreement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759" y="245100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928 – Endocrine</a:t>
            </a:r>
            <a:br>
              <a:rPr lang="en-GB" sz="1400" b="1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Thyroid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Hashimoto's thyroiditis with papillary carcinoma  (pT1)</a:t>
            </a:r>
          </a:p>
          <a:p>
            <a:endParaRPr lang="en-GB" sz="1200" b="1" dirty="0">
              <a:solidFill>
                <a:srgbClr val="FF0000"/>
              </a:solidFill>
              <a:latin typeface="+mn-lt"/>
            </a:endParaRPr>
          </a:p>
          <a:p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454353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0588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31659"/>
              </p:ext>
            </p:extLst>
          </p:nvPr>
        </p:nvGraphicFramePr>
        <p:xfrm>
          <a:off x="123729" y="1631856"/>
          <a:ext cx="8892478" cy="1551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590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39829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89925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551709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F45. Patient with known Hashimoto's thyroiditis. Total                    thyroidectomy.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Enlarged thyroid with white nodules in left and right lobes.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carcinoma with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Hashimotos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5.60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thyroiditis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carcinoma                                          3.77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Papillary microcarcinoma                                0.44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Lymphocytic Thyroiditis /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Hashimotos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         0.13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Hyalinising trabecular tumour of thyroid      0.06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Merge 1, 2, 3</a:t>
                      </a:r>
                      <a:b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b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60.92% agreement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239641"/>
      </p:ext>
    </p:extLst>
  </p:cSld>
  <p:clrMapOvr>
    <a:masterClrMapping/>
  </p:clrMapOvr>
</p:sld>
</file>

<file path=ppt/theme/theme1.xml><?xml version="1.0" encoding="utf-8"?>
<a:theme xmlns:a="http://schemas.openxmlformats.org/drawingml/2006/main" name="pride-theme-1500x1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EAF532C353724DA4FCA5B8CC37C952" ma:contentTypeVersion="13" ma:contentTypeDescription="Create a new document." ma:contentTypeScope="" ma:versionID="1f60450ff5c9527ab2a4214967a96e60">
  <xsd:schema xmlns:xsd="http://www.w3.org/2001/XMLSchema" xmlns:xs="http://www.w3.org/2001/XMLSchema" xmlns:p="http://schemas.microsoft.com/office/2006/metadata/properties" xmlns:ns3="d007e77a-2cd5-4e80-817b-83c06a795847" xmlns:ns4="d10928b3-b113-40fb-a8fa-eb6b18607619" targetNamespace="http://schemas.microsoft.com/office/2006/metadata/properties" ma:root="true" ma:fieldsID="d24323c2d3a6c043969283af406ffb41" ns3:_="" ns4:_="">
    <xsd:import namespace="d007e77a-2cd5-4e80-817b-83c06a795847"/>
    <xsd:import namespace="d10928b3-b113-40fb-a8fa-eb6b1860761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7e77a-2cd5-4e80-817b-83c06a7958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0928b3-b113-40fb-a8fa-eb6b186076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10928b3-b113-40fb-a8fa-eb6b18607619" xsi:nil="true"/>
  </documentManagement>
</p:properties>
</file>

<file path=customXml/itemProps1.xml><?xml version="1.0" encoding="utf-8"?>
<ds:datastoreItem xmlns:ds="http://schemas.openxmlformats.org/officeDocument/2006/customXml" ds:itemID="{4E4FDC01-DB42-40D1-B37F-BA4DA08B6E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2A007-F880-460A-B818-C37B397D1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07e77a-2cd5-4e80-817b-83c06a795847"/>
    <ds:schemaRef ds:uri="d10928b3-b113-40fb-a8fa-eb6b186076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21D133-06D8-4140-A4D1-34CBD534D7EA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d10928b3-b113-40fb-a8fa-eb6b18607619"/>
    <ds:schemaRef ds:uri="d007e77a-2cd5-4e80-817b-83c06a79584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4966</TotalTime>
  <Words>1953</Words>
  <Application>Microsoft Office PowerPoint</Application>
  <PresentationFormat>On-screen Show (4:3)</PresentationFormat>
  <Paragraphs>354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pride-theme-1500x100</vt:lpstr>
      <vt:lpstr>  South East England General Histopathology EQA Scheme  Case Discussion Round y  Tuesday 30th July, 2024  THANK YOU FOR WAITING  The meeting will start at 12:00pm </vt:lpstr>
      <vt:lpstr>PowerPoint Presentation</vt:lpstr>
      <vt:lpstr>Agenda</vt:lpstr>
      <vt:lpstr>          2. Meeting Terms of Reference</vt:lpstr>
      <vt:lpstr>PowerPoint Presentation</vt:lpstr>
      <vt:lpstr> 3.     Round y Review</vt:lpstr>
      <vt:lpstr>Case Consultation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4. Questions               Comments               Suggestions               Feedback  Thank you for attending. This presentation can be found on the EQA website from next week.  </vt:lpstr>
    </vt:vector>
  </TitlesOfParts>
  <Company>Maidstone and Tunbridge Wells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 Paul</dc:creator>
  <cp:lastModifiedBy>Gillian DONALD</cp:lastModifiedBy>
  <cp:revision>490</cp:revision>
  <dcterms:created xsi:type="dcterms:W3CDTF">2012-09-20T10:00:03Z</dcterms:created>
  <dcterms:modified xsi:type="dcterms:W3CDTF">2024-07-30T07:35:32Z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0x0101009DEAF532C353724DA4FCA5B8CC37C952</vt:lpwstr>
  </property>
</Properties>
</file>