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96" r:id="rId5"/>
    <p:sldId id="281" r:id="rId6"/>
    <p:sldId id="259" r:id="rId7"/>
    <p:sldId id="260" r:id="rId8"/>
    <p:sldId id="263" r:id="rId9"/>
    <p:sldId id="266" r:id="rId10"/>
    <p:sldId id="311" r:id="rId11"/>
    <p:sldId id="267" r:id="rId12"/>
    <p:sldId id="298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.knowler" initials="l" lastIdx="4" clrIdx="0"/>
  <p:cmAuthor id="1" name="gdonald" initials="gdonald" lastIdx="1" clrIdx="1"/>
  <p:cmAuthor id="2" name="Microsoft Office User" initials="Offic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580" autoAdjust="0"/>
  </p:normalViewPr>
  <p:slideViewPr>
    <p:cSldViewPr>
      <p:cViewPr varScale="1">
        <p:scale>
          <a:sx n="110" d="100"/>
          <a:sy n="110" d="100"/>
        </p:scale>
        <p:origin x="5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6B2A-B2BA-4056-AA08-DE1D9178AED1}" type="datetimeFigureOut">
              <a:rPr lang="en-GB" smtClean="0"/>
              <a:t>24/07/2023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92C6C-B8F1-4BBD-A2EF-4D152EA1CA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19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1D9D-7A41-488D-860C-D380FB28512D}" type="datetimeFigureOut">
              <a:rPr lang="en-GB" smtClean="0"/>
              <a:t>24/07/2023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33A5-0F08-40F9-A59F-1F2A65A18B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4810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1" y="1268761"/>
            <a:ext cx="8013711" cy="86409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1" y="2492896"/>
            <a:ext cx="8013711" cy="3456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39" y="252834"/>
            <a:ext cx="1264323" cy="6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38BB-7305-42BA-89C9-24D96AEF7A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833-B68D-404D-81A8-29C8962CE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1E11-3B3F-45CD-BBA7-601B8D2BD6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6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2804-BAF9-44DE-843C-042AD5FA5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8F72-19D3-40D5-B515-43996F2835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62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B02B-8822-4FDC-952A-69780116E1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D4D0-C8A5-4F73-BDF9-B0A26B2380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822E-93AC-45CD-AA96-AB7D05E4C4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BB37-FE6F-4560-94F4-C55FB09DB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0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5140-02FB-4899-AF7F-A4299D45A4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7117F2-9001-4C2F-9999-638672F62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1.sv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2.sv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3.sv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4.svs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5.sv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6.sv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7.svs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8.svs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9.svs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900.sv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89.sv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V%2FV890.s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49" y="1844824"/>
            <a:ext cx="8013711" cy="1728192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en-GB" b="1" dirty="0"/>
              <a:t>South East England General Histopathology EQA Scheme</a:t>
            </a:r>
            <a:br>
              <a:rPr lang="en-GB" b="1" dirty="0"/>
            </a:br>
            <a:br>
              <a:rPr lang="en-GB" b="1" dirty="0"/>
            </a:br>
            <a:r>
              <a:rPr lang="en-GB" dirty="0"/>
              <a:t>Case Discussion Round v</a:t>
            </a:r>
            <a:br>
              <a:rPr lang="en-GB" dirty="0"/>
            </a:br>
            <a:r>
              <a:rPr lang="en-GB" dirty="0"/>
              <a:t> </a:t>
            </a:r>
            <a:r>
              <a:rPr lang="en-GB" sz="2700" dirty="0"/>
              <a:t>Monday 24</a:t>
            </a:r>
            <a:r>
              <a:rPr lang="en-GB" sz="2700" baseline="30000" dirty="0"/>
              <a:t>th</a:t>
            </a:r>
            <a:r>
              <a:rPr lang="en-GB" sz="2700" dirty="0"/>
              <a:t> July, 2023</a:t>
            </a:r>
            <a:br>
              <a:rPr lang="en-GB" sz="2700" dirty="0"/>
            </a:br>
            <a:br>
              <a:rPr lang="en-GB" dirty="0"/>
            </a:br>
            <a:r>
              <a:rPr lang="en-GB" sz="4800" b="1" dirty="0"/>
              <a:t>THANK YOU FOR WAITING </a:t>
            </a:r>
            <a:br>
              <a:rPr lang="en-GB" sz="4800" b="1" dirty="0"/>
            </a:br>
            <a:r>
              <a:rPr lang="en-GB" b="1" dirty="0"/>
              <a:t>The meeting will start at 12:00pm</a:t>
            </a:r>
            <a:br>
              <a:rPr lang="en-GB" b="1" dirty="0"/>
            </a:br>
            <a:endParaRPr lang="en-GB" dirty="0"/>
          </a:p>
        </p:txBody>
      </p:sp>
      <p:pic>
        <p:nvPicPr>
          <p:cNvPr id="18434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85" y="5373216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23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5707374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891 – Endocrine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Parathyroid Gland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Parathyroid Adenoma (cystic with change)</a:t>
            </a:r>
          </a:p>
          <a:p>
            <a:pPr>
              <a:spcBef>
                <a:spcPts val="336"/>
              </a:spcBef>
            </a:pP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056210"/>
              </p:ext>
            </p:extLst>
          </p:nvPr>
        </p:nvGraphicFramePr>
        <p:xfrm>
          <a:off x="132283" y="1209296"/>
          <a:ext cx="898274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34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9069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1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77538"/>
              </p:ext>
            </p:extLst>
          </p:nvPr>
        </p:nvGraphicFramePr>
        <p:xfrm>
          <a:off x="130707" y="2032256"/>
          <a:ext cx="8982745" cy="384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91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8311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841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3845016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M70. Parathyroid Gland. 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	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 gelatinous and partially tan tissue weighing 4.8g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and measuring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38 x 20 x 10mm.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Parathyroid adenoma                              8.80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Adenoma                                                   0.26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Chief cell adenoma                                  0.13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 Parathyroid hyperplasia                         0.44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Parathyroid cyst                                       0.13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Atypical parathyroid adenoma              0.18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Renal cell carcinoma  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Heterotropic benign thyroid                  0.03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69.15% of participants agreed to merge 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1, 2, 3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892 – Gynae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Ovary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Consistent with metastatic breast cancer with neuroendocrine differentiation.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81040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84584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322537"/>
              </p:ext>
            </p:extLst>
          </p:nvPr>
        </p:nvGraphicFramePr>
        <p:xfrm>
          <a:off x="141660" y="1916832"/>
          <a:ext cx="889247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24261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861738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F44.  History of breast cancer.  Prophylactic BSO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Two ovaries and attached adnexa received in same pot.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 gross abnormality.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ER+, Chromogranin+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Synaptophysin+, CK7+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Calretinin-, WT1-, CK20-, TTF1-, Inhibin-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Neuroendocrine carcinoma                            </a:t>
                      </a:r>
                      <a:r>
                        <a:rPr lang="en-GB" sz="1200" b="0" i="0" dirty="0">
                          <a:solidFill>
                            <a:schemeClr val="accent1"/>
                          </a:solidFill>
                        </a:rPr>
                        <a:t>6.47 </a:t>
                      </a:r>
                      <a:br>
                        <a:rPr lang="en-GB" sz="1200" b="0" i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i="1" dirty="0">
                          <a:solidFill>
                            <a:schemeClr val="accent1"/>
                          </a:solidFill>
                        </a:rPr>
                        <a:t>    (no grade specified) (primary/met)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Carcinoma                                                         2.07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i="1" dirty="0">
                          <a:solidFill>
                            <a:schemeClr val="accent1"/>
                          </a:solidFill>
                        </a:rPr>
                        <a:t>   (Neuroendocrine NOT mentioned)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 Low grade Neuroendocrine / Carcinoid        1.40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 Metastatic small cell carcinoma - PDNEC     0.07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50.56% of participants agreed to merge 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9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89247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893 – Lymphoreticular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Lymph node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Peripheral T-Cell Lymphoma NOS (WHO2017)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353064"/>
              </p:ext>
            </p:extLst>
          </p:nvPr>
        </p:nvGraphicFramePr>
        <p:xfrm>
          <a:off x="125760" y="1268760"/>
          <a:ext cx="898274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97656"/>
              </p:ext>
            </p:extLst>
          </p:nvPr>
        </p:nvGraphicFramePr>
        <p:xfrm>
          <a:off x="156229" y="2091720"/>
          <a:ext cx="895227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76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25545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35843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0563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59379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M42. Left inguinal enlarged lymph node. Fever &amp; sweats.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Multiple enlarged lymph nodes present.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x 20 x 13mm. Firm grey nodule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Positive: BCL-2, MUM -1, ICOS, CD3, CD5 &amp; CD4.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Some positive CD8, TIA+ granzyme B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Negative: CD56, CD56, CD57, CD30, CD15, CD21, CD23,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CD10, BCL-6, EMA, ACK-1, CD20, AE1/AE3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1. Peripheral T Cell Lymphoma NOS                 8.16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2. Angioimmunoblastic T Cell Lymphoma       1.18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3. DLCBCL                                                              0.14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4. Lymphoma / NHL                                            0.28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5. TCL -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Sezary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Syndrome                                   0.14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6. Nodal anaplastic large cell lymphoma         0.10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52.38% of participants agreed to merge 1,2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894–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Breast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Giant Fibroadenoma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42577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349897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303616"/>
              </p:ext>
            </p:extLst>
          </p:nvPr>
        </p:nvGraphicFramePr>
        <p:xfrm>
          <a:off x="125761" y="1661266"/>
          <a:ext cx="889247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34989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F20. Breast nodule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Well circumscribed nodule 90x60mm.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1. Juvenile fibroadenoma                                           0.62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2. Fibroadenoma with pseudoangiomatous           1.63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hyperplasia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3. PASH                                                                         2.09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4. Fibroadenoma                                                        4.70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5. Hamartoma and PASH                                           0.50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6. Hamartoma                                                             0.21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7. Benign phyllodes tumour         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8. Hamartoma with gynaecomastia-like                 0.07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changes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9. Cellular fibroadenoma                                           0.13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10. Diabetic mastopathy                                            0.02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</a:t>
                      </a:r>
                    </a:p>
                    <a:p>
                      <a:pPr marL="0" indent="0">
                        <a:buNone/>
                      </a:pP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Case excluded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Consensus cannot be reached unless 3 is included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7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116632"/>
            <a:ext cx="8406681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895 – GU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Kidney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Angiomyolipoma</a:t>
            </a:r>
            <a:br>
              <a:rPr lang="en-GB" sz="1200" b="1" dirty="0">
                <a:solidFill>
                  <a:srgbClr val="FF0000"/>
                </a:solidFill>
                <a:latin typeface="+mn-lt"/>
              </a:rPr>
            </a:br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79658"/>
              </p:ext>
            </p:extLst>
          </p:nvPr>
        </p:nvGraphicFramePr>
        <p:xfrm>
          <a:off x="145171" y="1427481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6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51332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2570"/>
              </p:ext>
            </p:extLst>
          </p:nvPr>
        </p:nvGraphicFramePr>
        <p:xfrm>
          <a:off x="145171" y="2016523"/>
          <a:ext cx="8892478" cy="2934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5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657969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51965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934567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F64.Biopsy proven oncocytic tumour. 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 lower pale partial 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nephrectomy.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Partial nephrectomy, weighing 26g, measuring 36x35x34mm </a:t>
                      </a: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polypoid subcapsular tumour 36x33mm.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SMA, Melan A positive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CK7, AE1/3, PAX8, CD17, HMB45 negative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1. Angiomyolipoma                         9.88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2. PEComa                                         0.03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3. Angiomyelolipoma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4. Adrenal cortical carcinoma        0.01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CLINCAL OVER-RIDE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Angiomyolipoma is part of the </a:t>
                      </a:r>
                      <a:r>
                        <a:rPr lang="en-GB" sz="1200" b="0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PEComa</a:t>
                      </a: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group and therefore no clinical differences.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 &amp; 2 will be merged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9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896 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Polyp in sigmoid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 Granular Cell Tumour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37889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49475"/>
              </p:ext>
            </p:extLst>
          </p:nvPr>
        </p:nvGraphicFramePr>
        <p:xfrm>
          <a:off x="147182" y="1875696"/>
          <a:ext cx="889247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10501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5947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22108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M41.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FHx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of CRC. 3mm polyp in sigmoid (hot snared)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Piece of tissue measuring 5mm.</a:t>
                      </a:r>
                      <a:endParaRPr lang="en-AU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S100 positive, SMA,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desmin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, DOG1, CD117 and CD34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Negative, Ki-67 less than 1%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Granular Cell Tumour                                  7.19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(Granular cell) Schwannoma                      0.55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Mucosal Schwann cell hamartoma           0.04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Mucosal neuroma                                        0.03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Rhabdomyoma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Ganglioneuroma                                          1.69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Neurofibroma                                               0.28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Neuroma                                                       0.09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Granulosa cell tumour                                0.06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45.74% agreed to merge 1,2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8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897 – Skin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Skin excision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Benign pilomatrixoma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sz="1100" dirty="0">
                <a:solidFill>
                  <a:schemeClr val="accent1"/>
                </a:solidFill>
              </a:rPr>
            </a:br>
            <a:endParaRPr lang="en-GB" sz="1100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256613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09981"/>
              </p:ext>
            </p:extLst>
          </p:nvPr>
        </p:nvGraphicFramePr>
        <p:xfrm>
          <a:off x="125761" y="1661266"/>
          <a:ext cx="8892478" cy="270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7038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M65. Excision of lesion forehead/scalp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EOS 23 x 13 x 8mm bearing a pale firm nodule 14mm. </a:t>
                      </a: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Underlying cyst present 1mm diameter with off white contents.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Pilomatrixoma                                             10.00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94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17292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898 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Hemicolectomy specimen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Crohn's stricture and several granulomas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</a:rPr>
              <a:t>			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98296"/>
              </p:ext>
            </p:extLst>
          </p:nvPr>
        </p:nvGraphicFramePr>
        <p:xfrm>
          <a:off x="126548" y="1268760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100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666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52102"/>
              </p:ext>
            </p:extLst>
          </p:nvPr>
        </p:nvGraphicFramePr>
        <p:xfrm>
          <a:off x="124972" y="2091720"/>
          <a:ext cx="887000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676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8261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M30. Limited right hemicolectomy performed.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Right hemicolectomy specimen. Haemorrhagic ileal stump and                        ascending colon.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200" b="0" dirty="0">
                          <a:solidFill>
                            <a:schemeClr val="accent1"/>
                          </a:solidFill>
                        </a:rPr>
                        <a:t>1. Granulomatous inflammation                                  3.67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200" b="0" i="1" dirty="0">
                          <a:solidFill>
                            <a:schemeClr val="accent1"/>
                          </a:solidFill>
                        </a:rPr>
                        <a:t>   (non- infectious - Crohns/sarcoid/  post-op) 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200" b="0" i="1" dirty="0">
                          <a:solidFill>
                            <a:schemeClr val="accent1"/>
                          </a:solidFill>
                        </a:rPr>
                        <a:t>2. </a:t>
                      </a:r>
                      <a:r>
                        <a:rPr lang="fr-FR" sz="1200" b="0" i="0" dirty="0">
                          <a:solidFill>
                            <a:schemeClr val="accent1"/>
                          </a:solidFill>
                        </a:rPr>
                        <a:t>Schistosomiasis / Schistosoma                                 3.03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200" b="0" i="0" dirty="0">
                          <a:solidFill>
                            <a:schemeClr val="accent1"/>
                          </a:solidFill>
                        </a:rPr>
                        <a:t>3. (FB) Granulomatous inflammation NOS                  1.35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200" b="0" i="0" dirty="0">
                          <a:solidFill>
                            <a:schemeClr val="accent1"/>
                          </a:solidFill>
                        </a:rPr>
                        <a:t>4. Granulomatous inflammation - parasites                0.58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200" b="0" i="0" dirty="0">
                          <a:solidFill>
                            <a:schemeClr val="accent1"/>
                          </a:solidFill>
                        </a:rPr>
                        <a:t>5. Granulomatous inflammation – both infectious    1.36</a:t>
                      </a:r>
                      <a:br>
                        <a:rPr lang="fr-FR" sz="1200" b="0" i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fr-FR" sz="1200" b="0" i="0" dirty="0">
                          <a:solidFill>
                            <a:schemeClr val="accent1"/>
                          </a:solidFill>
                        </a:rPr>
                        <a:t>  and non-infectious aetiologies mentioned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Case Excluded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Consensus cannot be reached unless 1 &amp; 2 are included and merged.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899 – Miscellaneous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400" dirty="0">
                <a:solidFill>
                  <a:schemeClr val="accent1"/>
                </a:solidFill>
                <a:latin typeface="+mn-lt"/>
              </a:rPr>
              <a:t>Gum Tissue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	</a:t>
            </a: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  <a:latin typeface="+mn-lt"/>
              </a:rPr>
            </a:br>
            <a:endParaRPr lang="en-GB" dirty="0">
              <a:solidFill>
                <a:schemeClr val="accent1"/>
              </a:solidFill>
              <a:latin typeface="+mn-lt"/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52017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61748"/>
              </p:ext>
            </p:extLst>
          </p:nvPr>
        </p:nvGraphicFramePr>
        <p:xfrm>
          <a:off x="147711" y="1631856"/>
          <a:ext cx="8892478" cy="2517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91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4385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51722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M44. Lesion upper right molars, resorption of roots on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xray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cystic lesion right  maxillary antrum ?SCC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Multiple soft tissue fragments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Ameloblastoma                                               x 128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Adenomatoid odontogenic tumour             x 4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Adamantinoma                                               x 3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ADENOMATOID TUMOUR                             x 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KERATOAMELOBLASTOMA                            x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Plexiform Ameloblastoma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82742" cy="6530022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900 – Skin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Polyp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5886"/>
              </p:ext>
            </p:extLst>
          </p:nvPr>
        </p:nvGraphicFramePr>
        <p:xfrm>
          <a:off x="117565" y="908720"/>
          <a:ext cx="898274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6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8794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60048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64798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99200"/>
              </p:ext>
            </p:extLst>
          </p:nvPr>
        </p:nvGraphicFramePr>
        <p:xfrm>
          <a:off x="117564" y="1487840"/>
          <a:ext cx="8982743" cy="5109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68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87947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600485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64798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5109512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M92. Fibroepithelial polyp on right side of chest, excision.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Specimen consists of pale papilloma measuring 25 x 20 to a depth of 5mm.</a:t>
                      </a: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 of attachment measures 12mm in </a:t>
                      </a: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diameter. </a:t>
                      </a: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unusual lesions are identified on the surface. </a:t>
                      </a: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TS's taken in one cassette.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Positive for BER-EP4. Scattered positive cells for CK20 are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seen in the anastomosing strands and cords of basaloid cells.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Fibroepithelioma of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Pinkus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x 52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Fibroepithelioma of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Pinkus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x 31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+/- BCC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</a:t>
                      </a: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Basal cell carcinoma                    x 17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4. TRICHOBLASTOMA                      x 15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5. Trichoepithelioma                        x 8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Basel Cell Carcinoma – </a:t>
                      </a:r>
                      <a:r>
                        <a:rPr lang="en-GB" sz="1200" b="0" dirty="0" err="1">
                          <a:solidFill>
                            <a:srgbClr val="FF0000"/>
                          </a:solidFill>
                        </a:rPr>
                        <a:t>Fibroepitheliomatous</a:t>
                      </a:r>
                      <a:endParaRPr lang="en-GB" sz="1200" b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200" b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(fibroepithelioma of </a:t>
                      </a:r>
                      <a:r>
                        <a:rPr lang="en-GB" sz="1200" b="0" dirty="0" err="1">
                          <a:solidFill>
                            <a:srgbClr val="FF0000"/>
                          </a:solidFill>
                        </a:rPr>
                        <a:t>pinkus</a:t>
                      </a:r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) and nodular types.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4" y="2996671"/>
            <a:ext cx="838317" cy="590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05" y="566476"/>
            <a:ext cx="1651662" cy="12039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7724" y="3630826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 your mic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87" y="2977479"/>
            <a:ext cx="553140" cy="6106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625476" y="295373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08" y="3004434"/>
            <a:ext cx="556469" cy="5262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25476" y="3630826"/>
            <a:ext cx="1854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“raise hand”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“chat” feature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raise questions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share ideas</a:t>
            </a:r>
          </a:p>
        </p:txBody>
      </p:sp>
      <p:sp>
        <p:nvSpPr>
          <p:cNvPr id="16" name="Oval 15"/>
          <p:cNvSpPr/>
          <p:nvPr/>
        </p:nvSpPr>
        <p:spPr>
          <a:xfrm>
            <a:off x="7015790" y="29143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5790" y="3630826"/>
            <a:ext cx="1776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for the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person to call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 before you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unmute your mic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71" y="3029481"/>
            <a:ext cx="652626" cy="5448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8193" y="188888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Etiquette</a:t>
            </a:r>
          </a:p>
        </p:txBody>
      </p:sp>
      <p:sp>
        <p:nvSpPr>
          <p:cNvPr id="26" name="Oval 25"/>
          <p:cNvSpPr/>
          <p:nvPr/>
        </p:nvSpPr>
        <p:spPr>
          <a:xfrm>
            <a:off x="3312163" y="487356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5848" y="4880975"/>
            <a:ext cx="18165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see 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chat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397741" y="30019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5535" y="3663095"/>
            <a:ext cx="14478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camera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on, everyone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see you</a:t>
            </a:r>
          </a:p>
        </p:txBody>
      </p:sp>
      <p:sp>
        <p:nvSpPr>
          <p:cNvPr id="31" name="Oval 30"/>
          <p:cNvSpPr/>
          <p:nvPr/>
        </p:nvSpPr>
        <p:spPr>
          <a:xfrm>
            <a:off x="2597724" y="2974195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5" y="4859532"/>
            <a:ext cx="698262" cy="6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2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984776" cy="158417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4. Questions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Comments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Suggestions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Feedback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Thank you for attending. This presentation can be found on the EQA website from next week.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2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2228" y="685988"/>
            <a:ext cx="8013700" cy="865187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accent1"/>
                </a:solidFill>
              </a:rPr>
              <a:t>Agenda</a:t>
            </a:r>
            <a:endParaRPr lang="en-US" altLang="en-US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47056" y="1772816"/>
            <a:ext cx="7848872" cy="4376748"/>
          </a:xfrm>
        </p:spPr>
        <p:txBody>
          <a:bodyPr>
            <a:noAutofit/>
          </a:bodyPr>
          <a:lstStyle/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Welcome &amp; Introduction of Scheme Staff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Meeting Terms of Reference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3.     Case and Preliminary Score Review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a)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 889-898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b) Educational Cases – 899 - 900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4.      Questions / comments</a:t>
            </a:r>
          </a:p>
          <a:p>
            <a:endParaRPr lang="en-GB" sz="12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2492896"/>
            <a:ext cx="8712968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2. Meeting Terms of Reference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8013700" cy="4392488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br>
              <a:rPr lang="en-US" altLang="en-US" sz="2400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FC5646-0BCD-4587-B55D-D85D7FC686F2}"/>
              </a:ext>
            </a:extLst>
          </p:cNvPr>
          <p:cNvSpPr/>
          <p:nvPr/>
        </p:nvSpPr>
        <p:spPr>
          <a:xfrm>
            <a:off x="302716" y="937461"/>
            <a:ext cx="83017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held between the end of case consultation and results being issued and now replaces the additional final week of the case consultation.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an educational exercise; an opportunity to explain the reasons behind scoring and merging or why cases were excluded.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clarity, this is not an opportunity to alter merging decisions, as participants have that opportunity during the “Case Consultation” period.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additional CPD point will be awarded to those who attend, and it will be added to the annual certificate. </a:t>
            </a:r>
            <a:r>
              <a:rPr lang="en-GB" sz="2000" dirty="0">
                <a:solidFill>
                  <a:schemeClr val="accent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note you have to stay for &gt;50% of the meeting to gain this point (attendance times are monitored automatically by Teams)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always welcome any feedback – good or bad – you may have about today.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</a:endParaRPr>
          </a:p>
          <a:p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3.     Round v Review</a:t>
            </a:r>
            <a:endParaRPr lang="en-GB" dirty="0"/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962" y="3645024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382" y="188640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Case</a:t>
            </a:r>
            <a:r>
              <a:rPr lang="en-GB" dirty="0"/>
              <a:t> </a:t>
            </a:r>
            <a:r>
              <a:rPr lang="en-GB" b="1" dirty="0"/>
              <a:t>Consultation</a:t>
            </a:r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2" y="243610"/>
            <a:ext cx="703645" cy="100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4EAD0C7-8C90-4EC9-92E7-B4DD5679C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22" y="1186898"/>
            <a:ext cx="8517756" cy="2098086"/>
          </a:xfrm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156</a:t>
            </a:r>
            <a:r>
              <a:rPr lang="en-US" altLang="en-US" sz="2900" b="1" dirty="0">
                <a:solidFill>
                  <a:srgbClr val="FF0000"/>
                </a:solidFill>
                <a:ea typeface="+mj-ea"/>
              </a:rPr>
              <a:t> </a:t>
            </a: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responses received for round v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95 responses received for consultation – 60.90% QUORATE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Thank-you for submitting responses and consultation on time – you have made completion of this round much easier for all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</a:rPr>
              <a:t>Basic Rules regarding Case Consultation and Merging Diagnostic categories:</a:t>
            </a:r>
          </a:p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AA6900-C689-47DF-A9A1-2CB88894A4C4}"/>
              </a:ext>
            </a:extLst>
          </p:cNvPr>
          <p:cNvSpPr/>
          <p:nvPr/>
        </p:nvSpPr>
        <p:spPr>
          <a:xfrm>
            <a:off x="539552" y="3146299"/>
            <a:ext cx="7690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If you are exempt from a category, your consultation response to that case is not counted</a:t>
            </a:r>
          </a:p>
          <a:p>
            <a:pPr lvl="1"/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Each case must have received a consultation response from at least 50% of those that answered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For a merge to be automatically accepted, more than 50% of consultation respondents must agree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Between 40-50% agreement, the merge will be accepted only with the agreement of the Organiser (i.e. clinically valid).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The consensus CAN be over-ridden if there are clinically valid reasons for doing so. These are recorded, and reviewed at the AMR. </a:t>
            </a:r>
            <a:br>
              <a:rPr lang="en-US" altLang="en-US" sz="1600" dirty="0">
                <a:latin typeface="Arial" charset="0"/>
              </a:rPr>
            </a:br>
            <a:endParaRPr lang="en-US" altLang="en-US" sz="16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Case 889 – Miscellaneous</a:t>
            </a:r>
            <a:br>
              <a:rPr lang="en-GB" dirty="0">
                <a:solidFill>
                  <a:schemeClr val="accent1"/>
                </a:solidFill>
                <a:latin typeface="+mj-lt"/>
              </a:rPr>
            </a:br>
            <a:r>
              <a:rPr lang="en-GB" sz="1200" dirty="0">
                <a:solidFill>
                  <a:schemeClr val="accent1"/>
                </a:solidFill>
                <a:latin typeface="+mj-lt"/>
              </a:rPr>
              <a:t>Specimen</a:t>
            </a:r>
            <a:r>
              <a:rPr lang="en-GB" sz="1600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GB" sz="1200" dirty="0">
                <a:solidFill>
                  <a:schemeClr val="accent1"/>
                </a:solidFill>
                <a:latin typeface="+mj-lt"/>
              </a:rPr>
              <a:t>Fatty tissue</a:t>
            </a:r>
            <a:br>
              <a:rPr lang="en-GB" sz="1200" dirty="0">
                <a:solidFill>
                  <a:schemeClr val="accent1"/>
                </a:solidFill>
                <a:latin typeface="+mj-lt"/>
              </a:rPr>
            </a:br>
            <a:r>
              <a:rPr lang="en-GB" sz="1200" b="1" dirty="0">
                <a:solidFill>
                  <a:srgbClr val="FF0000"/>
                </a:solidFill>
                <a:latin typeface="+mj-lt"/>
              </a:rPr>
              <a:t>Submitted Diagnosis: Spindle Cell Lipoma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Submitted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38093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17849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50867"/>
              </p:ext>
            </p:extLst>
          </p:nvPr>
        </p:nvGraphicFramePr>
        <p:xfrm>
          <a:off x="125761" y="1875696"/>
          <a:ext cx="8892478" cy="24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1784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M69. Two back lipomas </a:t>
                      </a:r>
                    </a:p>
                    <a:p>
                      <a:r>
                        <a:rPr lang="en-GB" sz="1000" b="0" i="1" dirty="0">
                          <a:solidFill>
                            <a:schemeClr val="accent1"/>
                          </a:solidFill>
                        </a:rPr>
                        <a:t>(one over the right, another over the left side of the back)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Slightly irregular / disrupted fatty tissue altogether measuring 90mm long, up to 30mm wide and 25mm thick.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It appears to contain 3 separate nodules, the smaller measures 21mm,  medium 24mm and the larger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45x30x25mm.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CD34 positive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i="1" u="sng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Spindle cell lipoma                                                    9.74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Cellular angiolipoma                                                 0.06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Atypical lipomatous tumour/well differentiated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liposarcoma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Elastofibroma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                        0.10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Lipomatous neurofibroma                                       0.03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67.37% agreed not to merge any diagnoses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245100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890 – Respiratory</a:t>
            </a:r>
            <a:br>
              <a:rPr lang="en-GB" sz="1400" b="1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Bronchial biopsy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Low grade mucoepidermoid carcinoma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98288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90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796962"/>
              </p:ext>
            </p:extLst>
          </p:nvPr>
        </p:nvGraphicFramePr>
        <p:xfrm>
          <a:off x="123729" y="1631856"/>
          <a:ext cx="8892478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85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8019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45611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8992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M46. Left lower lobe opacity on CT scan. </a:t>
                      </a: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Visible endobronchial 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abnormality.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Seven pieces of pale brown tissue ranging from 1-3 mm.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Positive for CK7 (strong) and p63 (focal).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Negative for TTF1, Synaptophysin, Chromogranin, CD56, CK20.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Ki67 shows approx 1% positive cells.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Mucoepidermoid carcinoma          8.21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000" b="0" i="1" dirty="0">
                          <a:solidFill>
                            <a:schemeClr val="accent1"/>
                          </a:solidFill>
                        </a:rPr>
                        <a:t>(+/- low grade)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PECOMA                                            0.04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 small cell CA with clear cell    0.26 features / SCC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Bronchial gland adenoma               1.23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Adenoid cystic carcinoma               0.07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Other second opinion                      0.01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Pleomorphic adenoma                    0.07 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Acinic cell carcinoma                       0.01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Salivary gland type tumour             0.03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Large cell carcinoma                        0.07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44.94% of participants agreed not to merge any diagnoses.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ide-theme-1500x1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10928b3-b113-40fb-a8fa-eb6b1860761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EAF532C353724DA4FCA5B8CC37C952" ma:contentTypeVersion="13" ma:contentTypeDescription="Create a new document." ma:contentTypeScope="" ma:versionID="1f60450ff5c9527ab2a4214967a96e60">
  <xsd:schema xmlns:xsd="http://www.w3.org/2001/XMLSchema" xmlns:xs="http://www.w3.org/2001/XMLSchema" xmlns:p="http://schemas.microsoft.com/office/2006/metadata/properties" xmlns:ns3="d007e77a-2cd5-4e80-817b-83c06a795847" xmlns:ns4="d10928b3-b113-40fb-a8fa-eb6b18607619" targetNamespace="http://schemas.microsoft.com/office/2006/metadata/properties" ma:root="true" ma:fieldsID="d24323c2d3a6c043969283af406ffb41" ns3:_="" ns4:_="">
    <xsd:import namespace="d007e77a-2cd5-4e80-817b-83c06a795847"/>
    <xsd:import namespace="d10928b3-b113-40fb-a8fa-eb6b186076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7e77a-2cd5-4e80-817b-83c06a7958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928b3-b113-40fb-a8fa-eb6b18607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4FDC01-DB42-40D1-B37F-BA4DA08B6E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21D133-06D8-4140-A4D1-34CBD534D7EA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10928b3-b113-40fb-a8fa-eb6b18607619"/>
    <ds:schemaRef ds:uri="d007e77a-2cd5-4e80-817b-83c06a79584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5F2A007-F880-460A-B818-C37B397D1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7e77a-2cd5-4e80-817b-83c06a795847"/>
    <ds:schemaRef ds:uri="d10928b3-b113-40fb-a8fa-eb6b18607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4088</TotalTime>
  <Words>2036</Words>
  <Application>Microsoft Office PowerPoint</Application>
  <PresentationFormat>On-screen Show (4:3)</PresentationFormat>
  <Paragraphs>351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pride-theme-1500x100</vt:lpstr>
      <vt:lpstr>  South East England General Histopathology EQA Scheme  Case Discussion Round v  Monday 24th July, 2023  THANK YOU FOR WAITING  The meeting will start at 12:00pm </vt:lpstr>
      <vt:lpstr>PowerPoint Presentation</vt:lpstr>
      <vt:lpstr>Agenda</vt:lpstr>
      <vt:lpstr>          2. Meeting Terms of Reference</vt:lpstr>
      <vt:lpstr>PowerPoint Presentation</vt:lpstr>
      <vt:lpstr> 3.     Round v Review</vt:lpstr>
      <vt:lpstr>Case Consultation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4. Questions               Comments               Suggestions               Feedback  Thank you for attending. This presentation can be found on the EQA website from next week.  </vt:lpstr>
    </vt:vector>
  </TitlesOfParts>
  <Company>Maidstone and Tunbridge Wells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 Paul</dc:creator>
  <cp:lastModifiedBy>Gillian DONALD</cp:lastModifiedBy>
  <cp:revision>422</cp:revision>
  <dcterms:created xsi:type="dcterms:W3CDTF">2012-09-20T10:00:03Z</dcterms:created>
  <dcterms:modified xsi:type="dcterms:W3CDTF">2023-07-24T07:07:02Z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0x0101009DEAF532C353724DA4FCA5B8CC37C952</vt:lpwstr>
  </property>
</Properties>
</file>