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81" r:id="rId2"/>
    <p:sldId id="259" r:id="rId3"/>
    <p:sldId id="296" r:id="rId4"/>
    <p:sldId id="304" r:id="rId5"/>
    <p:sldId id="302" r:id="rId6"/>
    <p:sldId id="308" r:id="rId7"/>
    <p:sldId id="297" r:id="rId8"/>
    <p:sldId id="298" r:id="rId9"/>
    <p:sldId id="309" r:id="rId10"/>
    <p:sldId id="301" r:id="rId11"/>
    <p:sldId id="306" r:id="rId12"/>
    <p:sldId id="293" r:id="rId13"/>
    <p:sldId id="305" r:id="rId14"/>
    <p:sldId id="307" r:id="rId15"/>
  </p:sldIdLst>
  <p:sldSz cx="9144000" cy="6858000" type="screen4x3"/>
  <p:notesSz cx="6788150" cy="9923463"/>
  <p:defaultTextStyle>
    <a:defPPr>
      <a:defRPr lang="en-GB"/>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70" autoAdjust="0"/>
    <p:restoredTop sz="94660"/>
  </p:normalViewPr>
  <p:slideViewPr>
    <p:cSldViewPr>
      <p:cViewPr varScale="1">
        <p:scale>
          <a:sx n="96" d="100"/>
          <a:sy n="96" d="100"/>
        </p:scale>
        <p:origin x="2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532" cy="496173"/>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sz="quarter" idx="1"/>
          </p:nvPr>
        </p:nvSpPr>
        <p:spPr>
          <a:xfrm>
            <a:off x="3845047" y="0"/>
            <a:ext cx="2941532" cy="496173"/>
          </a:xfrm>
          <a:prstGeom prst="rect">
            <a:avLst/>
          </a:prstGeom>
        </p:spPr>
        <p:txBody>
          <a:bodyPr vert="horz" lIns="91431" tIns="45715" rIns="91431" bIns="45715" rtlCol="0"/>
          <a:lstStyle>
            <a:lvl1pPr algn="r">
              <a:defRPr sz="1200"/>
            </a:lvl1pPr>
          </a:lstStyle>
          <a:p>
            <a:fld id="{9BF06B2A-B2BA-4056-AA08-DE1D9178AED1}" type="datetimeFigureOut">
              <a:rPr lang="en-GB" smtClean="0"/>
              <a:t>03/05/2023</a:t>
            </a:fld>
            <a:endParaRPr lang="en-GB"/>
          </a:p>
        </p:txBody>
      </p:sp>
      <p:sp>
        <p:nvSpPr>
          <p:cNvPr id="4" name="Footer Placeholder 3"/>
          <p:cNvSpPr>
            <a:spLocks noGrp="1"/>
          </p:cNvSpPr>
          <p:nvPr>
            <p:ph type="ftr" sz="quarter" idx="2"/>
          </p:nvPr>
        </p:nvSpPr>
        <p:spPr>
          <a:xfrm>
            <a:off x="0" y="9425568"/>
            <a:ext cx="2941532" cy="496173"/>
          </a:xfrm>
          <a:prstGeom prst="rect">
            <a:avLst/>
          </a:prstGeom>
        </p:spPr>
        <p:txBody>
          <a:bodyPr vert="horz" lIns="91431" tIns="45715" rIns="91431" bIns="45715" rtlCol="0" anchor="b"/>
          <a:lstStyle>
            <a:lvl1pPr algn="l">
              <a:defRPr sz="1200"/>
            </a:lvl1pPr>
          </a:lstStyle>
          <a:p>
            <a:r>
              <a:rPr lang="en-GB"/>
              <a:t>We are Celebrating Twenty Years 1999-2019 South East England General Histopathology EQA Scheme</a:t>
            </a:r>
          </a:p>
        </p:txBody>
      </p:sp>
      <p:sp>
        <p:nvSpPr>
          <p:cNvPr id="5" name="Slide Number Placeholder 4"/>
          <p:cNvSpPr>
            <a:spLocks noGrp="1"/>
          </p:cNvSpPr>
          <p:nvPr>
            <p:ph type="sldNum" sz="quarter" idx="3"/>
          </p:nvPr>
        </p:nvSpPr>
        <p:spPr>
          <a:xfrm>
            <a:off x="3845047" y="9425568"/>
            <a:ext cx="2941532" cy="496173"/>
          </a:xfrm>
          <a:prstGeom prst="rect">
            <a:avLst/>
          </a:prstGeom>
        </p:spPr>
        <p:txBody>
          <a:bodyPr vert="horz" lIns="91431" tIns="45715" rIns="91431" bIns="45715" rtlCol="0" anchor="b"/>
          <a:lstStyle>
            <a:lvl1pPr algn="r">
              <a:defRPr sz="1200"/>
            </a:lvl1pPr>
          </a:lstStyle>
          <a:p>
            <a:fld id="{3DC92C6C-B8F1-4BBD-A2EF-4D152EA1CAAE}" type="slidenum">
              <a:rPr lang="en-GB" smtClean="0"/>
              <a:t>‹#›</a:t>
            </a:fld>
            <a:endParaRPr lang="en-GB"/>
          </a:p>
        </p:txBody>
      </p:sp>
    </p:spTree>
    <p:extLst>
      <p:ext uri="{BB962C8B-B14F-4D97-AF65-F5344CB8AC3E}">
        <p14:creationId xmlns:p14="http://schemas.microsoft.com/office/powerpoint/2010/main" val="248221948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532" cy="496173"/>
          </a:xfrm>
          <a:prstGeom prst="rect">
            <a:avLst/>
          </a:prstGeom>
        </p:spPr>
        <p:txBody>
          <a:bodyPr vert="horz" lIns="91431" tIns="45715" rIns="91431" bIns="45715" rtlCol="0"/>
          <a:lstStyle>
            <a:lvl1pPr algn="l">
              <a:defRPr sz="1200"/>
            </a:lvl1pPr>
          </a:lstStyle>
          <a:p>
            <a:endParaRPr lang="en-GB"/>
          </a:p>
        </p:txBody>
      </p:sp>
      <p:sp>
        <p:nvSpPr>
          <p:cNvPr id="3" name="Date Placeholder 2"/>
          <p:cNvSpPr>
            <a:spLocks noGrp="1"/>
          </p:cNvSpPr>
          <p:nvPr>
            <p:ph type="dt" idx="1"/>
          </p:nvPr>
        </p:nvSpPr>
        <p:spPr>
          <a:xfrm>
            <a:off x="3845047" y="0"/>
            <a:ext cx="2941532" cy="496173"/>
          </a:xfrm>
          <a:prstGeom prst="rect">
            <a:avLst/>
          </a:prstGeom>
        </p:spPr>
        <p:txBody>
          <a:bodyPr vert="horz" lIns="91431" tIns="45715" rIns="91431" bIns="45715" rtlCol="0"/>
          <a:lstStyle>
            <a:lvl1pPr algn="r">
              <a:defRPr sz="1200"/>
            </a:lvl1pPr>
          </a:lstStyle>
          <a:p>
            <a:fld id="{AB561D9D-7A41-488D-860C-D380FB28512D}" type="datetimeFigureOut">
              <a:rPr lang="en-GB" smtClean="0"/>
              <a:t>03/05/2023</a:t>
            </a:fld>
            <a:endParaRPr lang="en-GB"/>
          </a:p>
        </p:txBody>
      </p:sp>
      <p:sp>
        <p:nvSpPr>
          <p:cNvPr id="4" name="Slide Image Placeholder 3"/>
          <p:cNvSpPr>
            <a:spLocks noGrp="1" noRot="1" noChangeAspect="1"/>
          </p:cNvSpPr>
          <p:nvPr>
            <p:ph type="sldImg" idx="2"/>
          </p:nvPr>
        </p:nvSpPr>
        <p:spPr>
          <a:xfrm>
            <a:off x="914400" y="744538"/>
            <a:ext cx="4959350" cy="3721100"/>
          </a:xfrm>
          <a:prstGeom prst="rect">
            <a:avLst/>
          </a:prstGeom>
          <a:noFill/>
          <a:ln w="12700">
            <a:solidFill>
              <a:prstClr val="black"/>
            </a:solidFill>
          </a:ln>
        </p:spPr>
        <p:txBody>
          <a:bodyPr vert="horz" lIns="91431" tIns="45715" rIns="91431" bIns="45715" rtlCol="0" anchor="ctr"/>
          <a:lstStyle/>
          <a:p>
            <a:endParaRPr lang="en-GB"/>
          </a:p>
        </p:txBody>
      </p:sp>
      <p:sp>
        <p:nvSpPr>
          <p:cNvPr id="5" name="Notes Placeholder 4"/>
          <p:cNvSpPr>
            <a:spLocks noGrp="1"/>
          </p:cNvSpPr>
          <p:nvPr>
            <p:ph type="body" sz="quarter" idx="3"/>
          </p:nvPr>
        </p:nvSpPr>
        <p:spPr>
          <a:xfrm>
            <a:off x="678815" y="4713645"/>
            <a:ext cx="5430520" cy="4465558"/>
          </a:xfrm>
          <a:prstGeom prst="rect">
            <a:avLst/>
          </a:prstGeom>
        </p:spPr>
        <p:txBody>
          <a:bodyPr vert="horz" lIns="91431" tIns="45715" rIns="91431"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5568"/>
            <a:ext cx="2941532" cy="496173"/>
          </a:xfrm>
          <a:prstGeom prst="rect">
            <a:avLst/>
          </a:prstGeom>
        </p:spPr>
        <p:txBody>
          <a:bodyPr vert="horz" lIns="91431" tIns="45715" rIns="91431" bIns="45715" rtlCol="0" anchor="b"/>
          <a:lstStyle>
            <a:lvl1pPr algn="l">
              <a:defRPr sz="1200"/>
            </a:lvl1pPr>
          </a:lstStyle>
          <a:p>
            <a:r>
              <a:rPr lang="en-GB"/>
              <a:t>We are Celebrating Twenty Years 1999-2019 South East England General Histopathology EQA Scheme</a:t>
            </a:r>
          </a:p>
        </p:txBody>
      </p:sp>
      <p:sp>
        <p:nvSpPr>
          <p:cNvPr id="7" name="Slide Number Placeholder 6"/>
          <p:cNvSpPr>
            <a:spLocks noGrp="1"/>
          </p:cNvSpPr>
          <p:nvPr>
            <p:ph type="sldNum" sz="quarter" idx="5"/>
          </p:nvPr>
        </p:nvSpPr>
        <p:spPr>
          <a:xfrm>
            <a:off x="3845047" y="9425568"/>
            <a:ext cx="2941532" cy="496173"/>
          </a:xfrm>
          <a:prstGeom prst="rect">
            <a:avLst/>
          </a:prstGeom>
        </p:spPr>
        <p:txBody>
          <a:bodyPr vert="horz" lIns="91431" tIns="45715" rIns="91431" bIns="45715" rtlCol="0" anchor="b"/>
          <a:lstStyle>
            <a:lvl1pPr algn="r">
              <a:defRPr sz="1200"/>
            </a:lvl1pPr>
          </a:lstStyle>
          <a:p>
            <a:fld id="{C47533A5-0F08-40F9-A59F-1F2A65A18BC8}" type="slidenum">
              <a:rPr lang="en-GB" smtClean="0"/>
              <a:t>‹#›</a:t>
            </a:fld>
            <a:endParaRPr lang="en-GB"/>
          </a:p>
        </p:txBody>
      </p:sp>
    </p:spTree>
    <p:extLst>
      <p:ext uri="{BB962C8B-B14F-4D97-AF65-F5344CB8AC3E}">
        <p14:creationId xmlns:p14="http://schemas.microsoft.com/office/powerpoint/2010/main" val="184548109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47533A5-0F08-40F9-A59F-1F2A65A18BC8}" type="slidenum">
              <a:rPr lang="en-GB" smtClean="0"/>
              <a:t>1</a:t>
            </a:fld>
            <a:endParaRPr lang="en-GB"/>
          </a:p>
        </p:txBody>
      </p:sp>
      <p:sp>
        <p:nvSpPr>
          <p:cNvPr id="5" name="Footer Placeholder 4"/>
          <p:cNvSpPr>
            <a:spLocks noGrp="1"/>
          </p:cNvSpPr>
          <p:nvPr>
            <p:ph type="ftr" sz="quarter" idx="11"/>
          </p:nvPr>
        </p:nvSpPr>
        <p:spPr/>
        <p:txBody>
          <a:bodyPr/>
          <a:lstStyle/>
          <a:p>
            <a:r>
              <a:rPr lang="en-GB"/>
              <a:t>We are Celebrating Twenty Years 1999-2019 South East England General Histopathology EQA Scheme</a:t>
            </a:r>
          </a:p>
        </p:txBody>
      </p:sp>
    </p:spTree>
    <p:extLst>
      <p:ext uri="{BB962C8B-B14F-4D97-AF65-F5344CB8AC3E}">
        <p14:creationId xmlns:p14="http://schemas.microsoft.com/office/powerpoint/2010/main" val="17985078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64163" y="333375"/>
            <a:ext cx="318928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64163" y="333375"/>
            <a:ext cx="318928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39551" y="1268761"/>
            <a:ext cx="8013711" cy="864096"/>
          </a:xfrm>
        </p:spPr>
        <p:txBody>
          <a:bodyPr>
            <a:normAutofit/>
          </a:bodyPr>
          <a:lstStyle>
            <a:lvl1pPr algn="l">
              <a:defRPr sz="3600">
                <a:solidFill>
                  <a:srgbClr val="0070C0"/>
                </a:solidFill>
                <a:latin typeface="Arial" pitchFamily="34" charset="0"/>
                <a:cs typeface="Arial"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39551" y="2492896"/>
            <a:ext cx="8013711" cy="3456384"/>
          </a:xfrm>
        </p:spPr>
        <p:txBody>
          <a:bodyPr>
            <a:normAutofit/>
          </a:bodyPr>
          <a:lstStyle>
            <a:lvl1pPr marL="0" indent="0" algn="l">
              <a:buNone/>
              <a:defRPr sz="24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57926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CDD838BB-7305-42BA-89C9-24D96AEF7A3D}" type="slidenum">
              <a:rPr lang="en-GB"/>
              <a:pPr>
                <a:defRPr/>
              </a:pPr>
              <a:t>‹#›</a:t>
            </a:fld>
            <a:endParaRPr lang="en-GB"/>
          </a:p>
        </p:txBody>
      </p:sp>
    </p:spTree>
    <p:extLst>
      <p:ext uri="{BB962C8B-B14F-4D97-AF65-F5344CB8AC3E}">
        <p14:creationId xmlns:p14="http://schemas.microsoft.com/office/powerpoint/2010/main" val="173258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35703833-B68D-404D-81A8-29C8962CE8F9}" type="slidenum">
              <a:rPr lang="en-GB"/>
              <a:pPr>
                <a:defRPr/>
              </a:pPr>
              <a:t>‹#›</a:t>
            </a:fld>
            <a:endParaRPr lang="en-GB"/>
          </a:p>
        </p:txBody>
      </p:sp>
    </p:spTree>
    <p:extLst>
      <p:ext uri="{BB962C8B-B14F-4D97-AF65-F5344CB8AC3E}">
        <p14:creationId xmlns:p14="http://schemas.microsoft.com/office/powerpoint/2010/main" val="2427834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8EDF1E11-3B3F-45CD-BBA7-601B8D2BD601}" type="slidenum">
              <a:rPr lang="en-GB"/>
              <a:pPr>
                <a:defRPr/>
              </a:pPr>
              <a:t>‹#›</a:t>
            </a:fld>
            <a:endParaRPr lang="en-GB"/>
          </a:p>
        </p:txBody>
      </p:sp>
    </p:spTree>
    <p:extLst>
      <p:ext uri="{BB962C8B-B14F-4D97-AF65-F5344CB8AC3E}">
        <p14:creationId xmlns:p14="http://schemas.microsoft.com/office/powerpoint/2010/main" val="1851167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6" name="Slide Number Placeholder 5"/>
          <p:cNvSpPr>
            <a:spLocks noGrp="1"/>
          </p:cNvSpPr>
          <p:nvPr>
            <p:ph type="sldNum" sz="quarter" idx="12"/>
          </p:nvPr>
        </p:nvSpPr>
        <p:spPr/>
        <p:txBody>
          <a:bodyPr/>
          <a:lstStyle>
            <a:lvl1pPr>
              <a:defRPr/>
            </a:lvl1pPr>
          </a:lstStyle>
          <a:p>
            <a:pPr>
              <a:defRPr/>
            </a:pPr>
            <a:fld id="{94332804-BAF9-44DE-843C-042AD5FA5D7C}" type="slidenum">
              <a:rPr lang="en-GB"/>
              <a:pPr>
                <a:defRPr/>
              </a:pPr>
              <a:t>‹#›</a:t>
            </a:fld>
            <a:endParaRPr lang="en-GB"/>
          </a:p>
        </p:txBody>
      </p:sp>
    </p:spTree>
    <p:extLst>
      <p:ext uri="{BB962C8B-B14F-4D97-AF65-F5344CB8AC3E}">
        <p14:creationId xmlns:p14="http://schemas.microsoft.com/office/powerpoint/2010/main" val="3377784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A3628F72-19D3-40D5-B515-43996F283544}" type="slidenum">
              <a:rPr lang="en-GB"/>
              <a:pPr>
                <a:defRPr/>
              </a:pPr>
              <a:t>‹#›</a:t>
            </a:fld>
            <a:endParaRPr lang="en-GB"/>
          </a:p>
        </p:txBody>
      </p:sp>
    </p:spTree>
    <p:extLst>
      <p:ext uri="{BB962C8B-B14F-4D97-AF65-F5344CB8AC3E}">
        <p14:creationId xmlns:p14="http://schemas.microsoft.com/office/powerpoint/2010/main" val="747621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a:p>
        </p:txBody>
      </p:sp>
      <p:sp>
        <p:nvSpPr>
          <p:cNvPr id="8"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9" name="Slide Number Placeholder 5"/>
          <p:cNvSpPr>
            <a:spLocks noGrp="1"/>
          </p:cNvSpPr>
          <p:nvPr>
            <p:ph type="sldNum" sz="quarter" idx="12"/>
          </p:nvPr>
        </p:nvSpPr>
        <p:spPr/>
        <p:txBody>
          <a:bodyPr/>
          <a:lstStyle>
            <a:lvl1pPr>
              <a:defRPr/>
            </a:lvl1pPr>
          </a:lstStyle>
          <a:p>
            <a:pPr>
              <a:defRPr/>
            </a:pPr>
            <a:fld id="{337AB02B-8822-4FDC-952A-69780116E147}" type="slidenum">
              <a:rPr lang="en-GB"/>
              <a:pPr>
                <a:defRPr/>
              </a:pPr>
              <a:t>‹#›</a:t>
            </a:fld>
            <a:endParaRPr lang="en-GB"/>
          </a:p>
        </p:txBody>
      </p:sp>
    </p:spTree>
    <p:extLst>
      <p:ext uri="{BB962C8B-B14F-4D97-AF65-F5344CB8AC3E}">
        <p14:creationId xmlns:p14="http://schemas.microsoft.com/office/powerpoint/2010/main" val="1051256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a:p>
        </p:txBody>
      </p:sp>
      <p:sp>
        <p:nvSpPr>
          <p:cNvPr id="4"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5" name="Slide Number Placeholder 5"/>
          <p:cNvSpPr>
            <a:spLocks noGrp="1"/>
          </p:cNvSpPr>
          <p:nvPr>
            <p:ph type="sldNum" sz="quarter" idx="12"/>
          </p:nvPr>
        </p:nvSpPr>
        <p:spPr/>
        <p:txBody>
          <a:bodyPr/>
          <a:lstStyle>
            <a:lvl1pPr>
              <a:defRPr/>
            </a:lvl1pPr>
          </a:lstStyle>
          <a:p>
            <a:pPr>
              <a:defRPr/>
            </a:pPr>
            <a:fld id="{52A7D4D0-C8A5-4F73-BDF9-B0A26B2380A5}" type="slidenum">
              <a:rPr lang="en-GB"/>
              <a:pPr>
                <a:defRPr/>
              </a:pPr>
              <a:t>‹#›</a:t>
            </a:fld>
            <a:endParaRPr lang="en-GB"/>
          </a:p>
        </p:txBody>
      </p:sp>
    </p:spTree>
    <p:extLst>
      <p:ext uri="{BB962C8B-B14F-4D97-AF65-F5344CB8AC3E}">
        <p14:creationId xmlns:p14="http://schemas.microsoft.com/office/powerpoint/2010/main" val="2809439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a:p>
        </p:txBody>
      </p:sp>
      <p:sp>
        <p:nvSpPr>
          <p:cNvPr id="3"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4" name="Slide Number Placeholder 5"/>
          <p:cNvSpPr>
            <a:spLocks noGrp="1"/>
          </p:cNvSpPr>
          <p:nvPr>
            <p:ph type="sldNum" sz="quarter" idx="12"/>
          </p:nvPr>
        </p:nvSpPr>
        <p:spPr/>
        <p:txBody>
          <a:bodyPr/>
          <a:lstStyle>
            <a:lvl1pPr>
              <a:defRPr/>
            </a:lvl1pPr>
          </a:lstStyle>
          <a:p>
            <a:pPr>
              <a:defRPr/>
            </a:pPr>
            <a:fld id="{70C1822E-93AC-45CD-AA96-AB7D05E4C4B1}" type="slidenum">
              <a:rPr lang="en-GB"/>
              <a:pPr>
                <a:defRPr/>
              </a:pPr>
              <a:t>‹#›</a:t>
            </a:fld>
            <a:endParaRPr lang="en-GB"/>
          </a:p>
        </p:txBody>
      </p:sp>
    </p:spTree>
    <p:extLst>
      <p:ext uri="{BB962C8B-B14F-4D97-AF65-F5344CB8AC3E}">
        <p14:creationId xmlns:p14="http://schemas.microsoft.com/office/powerpoint/2010/main" val="557366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F5E3BB37-FE6F-4560-94F4-C55FB09DBBBB}" type="slidenum">
              <a:rPr lang="en-GB"/>
              <a:pPr>
                <a:defRPr/>
              </a:pPr>
              <a:t>‹#›</a:t>
            </a:fld>
            <a:endParaRPr lang="en-GB"/>
          </a:p>
        </p:txBody>
      </p:sp>
    </p:spTree>
    <p:extLst>
      <p:ext uri="{BB962C8B-B14F-4D97-AF65-F5344CB8AC3E}">
        <p14:creationId xmlns:p14="http://schemas.microsoft.com/office/powerpoint/2010/main" val="122809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r>
              <a:rPr lang="en-GB"/>
              <a:t>We are Celebrating Twenty Years 1999-019 South East England General Histopathology EQA Scheme</a:t>
            </a:r>
          </a:p>
        </p:txBody>
      </p:sp>
      <p:sp>
        <p:nvSpPr>
          <p:cNvPr id="7" name="Slide Number Placeholder 5"/>
          <p:cNvSpPr>
            <a:spLocks noGrp="1"/>
          </p:cNvSpPr>
          <p:nvPr>
            <p:ph type="sldNum" sz="quarter" idx="12"/>
          </p:nvPr>
        </p:nvSpPr>
        <p:spPr/>
        <p:txBody>
          <a:bodyPr/>
          <a:lstStyle>
            <a:lvl1pPr>
              <a:defRPr/>
            </a:lvl1pPr>
          </a:lstStyle>
          <a:p>
            <a:pPr>
              <a:defRPr/>
            </a:pPr>
            <a:fld id="{CC385140-02FB-4899-AF7F-A4299D45A40D}" type="slidenum">
              <a:rPr lang="en-GB"/>
              <a:pPr>
                <a:defRPr/>
              </a:pPr>
              <a:t>‹#›</a:t>
            </a:fld>
            <a:endParaRPr lang="en-GB"/>
          </a:p>
        </p:txBody>
      </p:sp>
    </p:spTree>
    <p:extLst>
      <p:ext uri="{BB962C8B-B14F-4D97-AF65-F5344CB8AC3E}">
        <p14:creationId xmlns:p14="http://schemas.microsoft.com/office/powerpoint/2010/main" val="288654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GB"/>
              <a:t>We are Celebrating Twenty Years 1999-019 South East England General Histopathology EQA Scheme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A7117F2-9001-4C2F-9999-638672F625C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052736"/>
            <a:ext cx="8013711" cy="2808311"/>
          </a:xfrm>
        </p:spPr>
        <p:txBody>
          <a:bodyPr>
            <a:normAutofit/>
          </a:bodyPr>
          <a:lstStyle/>
          <a:p>
            <a:pPr algn="ctr"/>
            <a:r>
              <a:rPr lang="en-GB" b="1" dirty="0"/>
              <a:t>South East England General Histopathology EQA Scheme</a:t>
            </a:r>
            <a:br>
              <a:rPr lang="en-GB" b="1" dirty="0"/>
            </a:br>
            <a:br>
              <a:rPr lang="en-GB" b="1" dirty="0"/>
            </a:br>
            <a:r>
              <a:rPr lang="en-GB" dirty="0"/>
              <a:t>How the scheme is scored</a:t>
            </a:r>
          </a:p>
        </p:txBody>
      </p:sp>
      <p:sp>
        <p:nvSpPr>
          <p:cNvPr id="4" name="TextBox 3"/>
          <p:cNvSpPr txBox="1"/>
          <p:nvPr/>
        </p:nvSpPr>
        <p:spPr>
          <a:xfrm>
            <a:off x="0" y="5665603"/>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pic>
        <p:nvPicPr>
          <p:cNvPr id="5" name="Picture 4" descr="7808">
            <a:extLst>
              <a:ext uri="{FF2B5EF4-FFF2-40B4-BE49-F238E27FC236}">
                <a16:creationId xmlns:a16="http://schemas.microsoft.com/office/drawing/2014/main" id="{AD0C8FB4-B2CD-4E4F-8EF8-8231E482E4E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3851920" y="3812328"/>
            <a:ext cx="1129655" cy="1488879"/>
          </a:xfrm>
          <a:prstGeom prst="rect">
            <a:avLst/>
          </a:prstGeom>
          <a:noFill/>
        </p:spPr>
      </p:pic>
    </p:spTree>
    <p:extLst>
      <p:ext uri="{BB962C8B-B14F-4D97-AF65-F5344CB8AC3E}">
        <p14:creationId xmlns:p14="http://schemas.microsoft.com/office/powerpoint/2010/main" val="340092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8013711" cy="720080"/>
          </a:xfrm>
        </p:spPr>
        <p:txBody>
          <a:bodyPr>
            <a:normAutofit/>
          </a:bodyPr>
          <a:lstStyle/>
          <a:p>
            <a:pPr algn="ctr"/>
            <a:r>
              <a:rPr lang="en-GB" sz="2800" dirty="0"/>
              <a:t>Allocating a score for each diagnosis in a case</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graphicFrame>
        <p:nvGraphicFramePr>
          <p:cNvPr id="7" name="Table 6"/>
          <p:cNvGraphicFramePr>
            <a:graphicFrameLocks noGrp="1"/>
          </p:cNvGraphicFramePr>
          <p:nvPr>
            <p:extLst>
              <p:ext uri="{D42A27DB-BD31-4B8C-83A1-F6EECF244321}">
                <p14:modId xmlns:p14="http://schemas.microsoft.com/office/powerpoint/2010/main" val="1105885035"/>
              </p:ext>
            </p:extLst>
          </p:nvPr>
        </p:nvGraphicFramePr>
        <p:xfrm>
          <a:off x="1115616" y="3356992"/>
          <a:ext cx="6480720" cy="212344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492845">
                <a:tc>
                  <a:txBody>
                    <a:bodyPr/>
                    <a:lstStyle/>
                    <a:p>
                      <a:r>
                        <a:rPr lang="en-GB" dirty="0"/>
                        <a:t>Score post</a:t>
                      </a:r>
                      <a:r>
                        <a:rPr lang="en-GB" baseline="0" dirty="0"/>
                        <a:t> </a:t>
                      </a:r>
                      <a:r>
                        <a:rPr lang="en-GB" dirty="0"/>
                        <a:t>consultation</a:t>
                      </a:r>
                    </a:p>
                  </a:txBody>
                  <a:tcPr/>
                </a:tc>
                <a:tc>
                  <a:txBody>
                    <a:bodyPr/>
                    <a:lstStyle/>
                    <a:p>
                      <a:r>
                        <a:rPr lang="en-GB" dirty="0"/>
                        <a:t>Score for case 1</a:t>
                      </a:r>
                    </a:p>
                  </a:txBody>
                  <a:tcPr/>
                </a:tc>
                <a:tc>
                  <a:txBody>
                    <a:bodyPr/>
                    <a:lstStyle/>
                    <a:p>
                      <a:r>
                        <a:rPr lang="en-GB" dirty="0"/>
                        <a:t>Popularity score</a:t>
                      </a:r>
                    </a:p>
                  </a:txBody>
                  <a:tcPr/>
                </a:tc>
                <a:tc>
                  <a:txBody>
                    <a:bodyPr/>
                    <a:lstStyle/>
                    <a:p>
                      <a:r>
                        <a:rPr lang="en-GB" dirty="0"/>
                        <a:t>Allocated Score for diagnosis</a:t>
                      </a:r>
                    </a:p>
                  </a:txBody>
                  <a:tcPr/>
                </a:tc>
                <a:extLst>
                  <a:ext uri="{0D108BD9-81ED-4DB2-BD59-A6C34878D82A}">
                    <a16:rowId xmlns:a16="http://schemas.microsoft.com/office/drawing/2014/main" val="10000"/>
                  </a:ext>
                </a:extLst>
              </a:tr>
              <a:tr h="370840">
                <a:tc>
                  <a:txBody>
                    <a:bodyPr/>
                    <a:lstStyle/>
                    <a:p>
                      <a:r>
                        <a:rPr lang="en-GB" dirty="0"/>
                        <a:t>Diagnosis A</a:t>
                      </a:r>
                    </a:p>
                  </a:txBody>
                  <a:tcPr/>
                </a:tc>
                <a:tc>
                  <a:txBody>
                    <a:bodyPr/>
                    <a:lstStyle/>
                    <a:p>
                      <a:r>
                        <a:rPr lang="en-GB" dirty="0"/>
                        <a:t>9+ 8+7 = 24</a:t>
                      </a:r>
                    </a:p>
                  </a:txBody>
                  <a:tcPr/>
                </a:tc>
                <a:tc>
                  <a:txBody>
                    <a:bodyPr/>
                    <a:lstStyle/>
                    <a:p>
                      <a:r>
                        <a:rPr lang="en-GB" dirty="0"/>
                        <a:t>24/30 = 0.8</a:t>
                      </a:r>
                    </a:p>
                  </a:txBody>
                  <a:tcPr/>
                </a:tc>
                <a:tc>
                  <a:txBody>
                    <a:bodyPr/>
                    <a:lstStyle/>
                    <a:p>
                      <a:r>
                        <a:rPr lang="en-GB" dirty="0"/>
                        <a:t>=0.8/0.8 = 1</a:t>
                      </a:r>
                    </a:p>
                  </a:txBody>
                  <a:tcPr/>
                </a:tc>
                <a:extLst>
                  <a:ext uri="{0D108BD9-81ED-4DB2-BD59-A6C34878D82A}">
                    <a16:rowId xmlns:a16="http://schemas.microsoft.com/office/drawing/2014/main" val="10001"/>
                  </a:ext>
                </a:extLst>
              </a:tr>
              <a:tr h="370840">
                <a:tc>
                  <a:txBody>
                    <a:bodyPr/>
                    <a:lstStyle/>
                    <a:p>
                      <a:r>
                        <a:rPr lang="en-GB" dirty="0"/>
                        <a:t>Diagnosis B</a:t>
                      </a:r>
                    </a:p>
                  </a:txBody>
                  <a:tcPr/>
                </a:tc>
                <a:tc>
                  <a:txBody>
                    <a:bodyPr/>
                    <a:lstStyle/>
                    <a:p>
                      <a:r>
                        <a:rPr lang="en-GB" dirty="0"/>
                        <a:t>1+3 =4</a:t>
                      </a:r>
                    </a:p>
                  </a:txBody>
                  <a:tcPr/>
                </a:tc>
                <a:tc>
                  <a:txBody>
                    <a:bodyPr/>
                    <a:lstStyle/>
                    <a:p>
                      <a:r>
                        <a:rPr lang="en-GB" dirty="0"/>
                        <a:t>4/30 = 0.133</a:t>
                      </a:r>
                    </a:p>
                  </a:txBody>
                  <a:tcPr/>
                </a:tc>
                <a:tc>
                  <a:txBody>
                    <a:bodyPr/>
                    <a:lstStyle/>
                    <a:p>
                      <a:r>
                        <a:rPr lang="en-GB" dirty="0"/>
                        <a:t>=0.133/0.8 = 0.16</a:t>
                      </a:r>
                    </a:p>
                  </a:txBody>
                  <a:tcPr/>
                </a:tc>
                <a:extLst>
                  <a:ext uri="{0D108BD9-81ED-4DB2-BD59-A6C34878D82A}">
                    <a16:rowId xmlns:a16="http://schemas.microsoft.com/office/drawing/2014/main" val="10002"/>
                  </a:ext>
                </a:extLst>
              </a:tr>
              <a:tr h="370840">
                <a:tc>
                  <a:txBody>
                    <a:bodyPr/>
                    <a:lstStyle/>
                    <a:p>
                      <a:r>
                        <a:rPr lang="en-GB" dirty="0"/>
                        <a:t>Diagnosis D</a:t>
                      </a:r>
                    </a:p>
                  </a:txBody>
                  <a:tcPr/>
                </a:tc>
                <a:tc>
                  <a:txBody>
                    <a:bodyPr/>
                    <a:lstStyle/>
                    <a:p>
                      <a:r>
                        <a:rPr lang="en-GB" dirty="0"/>
                        <a:t>2</a:t>
                      </a:r>
                    </a:p>
                  </a:txBody>
                  <a:tcPr/>
                </a:tc>
                <a:tc>
                  <a:txBody>
                    <a:bodyPr/>
                    <a:lstStyle/>
                    <a:p>
                      <a:r>
                        <a:rPr lang="en-GB" dirty="0"/>
                        <a:t>2/30 = 0.067</a:t>
                      </a:r>
                    </a:p>
                  </a:txBody>
                  <a:tcPr/>
                </a:tc>
                <a:tc>
                  <a:txBody>
                    <a:bodyPr/>
                    <a:lstStyle/>
                    <a:p>
                      <a:r>
                        <a:rPr lang="en-GB" dirty="0"/>
                        <a:t>=0.067/0.8</a:t>
                      </a:r>
                      <a:r>
                        <a:rPr lang="en-GB" baseline="0" dirty="0"/>
                        <a:t> = 0.08</a:t>
                      </a:r>
                      <a:endParaRPr lang="en-GB" dirty="0"/>
                    </a:p>
                  </a:txBody>
                  <a:tcPr/>
                </a:tc>
                <a:extLst>
                  <a:ext uri="{0D108BD9-81ED-4DB2-BD59-A6C34878D82A}">
                    <a16:rowId xmlns:a16="http://schemas.microsoft.com/office/drawing/2014/main" val="10003"/>
                  </a:ext>
                </a:extLst>
              </a:tr>
              <a:tr h="370840">
                <a:tc>
                  <a:txBody>
                    <a:bodyPr/>
                    <a:lstStyle/>
                    <a:p>
                      <a:r>
                        <a:rPr lang="en-GB" dirty="0"/>
                        <a:t>Total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extLst>
                  <a:ext uri="{0D108BD9-81ED-4DB2-BD59-A6C34878D82A}">
                    <a16:rowId xmlns:a16="http://schemas.microsoft.com/office/drawing/2014/main" val="10004"/>
                  </a:ext>
                </a:extLst>
              </a:tr>
            </a:tbl>
          </a:graphicData>
        </a:graphic>
      </p:graphicFrame>
      <p:sp>
        <p:nvSpPr>
          <p:cNvPr id="9" name="TextBox 8"/>
          <p:cNvSpPr txBox="1"/>
          <p:nvPr/>
        </p:nvSpPr>
        <p:spPr>
          <a:xfrm>
            <a:off x="755576" y="1196752"/>
            <a:ext cx="7776864" cy="1938992"/>
          </a:xfrm>
          <a:prstGeom prst="rect">
            <a:avLst/>
          </a:prstGeom>
          <a:noFill/>
        </p:spPr>
        <p:txBody>
          <a:bodyPr wrap="square" rtlCol="0">
            <a:spAutoFit/>
          </a:bodyPr>
          <a:lstStyle/>
          <a:p>
            <a:r>
              <a:rPr lang="en-GB" sz="2400" dirty="0"/>
              <a:t>The popularity score for each diagnosis in a case is converted to a score for the diagnosis, by dividing the popularity scores of each diagnosis by the highest popularity score for that case.</a:t>
            </a:r>
          </a:p>
          <a:p>
            <a:r>
              <a:rPr lang="en-GB" sz="2400" dirty="0"/>
              <a:t>Case 1: Highest popularity score 0.8</a:t>
            </a:r>
          </a:p>
        </p:txBody>
      </p:sp>
    </p:spTree>
    <p:extLst>
      <p:ext uri="{BB962C8B-B14F-4D97-AF65-F5344CB8AC3E}">
        <p14:creationId xmlns:p14="http://schemas.microsoft.com/office/powerpoint/2010/main" val="172471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764704"/>
            <a:ext cx="8783960" cy="936104"/>
          </a:xfrm>
        </p:spPr>
        <p:txBody>
          <a:bodyPr>
            <a:normAutofit fontScale="90000"/>
          </a:bodyPr>
          <a:lstStyle/>
          <a:p>
            <a:pPr algn="ctr"/>
            <a:r>
              <a:rPr lang="en-GB" dirty="0"/>
              <a:t>I’m an expert in this organ system - Everyone else has got it wrong</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9" name="TextBox 8"/>
          <p:cNvSpPr txBox="1"/>
          <p:nvPr/>
        </p:nvSpPr>
        <p:spPr>
          <a:xfrm>
            <a:off x="467544" y="1700808"/>
            <a:ext cx="8352928" cy="3354765"/>
          </a:xfrm>
          <a:prstGeom prst="rect">
            <a:avLst/>
          </a:prstGeom>
          <a:noFill/>
        </p:spPr>
        <p:txBody>
          <a:bodyPr wrap="square" rtlCol="0">
            <a:spAutoFit/>
          </a:bodyPr>
          <a:lstStyle/>
          <a:p>
            <a:r>
              <a:rPr lang="en-GB" sz="2400" dirty="0"/>
              <a:t>The ethos of this EQA scheme is consensus agreement: is your diagnosis in line with your peers?</a:t>
            </a:r>
          </a:p>
          <a:p>
            <a:r>
              <a:rPr lang="en-GB" sz="2400" b="1" dirty="0"/>
              <a:t>The potential impact of the error on the patient is not relevant.</a:t>
            </a:r>
            <a:endParaRPr lang="en-GB" sz="2400" dirty="0"/>
          </a:p>
          <a:p>
            <a:pPr marL="285750" indent="-285750">
              <a:buFont typeface="Arial" panose="020B0604020202020204" pitchFamily="34" charset="0"/>
              <a:buChar char="•"/>
            </a:pPr>
            <a:r>
              <a:rPr lang="en-GB" sz="2000" dirty="0"/>
              <a:t>In a difficult cellular pathology case, failing to identify a single malignant cell might have a profound impact on the patient, but it may be an error that is entirely understandable (and is made by many of the scheme’s participants). Conversely, misdiagnosis of a benign entity as another benign entity may have no effect on the patient whatsoever, yet (depending on the diagnoses in question) such an error might immediately call into question a pathologist’s competence.</a:t>
            </a:r>
          </a:p>
        </p:txBody>
      </p:sp>
    </p:spTree>
    <p:extLst>
      <p:ext uri="{BB962C8B-B14F-4D97-AF65-F5344CB8AC3E}">
        <p14:creationId xmlns:p14="http://schemas.microsoft.com/office/powerpoint/2010/main" val="2693922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rmAutofit fontScale="90000"/>
          </a:bodyPr>
          <a:lstStyle/>
          <a:p>
            <a:pPr algn="ctr"/>
            <a:r>
              <a:rPr lang="en-GB" dirty="0"/>
              <a:t>Personal scores</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4" name="Subtitle 2"/>
          <p:cNvSpPr>
            <a:spLocks noGrp="1"/>
          </p:cNvSpPr>
          <p:nvPr>
            <p:ph type="subTitle" idx="1"/>
          </p:nvPr>
        </p:nvSpPr>
        <p:spPr>
          <a:xfrm>
            <a:off x="564642" y="1340768"/>
            <a:ext cx="8013700" cy="4248472"/>
          </a:xfrm>
        </p:spPr>
        <p:txBody>
          <a:bodyPr>
            <a:normAutofit fontScale="92500" lnSpcReduction="10000"/>
          </a:bodyPr>
          <a:lstStyle/>
          <a:p>
            <a:pPr marL="342900" indent="-342900" eaLnBrk="1" hangingPunct="1">
              <a:buFont typeface="Arial" panose="020B0604020202020204" pitchFamily="34" charset="0"/>
              <a:buChar char="•"/>
            </a:pPr>
            <a:r>
              <a:rPr lang="en-US" altLang="en-US" dirty="0">
                <a:latin typeface="Arial" charset="0"/>
                <a:cs typeface="Arial" charset="0"/>
              </a:rPr>
              <a:t>Personal scores  per case are then calculated, based on the certainty score of the case and the percentage certainty originally allocated by the participant.</a:t>
            </a:r>
          </a:p>
          <a:p>
            <a:pPr marL="342900" indent="-342900" eaLnBrk="1" hangingPunct="1">
              <a:buFont typeface="Arial" panose="020B0604020202020204" pitchFamily="34" charset="0"/>
              <a:buChar char="•"/>
            </a:pPr>
            <a:r>
              <a:rPr lang="en-US" altLang="en-US" dirty="0">
                <a:latin typeface="Arial" charset="0"/>
                <a:cs typeface="Arial" charset="0"/>
              </a:rPr>
              <a:t>Personal scores for each case are </a:t>
            </a:r>
            <a:r>
              <a:rPr lang="en-US" altLang="en-US" dirty="0" err="1">
                <a:latin typeface="Arial" charset="0"/>
                <a:cs typeface="Arial" charset="0"/>
              </a:rPr>
              <a:t>totalled</a:t>
            </a:r>
            <a:r>
              <a:rPr lang="en-US" altLang="en-US" dirty="0">
                <a:latin typeface="Arial" charset="0"/>
                <a:cs typeface="Arial" charset="0"/>
              </a:rPr>
              <a:t> to give an overall score for each participant, and converted to a percentage score, taking account of exempt organ systems</a:t>
            </a:r>
          </a:p>
          <a:p>
            <a:pPr marL="342900" indent="-342900" eaLnBrk="1" hangingPunct="1">
              <a:buFont typeface="Arial" panose="020B0604020202020204" pitchFamily="34" charset="0"/>
              <a:buChar char="•"/>
            </a:pPr>
            <a:r>
              <a:rPr lang="en-US" altLang="en-US" dirty="0">
                <a:latin typeface="Arial" charset="0"/>
                <a:cs typeface="Arial" charset="0"/>
              </a:rPr>
              <a:t>The scores are ranked, All those with 100% score are ranked 1</a:t>
            </a:r>
          </a:p>
          <a:p>
            <a:pPr marL="342900" indent="-342900" eaLnBrk="1" hangingPunct="1">
              <a:buFont typeface="Arial" panose="020B0604020202020204" pitchFamily="34" charset="0"/>
              <a:buChar char="•"/>
            </a:pPr>
            <a:r>
              <a:rPr lang="en-US" altLang="en-US" dirty="0">
                <a:latin typeface="Arial" charset="0"/>
                <a:cs typeface="Arial" charset="0"/>
              </a:rPr>
              <a:t>Those ranked in the bottom 3% are flagged as poor performers</a:t>
            </a:r>
          </a:p>
          <a:p>
            <a:pPr marL="342900" indent="-342900" eaLnBrk="1" hangingPunct="1">
              <a:buFont typeface="Arial" panose="020B0604020202020204" pitchFamily="34" charset="0"/>
              <a:buChar char="•"/>
            </a:pPr>
            <a:r>
              <a:rPr lang="en-US" altLang="en-US" dirty="0">
                <a:latin typeface="Arial" charset="0"/>
                <a:cs typeface="Arial" charset="0"/>
              </a:rPr>
              <a:t>Note: </a:t>
            </a:r>
            <a:r>
              <a:rPr lang="en-US" altLang="en-US" b="1" dirty="0">
                <a:latin typeface="Arial" charset="0"/>
                <a:cs typeface="Arial" charset="0"/>
              </a:rPr>
              <a:t>Personal scores of those with exemptions may be </a:t>
            </a:r>
            <a:r>
              <a:rPr lang="en-US" altLang="en-US" b="1">
                <a:latin typeface="Arial" charset="0"/>
                <a:cs typeface="Arial" charset="0"/>
              </a:rPr>
              <a:t>adversely affected</a:t>
            </a:r>
            <a:endParaRPr lang="en-US" altLang="en-US" b="1" dirty="0">
              <a:latin typeface="Arial" charset="0"/>
              <a:cs typeface="Arial" charset="0"/>
            </a:endParaRPr>
          </a:p>
        </p:txBody>
      </p:sp>
    </p:spTree>
    <p:extLst>
      <p:ext uri="{BB962C8B-B14F-4D97-AF65-F5344CB8AC3E}">
        <p14:creationId xmlns:p14="http://schemas.microsoft.com/office/powerpoint/2010/main" val="3333651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rmAutofit fontScale="90000"/>
          </a:bodyPr>
          <a:lstStyle/>
          <a:p>
            <a:pPr algn="ctr"/>
            <a:r>
              <a:rPr lang="en-GB" dirty="0"/>
              <a:t>Non-scoring cases</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4" name="Subtitle 2"/>
          <p:cNvSpPr>
            <a:spLocks noGrp="1"/>
          </p:cNvSpPr>
          <p:nvPr>
            <p:ph type="subTitle" idx="1"/>
          </p:nvPr>
        </p:nvSpPr>
        <p:spPr>
          <a:xfrm>
            <a:off x="564642" y="1340768"/>
            <a:ext cx="8013700" cy="3888432"/>
          </a:xfrm>
        </p:spPr>
        <p:txBody>
          <a:bodyPr>
            <a:normAutofit/>
          </a:bodyPr>
          <a:lstStyle/>
          <a:p>
            <a:pPr eaLnBrk="1" hangingPunct="1"/>
            <a:r>
              <a:rPr lang="en-US" altLang="en-US" dirty="0">
                <a:latin typeface="Arial" charset="0"/>
                <a:cs typeface="Arial" charset="0"/>
              </a:rPr>
              <a:t>Cases are eliminated from scoring for the following reasons</a:t>
            </a:r>
          </a:p>
          <a:p>
            <a:pPr marL="342900" indent="-342900" eaLnBrk="1" hangingPunct="1">
              <a:buFont typeface="Arial" panose="020B0604020202020204" pitchFamily="34" charset="0"/>
              <a:buChar char="•"/>
            </a:pPr>
            <a:r>
              <a:rPr lang="en-US" altLang="en-US" dirty="0">
                <a:latin typeface="Arial" charset="0"/>
                <a:cs typeface="Arial" charset="0"/>
              </a:rPr>
              <a:t>If the diagnosis with the greatest agreement from the participants is different to the diagnosis submitted by the case contributor. In these cases the case contributor is contacted to review patient management</a:t>
            </a:r>
          </a:p>
          <a:p>
            <a:pPr marL="342900" indent="-342900" eaLnBrk="1" hangingPunct="1">
              <a:buFont typeface="Arial" panose="020B0604020202020204" pitchFamily="34" charset="0"/>
              <a:buChar char="•"/>
            </a:pPr>
            <a:r>
              <a:rPr lang="en-US" altLang="en-US" dirty="0">
                <a:latin typeface="Arial" charset="0"/>
                <a:cs typeface="Arial" charset="0"/>
              </a:rPr>
              <a:t>If the popularity score is less than 0.75 i.e. there is less than 75% confidence from participants in the assigned diagnosis.</a:t>
            </a:r>
          </a:p>
          <a:p>
            <a:pPr marL="342900" indent="-342900" eaLnBrk="1" hangingPunct="1">
              <a:buFont typeface="Arial" panose="020B0604020202020204" pitchFamily="34" charset="0"/>
              <a:buChar char="•"/>
            </a:pPr>
            <a:endParaRPr lang="en-US" altLang="en-US" dirty="0">
              <a:latin typeface="Arial" charset="0"/>
              <a:cs typeface="Arial" charset="0"/>
            </a:endParaRPr>
          </a:p>
        </p:txBody>
      </p:sp>
    </p:spTree>
    <p:extLst>
      <p:ext uri="{BB962C8B-B14F-4D97-AF65-F5344CB8AC3E}">
        <p14:creationId xmlns:p14="http://schemas.microsoft.com/office/powerpoint/2010/main" val="3175076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rmAutofit fontScale="90000"/>
          </a:bodyPr>
          <a:lstStyle/>
          <a:p>
            <a:pPr algn="ctr"/>
            <a:r>
              <a:rPr lang="en-US" altLang="en-US" dirty="0">
                <a:solidFill>
                  <a:schemeClr val="accent1"/>
                </a:solidFill>
                <a:latin typeface="Arial" charset="0"/>
                <a:cs typeface="Arial" charset="0"/>
              </a:rPr>
              <a:t>Who decides what the correct answer is?</a:t>
            </a:r>
            <a:endParaRPr lang="en-GB" dirty="0"/>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4" name="Subtitle 2"/>
          <p:cNvSpPr>
            <a:spLocks noGrp="1"/>
          </p:cNvSpPr>
          <p:nvPr>
            <p:ph type="subTitle" idx="1"/>
          </p:nvPr>
        </p:nvSpPr>
        <p:spPr>
          <a:xfrm>
            <a:off x="539552" y="1340768"/>
            <a:ext cx="4824536" cy="3888432"/>
          </a:xfrm>
        </p:spPr>
        <p:txBody>
          <a:bodyPr>
            <a:normAutofit/>
          </a:bodyPr>
          <a:lstStyle/>
          <a:p>
            <a:pPr marL="342900" indent="-342900">
              <a:buFont typeface="Arial" panose="020B0604020202020204" pitchFamily="34" charset="0"/>
              <a:buChar char="•"/>
            </a:pPr>
            <a:r>
              <a:rPr lang="en-GB" b="1" dirty="0"/>
              <a:t>You</a:t>
            </a:r>
            <a:r>
              <a:rPr lang="en-GB" dirty="0"/>
              <a:t> submit the cases suitable for EQA</a:t>
            </a:r>
          </a:p>
          <a:p>
            <a:pPr marL="342900" indent="-342900">
              <a:buFont typeface="Arial" panose="020B0604020202020204" pitchFamily="34" charset="0"/>
              <a:buChar char="•"/>
            </a:pPr>
            <a:r>
              <a:rPr lang="en-GB" altLang="en-US" b="1" dirty="0">
                <a:latin typeface="Arial" charset="0"/>
                <a:cs typeface="Arial" charset="0"/>
              </a:rPr>
              <a:t>You</a:t>
            </a:r>
            <a:r>
              <a:rPr lang="en-GB" altLang="en-US" dirty="0">
                <a:latin typeface="Arial" charset="0"/>
                <a:cs typeface="Arial" charset="0"/>
              </a:rPr>
              <a:t> tell us which diagnosis is most likely to be correct via confidence scoring</a:t>
            </a:r>
          </a:p>
          <a:p>
            <a:pPr marL="342900" indent="-342900">
              <a:buFont typeface="Arial" panose="020B0604020202020204" pitchFamily="34" charset="0"/>
              <a:buChar char="•"/>
            </a:pPr>
            <a:r>
              <a:rPr lang="en-GB" altLang="en-US" b="1" dirty="0">
                <a:latin typeface="Arial" charset="0"/>
                <a:cs typeface="Arial" charset="0"/>
              </a:rPr>
              <a:t>You</a:t>
            </a:r>
            <a:r>
              <a:rPr lang="en-GB" altLang="en-US" dirty="0">
                <a:latin typeface="Arial" charset="0"/>
                <a:cs typeface="Arial" charset="0"/>
              </a:rPr>
              <a:t> tell us which diagnoses are synonyms or clinically no different from each other via the consultation process</a:t>
            </a:r>
            <a:endParaRPr lang="en-US" altLang="en-US" dirty="0">
              <a:latin typeface="Arial" charset="0"/>
              <a:cs typeface="Arial" charset="0"/>
            </a:endParaRPr>
          </a:p>
          <a:p>
            <a:pPr marL="342900" indent="-342900" eaLnBrk="1" hangingPunct="1">
              <a:buFont typeface="Arial" panose="020B0604020202020204" pitchFamily="34" charset="0"/>
              <a:buChar char="•"/>
            </a:pPr>
            <a:endParaRPr lang="en-US" altLang="en-US" dirty="0">
              <a:latin typeface="Arial" charset="0"/>
              <a:cs typeface="Arial" charset="0"/>
            </a:endParaRPr>
          </a:p>
        </p:txBody>
      </p:sp>
      <p:sp>
        <p:nvSpPr>
          <p:cNvPr id="6" name="Subtitle 2"/>
          <p:cNvSpPr txBox="1">
            <a:spLocks/>
          </p:cNvSpPr>
          <p:nvPr/>
        </p:nvSpPr>
        <p:spPr bwMode="auto">
          <a:xfrm>
            <a:off x="5364086" y="1628800"/>
            <a:ext cx="3596527"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 typeface="Arial" charset="0"/>
              <a:buNone/>
              <a:defRPr sz="2400" kern="1200">
                <a:solidFill>
                  <a:schemeClr val="tx1"/>
                </a:solidFill>
                <a:latin typeface="Arial" pitchFamily="34" charset="0"/>
                <a:ea typeface="+mn-ea"/>
                <a:cs typeface="Arial"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en-GB" altLang="en-US" b="1" dirty="0">
                <a:latin typeface="Arial" charset="0"/>
                <a:cs typeface="Arial" charset="0"/>
              </a:rPr>
              <a:t>We</a:t>
            </a:r>
            <a:r>
              <a:rPr lang="en-GB" altLang="en-US" dirty="0">
                <a:latin typeface="Arial" charset="0"/>
                <a:cs typeface="Arial" charset="0"/>
              </a:rPr>
              <a:t> ensure the slides match the diagnosis &amp; are for the correct organ system</a:t>
            </a:r>
          </a:p>
          <a:p>
            <a:pPr marL="342900" indent="-342900">
              <a:buFont typeface="Arial" panose="020B0604020202020204" pitchFamily="34" charset="0"/>
              <a:buChar char="•"/>
            </a:pPr>
            <a:r>
              <a:rPr lang="en-GB" altLang="en-US" b="1" dirty="0">
                <a:latin typeface="Arial" charset="0"/>
                <a:cs typeface="Arial" charset="0"/>
              </a:rPr>
              <a:t>We</a:t>
            </a:r>
            <a:r>
              <a:rPr lang="en-GB" altLang="en-US" dirty="0">
                <a:latin typeface="Arial" charset="0"/>
                <a:cs typeface="Arial" charset="0"/>
              </a:rPr>
              <a:t> circulate the slides</a:t>
            </a:r>
          </a:p>
          <a:p>
            <a:pPr marL="342900" indent="-342900">
              <a:buFont typeface="Arial" panose="020B0604020202020204" pitchFamily="34" charset="0"/>
              <a:buChar char="•"/>
            </a:pPr>
            <a:r>
              <a:rPr lang="en-GB" altLang="en-US" b="1" dirty="0">
                <a:latin typeface="Arial" charset="0"/>
                <a:cs typeface="Arial" charset="0"/>
              </a:rPr>
              <a:t>We</a:t>
            </a:r>
            <a:r>
              <a:rPr lang="en-GB" altLang="en-US" dirty="0">
                <a:latin typeface="Arial" charset="0"/>
                <a:cs typeface="Arial" charset="0"/>
              </a:rPr>
              <a:t> do the calculations </a:t>
            </a:r>
          </a:p>
          <a:p>
            <a:pPr marL="342900" indent="-342900">
              <a:buFont typeface="Arial" panose="020B0604020202020204" pitchFamily="34" charset="0"/>
              <a:buChar char="•"/>
            </a:pPr>
            <a:r>
              <a:rPr lang="en-GB" altLang="en-US" b="1" dirty="0">
                <a:latin typeface="Arial" charset="0"/>
                <a:cs typeface="Arial" charset="0"/>
              </a:rPr>
              <a:t>We</a:t>
            </a:r>
            <a:r>
              <a:rPr lang="en-GB" altLang="en-US" dirty="0">
                <a:latin typeface="Arial" charset="0"/>
                <a:cs typeface="Arial" charset="0"/>
              </a:rPr>
              <a:t> issue the calculated results</a:t>
            </a:r>
            <a:endParaRPr lang="en-US" altLang="en-US" dirty="0">
              <a:latin typeface="Arial" charset="0"/>
              <a:cs typeface="Arial" charset="0"/>
            </a:endParaRPr>
          </a:p>
        </p:txBody>
      </p:sp>
    </p:spTree>
    <p:extLst>
      <p:ext uri="{BB962C8B-B14F-4D97-AF65-F5344CB8AC3E}">
        <p14:creationId xmlns:p14="http://schemas.microsoft.com/office/powerpoint/2010/main" val="650433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1999 -2019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5" name="Subtitle 2"/>
          <p:cNvSpPr>
            <a:spLocks noGrp="1"/>
          </p:cNvSpPr>
          <p:nvPr>
            <p:ph type="subTitle" idx="1"/>
          </p:nvPr>
        </p:nvSpPr>
        <p:spPr>
          <a:xfrm>
            <a:off x="611560" y="980728"/>
            <a:ext cx="8064896" cy="4032448"/>
          </a:xfrm>
        </p:spPr>
        <p:txBody>
          <a:bodyPr>
            <a:noAutofit/>
          </a:bodyPr>
          <a:lstStyle/>
          <a:p>
            <a:pPr marL="342900" indent="-342900" eaLnBrk="1" hangingPunct="1">
              <a:buFont typeface="Arial" panose="020B0604020202020204" pitchFamily="34" charset="0"/>
              <a:buChar char="•"/>
            </a:pPr>
            <a:r>
              <a:rPr lang="en-US" altLang="en-US" sz="3200" dirty="0">
                <a:solidFill>
                  <a:schemeClr val="accent1"/>
                </a:solidFill>
                <a:latin typeface="Arial" charset="0"/>
                <a:cs typeface="Arial" charset="0"/>
              </a:rPr>
              <a:t>Who decides what the correct answer is?</a:t>
            </a:r>
          </a:p>
          <a:p>
            <a:pPr marL="800100" lvl="1" indent="-342900" eaLnBrk="1" hangingPunct="1">
              <a:buFont typeface="Arial" panose="020B0604020202020204" pitchFamily="34" charset="0"/>
              <a:buChar char="•"/>
            </a:pPr>
            <a:r>
              <a:rPr lang="en-US" altLang="en-US" sz="4800" dirty="0">
                <a:solidFill>
                  <a:schemeClr val="accent1"/>
                </a:solidFill>
                <a:latin typeface="Arial" charset="0"/>
                <a:cs typeface="Arial" charset="0"/>
              </a:rPr>
              <a:t>The participants do</a:t>
            </a:r>
          </a:p>
          <a:p>
            <a:pPr marL="342900" indent="-342900" eaLnBrk="1" hangingPunct="1">
              <a:buFont typeface="Arial" panose="020B0604020202020204" pitchFamily="34" charset="0"/>
              <a:buChar char="•"/>
            </a:pPr>
            <a:r>
              <a:rPr lang="en-US" altLang="en-US" sz="3200" dirty="0">
                <a:solidFill>
                  <a:schemeClr val="accent1"/>
                </a:solidFill>
                <a:latin typeface="Arial" charset="0"/>
                <a:cs typeface="Arial" charset="0"/>
              </a:rPr>
              <a:t>How does my text answer become a numerical score?</a:t>
            </a:r>
          </a:p>
          <a:p>
            <a:pPr marL="342900" indent="-342900" algn="ctr" eaLnBrk="1" hangingPunct="1">
              <a:buFont typeface="Arial" panose="020B0604020202020204" pitchFamily="34" charset="0"/>
              <a:buChar char="•"/>
            </a:pPr>
            <a:r>
              <a:rPr lang="en-US" altLang="en-US" sz="3200" dirty="0">
                <a:solidFill>
                  <a:schemeClr val="accent1"/>
                </a:solidFill>
                <a:latin typeface="Arial" charset="0"/>
                <a:cs typeface="Arial" charset="0"/>
              </a:rPr>
              <a:t>Let me explain….</a:t>
            </a:r>
          </a:p>
        </p:txBody>
      </p:sp>
    </p:spTree>
    <p:extLst>
      <p:ext uri="{BB962C8B-B14F-4D97-AF65-F5344CB8AC3E}">
        <p14:creationId xmlns:p14="http://schemas.microsoft.com/office/powerpoint/2010/main" val="3578014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rmAutofit fontScale="90000"/>
          </a:bodyPr>
          <a:lstStyle/>
          <a:p>
            <a:pPr algn="ctr"/>
            <a:r>
              <a:rPr lang="en-GB" dirty="0"/>
              <a:t>Case Submission</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11" name="Subtitle 2"/>
          <p:cNvSpPr>
            <a:spLocks noGrp="1"/>
          </p:cNvSpPr>
          <p:nvPr>
            <p:ph type="subTitle" idx="1"/>
          </p:nvPr>
        </p:nvSpPr>
        <p:spPr>
          <a:xfrm>
            <a:off x="732117" y="1340768"/>
            <a:ext cx="7678750" cy="3816424"/>
          </a:xfrm>
        </p:spPr>
        <p:txBody>
          <a:bodyPr>
            <a:normAutofit/>
          </a:bodyPr>
          <a:lstStyle/>
          <a:p>
            <a:pPr marL="342900" indent="-342900" eaLnBrk="1" hangingPunct="1">
              <a:buFont typeface="Arial" panose="020B0604020202020204" pitchFamily="34" charset="0"/>
              <a:buChar char="•"/>
            </a:pPr>
            <a:r>
              <a:rPr lang="en-US" altLang="en-US" dirty="0">
                <a:latin typeface="Arial" charset="0"/>
                <a:cs typeface="Arial" charset="0"/>
              </a:rPr>
              <a:t>As a participant, </a:t>
            </a:r>
            <a:r>
              <a:rPr lang="en-US" altLang="en-US" b="1" dirty="0">
                <a:latin typeface="Arial" charset="0"/>
                <a:cs typeface="Arial" charset="0"/>
              </a:rPr>
              <a:t>you</a:t>
            </a:r>
            <a:r>
              <a:rPr lang="en-US" altLang="en-US" dirty="0">
                <a:latin typeface="Arial" charset="0"/>
                <a:cs typeface="Arial" charset="0"/>
              </a:rPr>
              <a:t> select the cases suitable for the EQA scheme</a:t>
            </a:r>
          </a:p>
          <a:p>
            <a:pPr marL="342900" indent="-342900" eaLnBrk="1" hangingPunct="1">
              <a:buFont typeface="Arial" panose="020B0604020202020204" pitchFamily="34" charset="0"/>
              <a:buChar char="•"/>
            </a:pPr>
            <a:r>
              <a:rPr lang="en-US" altLang="en-US" dirty="0">
                <a:latin typeface="Arial" charset="0"/>
                <a:cs typeface="Arial" charset="0"/>
              </a:rPr>
              <a:t>On the submission form </a:t>
            </a:r>
            <a:r>
              <a:rPr lang="en-US" altLang="en-US" b="1" dirty="0">
                <a:latin typeface="Arial" charset="0"/>
                <a:cs typeface="Arial" charset="0"/>
              </a:rPr>
              <a:t>you</a:t>
            </a:r>
            <a:r>
              <a:rPr lang="en-US" altLang="en-US" dirty="0">
                <a:latin typeface="Arial" charset="0"/>
                <a:cs typeface="Arial" charset="0"/>
              </a:rPr>
              <a:t> tell us what the diagnosis is</a:t>
            </a:r>
          </a:p>
          <a:p>
            <a:pPr marL="342900" indent="-342900" eaLnBrk="1" hangingPunct="1">
              <a:buFont typeface="Arial" panose="020B0604020202020204" pitchFamily="34" charset="0"/>
              <a:buChar char="•"/>
            </a:pPr>
            <a:r>
              <a:rPr lang="en-US" altLang="en-US" b="1" dirty="0">
                <a:latin typeface="Arial" charset="0"/>
                <a:cs typeface="Arial" charset="0"/>
              </a:rPr>
              <a:t>You</a:t>
            </a:r>
            <a:r>
              <a:rPr lang="en-US" altLang="en-US" dirty="0">
                <a:latin typeface="Arial" charset="0"/>
                <a:cs typeface="Arial" charset="0"/>
              </a:rPr>
              <a:t> sign to say that the diagnostic features are present in all 12 slides</a:t>
            </a:r>
          </a:p>
          <a:p>
            <a:pPr marL="342900" indent="-342900" eaLnBrk="1" hangingPunct="1">
              <a:buFont typeface="Arial" panose="020B0604020202020204" pitchFamily="34" charset="0"/>
              <a:buChar char="•"/>
            </a:pPr>
            <a:r>
              <a:rPr lang="en-US" altLang="en-US" b="1" dirty="0">
                <a:latin typeface="Arial" charset="0"/>
                <a:cs typeface="Arial" charset="0"/>
              </a:rPr>
              <a:t>You</a:t>
            </a:r>
            <a:r>
              <a:rPr lang="en-US" altLang="en-US" dirty="0">
                <a:latin typeface="Arial" charset="0"/>
                <a:cs typeface="Arial" charset="0"/>
              </a:rPr>
              <a:t> tell us your laboratory accreditation status</a:t>
            </a:r>
          </a:p>
        </p:txBody>
      </p:sp>
    </p:spTree>
    <p:extLst>
      <p:ext uri="{BB962C8B-B14F-4D97-AF65-F5344CB8AC3E}">
        <p14:creationId xmlns:p14="http://schemas.microsoft.com/office/powerpoint/2010/main" val="237704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rmAutofit fontScale="90000"/>
          </a:bodyPr>
          <a:lstStyle/>
          <a:p>
            <a:pPr algn="ctr"/>
            <a:r>
              <a:rPr lang="en-GB" dirty="0"/>
              <a:t>Case Selection</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6" name="Subtitle 2"/>
          <p:cNvSpPr txBox="1">
            <a:spLocks/>
          </p:cNvSpPr>
          <p:nvPr/>
        </p:nvSpPr>
        <p:spPr bwMode="auto">
          <a:xfrm>
            <a:off x="4139952" y="1340768"/>
            <a:ext cx="4582406"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lvl1pPr marL="0" indent="0" algn="l" rtl="0" eaLnBrk="0" fontAlgn="base" hangingPunct="0">
              <a:spcBef>
                <a:spcPct val="20000"/>
              </a:spcBef>
              <a:spcAft>
                <a:spcPct val="0"/>
              </a:spcAft>
              <a:buFont typeface="Arial" charset="0"/>
              <a:buNone/>
              <a:defRPr sz="2400" kern="1200">
                <a:solidFill>
                  <a:schemeClr val="tx1"/>
                </a:solidFill>
                <a:latin typeface="Arial" pitchFamily="34" charset="0"/>
                <a:ea typeface="+mn-ea"/>
                <a:cs typeface="Arial"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altLang="en-US" dirty="0">
                <a:latin typeface="Arial" charset="0"/>
                <a:cs typeface="Arial" charset="0"/>
              </a:rPr>
              <a:t>The </a:t>
            </a:r>
            <a:r>
              <a:rPr lang="en-US" altLang="en-US" dirty="0" err="1">
                <a:latin typeface="Arial" charset="0"/>
                <a:cs typeface="Arial" charset="0"/>
              </a:rPr>
              <a:t>organiser</a:t>
            </a:r>
            <a:endParaRPr lang="en-US" altLang="en-US" dirty="0">
              <a:latin typeface="Arial" charset="0"/>
              <a:cs typeface="Arial" charset="0"/>
            </a:endParaRPr>
          </a:p>
          <a:p>
            <a:pPr marL="342900" indent="-342900" eaLnBrk="1" hangingPunct="1">
              <a:buFont typeface="Arial" panose="020B0604020202020204" pitchFamily="34" charset="0"/>
              <a:buChar char="•"/>
            </a:pPr>
            <a:r>
              <a:rPr lang="en-US" altLang="en-US" dirty="0">
                <a:latin typeface="Arial" charset="0"/>
                <a:cs typeface="Arial" charset="0"/>
              </a:rPr>
              <a:t>Picks one case at random from the selection available for that organ system (the submitted diagnosis is </a:t>
            </a:r>
            <a:r>
              <a:rPr lang="en-US" altLang="en-US">
                <a:latin typeface="Arial" charset="0"/>
                <a:cs typeface="Arial" charset="0"/>
              </a:rPr>
              <a:t>hidden)</a:t>
            </a:r>
            <a:endParaRPr lang="en-US" altLang="en-US" dirty="0">
              <a:latin typeface="Arial" charset="0"/>
              <a:cs typeface="Arial" charset="0"/>
            </a:endParaRPr>
          </a:p>
          <a:p>
            <a:pPr marL="342900" indent="-342900" eaLnBrk="1" hangingPunct="1">
              <a:buFont typeface="Arial" panose="020B0604020202020204" pitchFamily="34" charset="0"/>
              <a:buChar char="•"/>
            </a:pPr>
            <a:r>
              <a:rPr lang="en-US" altLang="en-US" dirty="0">
                <a:latin typeface="Arial" charset="0"/>
                <a:cs typeface="Arial" charset="0"/>
              </a:rPr>
              <a:t>Uses professional judgement to select cases with a range of different diagnoses between the cases and between circulations</a:t>
            </a:r>
          </a:p>
          <a:p>
            <a:pPr marL="342900" indent="-342900" eaLnBrk="1" hangingPunct="1">
              <a:buFont typeface="Arial" panose="020B0604020202020204" pitchFamily="34" charset="0"/>
              <a:buChar char="•"/>
            </a:pPr>
            <a:r>
              <a:rPr lang="en-US" altLang="en-US" dirty="0">
                <a:latin typeface="Arial" charset="0"/>
                <a:cs typeface="Arial" charset="0"/>
              </a:rPr>
              <a:t>Selects cases from as many submitting </a:t>
            </a:r>
            <a:r>
              <a:rPr lang="en-US" altLang="en-US" dirty="0" err="1">
                <a:latin typeface="Arial" charset="0"/>
                <a:cs typeface="Arial" charset="0"/>
              </a:rPr>
              <a:t>centres</a:t>
            </a:r>
            <a:r>
              <a:rPr lang="en-US" altLang="en-US" dirty="0">
                <a:latin typeface="Arial" charset="0"/>
                <a:cs typeface="Arial" charset="0"/>
              </a:rPr>
              <a:t> as possible in each circulation </a:t>
            </a:r>
            <a:r>
              <a:rPr lang="en-GB" dirty="0"/>
              <a:t>to avoid using the same contributing hospital repetitively</a:t>
            </a:r>
          </a:p>
          <a:p>
            <a:pPr marL="342900" indent="-342900" eaLnBrk="1" hangingPunct="1">
              <a:buFont typeface="Arial" panose="020B0604020202020204" pitchFamily="34" charset="0"/>
              <a:buChar char="•"/>
            </a:pPr>
            <a:r>
              <a:rPr lang="en-US" altLang="en-US" dirty="0">
                <a:latin typeface="Arial" charset="0"/>
                <a:cs typeface="Arial" charset="0"/>
              </a:rPr>
              <a:t>Selects a different duplicate organ system in each round</a:t>
            </a:r>
          </a:p>
        </p:txBody>
      </p:sp>
      <p:sp>
        <p:nvSpPr>
          <p:cNvPr id="7" name="Subtitle 2"/>
          <p:cNvSpPr txBox="1">
            <a:spLocks/>
          </p:cNvSpPr>
          <p:nvPr/>
        </p:nvSpPr>
        <p:spPr bwMode="auto">
          <a:xfrm>
            <a:off x="395537" y="1340768"/>
            <a:ext cx="3888432" cy="287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0" indent="0" algn="l" rtl="0" eaLnBrk="0" fontAlgn="base" hangingPunct="0">
              <a:spcBef>
                <a:spcPct val="20000"/>
              </a:spcBef>
              <a:spcAft>
                <a:spcPct val="0"/>
              </a:spcAft>
              <a:buFont typeface="Arial" charset="0"/>
              <a:buNone/>
              <a:defRPr sz="2400" kern="1200">
                <a:solidFill>
                  <a:schemeClr val="tx1"/>
                </a:solidFill>
                <a:latin typeface="Arial" pitchFamily="34" charset="0"/>
                <a:ea typeface="+mn-ea"/>
                <a:cs typeface="Arial"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eaLnBrk="1" hangingPunct="1">
              <a:buFont typeface="Arial" panose="020B0604020202020204" pitchFamily="34" charset="0"/>
              <a:buChar char="•"/>
            </a:pPr>
            <a:r>
              <a:rPr lang="en-US" altLang="en-US" dirty="0">
                <a:solidFill>
                  <a:schemeClr val="tx2"/>
                </a:solidFill>
                <a:latin typeface="Arial" charset="0"/>
                <a:cs typeface="Arial" charset="0"/>
              </a:rPr>
              <a:t>The </a:t>
            </a:r>
            <a:r>
              <a:rPr lang="en-US" altLang="en-US" dirty="0" err="1">
                <a:solidFill>
                  <a:schemeClr val="tx2"/>
                </a:solidFill>
                <a:latin typeface="Arial" charset="0"/>
                <a:cs typeface="Arial" charset="0"/>
              </a:rPr>
              <a:t>organiser</a:t>
            </a:r>
            <a:r>
              <a:rPr lang="en-US" altLang="en-US" dirty="0">
                <a:solidFill>
                  <a:schemeClr val="tx2"/>
                </a:solidFill>
                <a:latin typeface="Arial" charset="0"/>
                <a:cs typeface="Arial" charset="0"/>
              </a:rPr>
              <a:t> looks at the slides to ensure each case is suitable  - see right.</a:t>
            </a:r>
          </a:p>
          <a:p>
            <a:pPr marL="342900" indent="-342900" eaLnBrk="1" hangingPunct="1">
              <a:buFont typeface="Arial" panose="020B0604020202020204" pitchFamily="34" charset="0"/>
              <a:buChar char="•"/>
            </a:pPr>
            <a:r>
              <a:rPr lang="en-US" altLang="en-US" dirty="0">
                <a:solidFill>
                  <a:schemeClr val="tx2"/>
                </a:solidFill>
                <a:latin typeface="Arial" charset="0"/>
                <a:cs typeface="Arial" charset="0"/>
              </a:rPr>
              <a:t>The range of diagnoses and cases that we send out is as good as </a:t>
            </a:r>
            <a:r>
              <a:rPr lang="en-US" altLang="en-US" b="1" dirty="0">
                <a:solidFill>
                  <a:schemeClr val="tx2"/>
                </a:solidFill>
                <a:latin typeface="Arial" charset="0"/>
                <a:cs typeface="Arial" charset="0"/>
              </a:rPr>
              <a:t>you </a:t>
            </a:r>
            <a:r>
              <a:rPr lang="en-US" altLang="en-US" dirty="0">
                <a:solidFill>
                  <a:schemeClr val="tx2"/>
                </a:solidFill>
                <a:latin typeface="Arial" charset="0"/>
                <a:cs typeface="Arial" charset="0"/>
              </a:rPr>
              <a:t>have submitted</a:t>
            </a:r>
          </a:p>
        </p:txBody>
      </p:sp>
    </p:spTree>
    <p:extLst>
      <p:ext uri="{BB962C8B-B14F-4D97-AF65-F5344CB8AC3E}">
        <p14:creationId xmlns:p14="http://schemas.microsoft.com/office/powerpoint/2010/main" val="2275281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404664"/>
            <a:ext cx="3863347" cy="504056"/>
          </a:xfrm>
        </p:spPr>
        <p:txBody>
          <a:bodyPr>
            <a:normAutofit fontScale="90000"/>
          </a:bodyPr>
          <a:lstStyle/>
          <a:p>
            <a:pPr algn="ctr"/>
            <a:r>
              <a:rPr lang="en-GB" dirty="0"/>
              <a:t>Responses</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graphicFrame>
        <p:nvGraphicFramePr>
          <p:cNvPr id="6" name="Table 5"/>
          <p:cNvGraphicFramePr>
            <a:graphicFrameLocks noGrp="1"/>
          </p:cNvGraphicFramePr>
          <p:nvPr>
            <p:extLst>
              <p:ext uri="{D42A27DB-BD31-4B8C-83A1-F6EECF244321}">
                <p14:modId xmlns:p14="http://schemas.microsoft.com/office/powerpoint/2010/main" val="1242031592"/>
              </p:ext>
            </p:extLst>
          </p:nvPr>
        </p:nvGraphicFramePr>
        <p:xfrm>
          <a:off x="467037" y="1124744"/>
          <a:ext cx="4104963" cy="3134360"/>
        </p:xfrm>
        <a:graphic>
          <a:graphicData uri="http://schemas.openxmlformats.org/drawingml/2006/table">
            <a:tbl>
              <a:tblPr firstRow="1" bandRow="1">
                <a:tableStyleId>{5C22544A-7EE6-4342-B048-85BDC9FD1C3A}</a:tableStyleId>
              </a:tblPr>
              <a:tblGrid>
                <a:gridCol w="1512167">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080628">
                  <a:extLst>
                    <a:ext uri="{9D8B030D-6E8A-4147-A177-3AD203B41FA5}">
                      <a16:colId xmlns:a16="http://schemas.microsoft.com/office/drawing/2014/main" val="20002"/>
                    </a:ext>
                  </a:extLst>
                </a:gridCol>
              </a:tblGrid>
              <a:tr h="370840">
                <a:tc>
                  <a:txBody>
                    <a:bodyPr/>
                    <a:lstStyle/>
                    <a:p>
                      <a:r>
                        <a:rPr lang="en-GB" dirty="0"/>
                        <a:t>Participant 1</a:t>
                      </a:r>
                    </a:p>
                  </a:txBody>
                  <a:tcPr/>
                </a:tc>
                <a:tc>
                  <a:txBody>
                    <a:bodyPr/>
                    <a:lstStyle/>
                    <a:p>
                      <a:r>
                        <a:rPr lang="en-GB" dirty="0"/>
                        <a:t>Submitted responses</a:t>
                      </a:r>
                    </a:p>
                  </a:txBody>
                  <a:tcPr/>
                </a:tc>
                <a:tc>
                  <a:txBody>
                    <a:bodyPr/>
                    <a:lstStyle/>
                    <a:p>
                      <a:r>
                        <a:rPr lang="en-GB" dirty="0"/>
                        <a:t>Certainty score</a:t>
                      </a:r>
                    </a:p>
                  </a:txBody>
                  <a:tcPr/>
                </a:tc>
                <a:extLst>
                  <a:ext uri="{0D108BD9-81ED-4DB2-BD59-A6C34878D82A}">
                    <a16:rowId xmlns:a16="http://schemas.microsoft.com/office/drawing/2014/main" val="10000"/>
                  </a:ext>
                </a:extLst>
              </a:tr>
              <a:tr h="458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Case</a:t>
                      </a:r>
                      <a:r>
                        <a:rPr lang="en-GB" baseline="0" dirty="0"/>
                        <a:t> </a:t>
                      </a:r>
                      <a:r>
                        <a:rPr lang="en-GB" dirty="0"/>
                        <a:t>1</a:t>
                      </a:r>
                    </a:p>
                    <a:p>
                      <a:endParaRPr lang="en-GB" dirty="0"/>
                    </a:p>
                  </a:txBody>
                  <a:tcPr/>
                </a:tc>
                <a:tc>
                  <a:txBody>
                    <a:bodyPr/>
                    <a:lstStyle/>
                    <a:p>
                      <a:r>
                        <a:rPr lang="en-GB" dirty="0"/>
                        <a:t>Diagnosis A</a:t>
                      </a:r>
                    </a:p>
                  </a:txBody>
                  <a:tcPr/>
                </a:tc>
                <a:tc>
                  <a:txBody>
                    <a:bodyPr/>
                    <a:lstStyle/>
                    <a:p>
                      <a:r>
                        <a:rPr lang="en-GB" dirty="0"/>
                        <a:t>9</a:t>
                      </a:r>
                    </a:p>
                  </a:txBody>
                  <a:tcPr/>
                </a:tc>
                <a:extLst>
                  <a:ext uri="{0D108BD9-81ED-4DB2-BD59-A6C34878D82A}">
                    <a16:rowId xmlns:a16="http://schemas.microsoft.com/office/drawing/2014/main" val="10001"/>
                  </a:ext>
                </a:extLst>
              </a:tr>
              <a:tr h="370840">
                <a:tc>
                  <a:txBody>
                    <a:bodyPr/>
                    <a:lstStyle/>
                    <a:p>
                      <a:endParaRPr lang="en-GB" dirty="0"/>
                    </a:p>
                  </a:txBody>
                  <a:tcPr/>
                </a:tc>
                <a:tc>
                  <a:txBody>
                    <a:bodyPr/>
                    <a:lstStyle/>
                    <a:p>
                      <a:r>
                        <a:rPr lang="en-GB" dirty="0"/>
                        <a:t>Diagnosis B</a:t>
                      </a:r>
                    </a:p>
                  </a:txBody>
                  <a:tcPr/>
                </a:tc>
                <a:tc>
                  <a:txBody>
                    <a:bodyPr/>
                    <a:lstStyle/>
                    <a:p>
                      <a:r>
                        <a:rPr lang="en-GB" dirty="0"/>
                        <a:t>1</a:t>
                      </a:r>
                    </a:p>
                  </a:txBody>
                  <a:tcPr/>
                </a:tc>
                <a:extLst>
                  <a:ext uri="{0D108BD9-81ED-4DB2-BD59-A6C34878D82A}">
                    <a16:rowId xmlns:a16="http://schemas.microsoft.com/office/drawing/2014/main" val="10002"/>
                  </a:ext>
                </a:extLst>
              </a:tr>
              <a:tr h="370840">
                <a:tc>
                  <a:txBody>
                    <a:bodyPr/>
                    <a:lstStyle/>
                    <a:p>
                      <a:pPr marL="0" algn="l" defTabSz="914400" rtl="0" eaLnBrk="1" latinLnBrk="0" hangingPunct="1"/>
                      <a:r>
                        <a:rPr lang="en-US" altLang="en-US" sz="1800" kern="1200" dirty="0">
                          <a:solidFill>
                            <a:schemeClr val="dk1"/>
                          </a:solidFill>
                          <a:latin typeface="+mn-lt"/>
                          <a:ea typeface="+mn-ea"/>
                          <a:cs typeface="+mn-cs"/>
                        </a:rPr>
                        <a:t>Case 2 </a:t>
                      </a:r>
                      <a:endParaRPr lang="en-GB" sz="1800" kern="1200" dirty="0">
                        <a:solidFill>
                          <a:schemeClr val="dk1"/>
                        </a:solidFill>
                        <a:latin typeface="+mn-lt"/>
                        <a:ea typeface="+mn-ea"/>
                        <a:cs typeface="+mn-cs"/>
                      </a:endParaRPr>
                    </a:p>
                  </a:txBody>
                  <a:tcPr/>
                </a:tc>
                <a:tc>
                  <a:txBody>
                    <a:bodyPr/>
                    <a:lstStyle/>
                    <a:p>
                      <a:r>
                        <a:rPr lang="en-GB" dirty="0"/>
                        <a:t>Diagnosis</a:t>
                      </a:r>
                      <a:r>
                        <a:rPr lang="en-GB" baseline="0" dirty="0"/>
                        <a:t> C</a:t>
                      </a:r>
                      <a:endParaRPr lang="en-GB" dirty="0"/>
                    </a:p>
                  </a:txBody>
                  <a:tcPr/>
                </a:tc>
                <a:tc>
                  <a:txBody>
                    <a:bodyPr/>
                    <a:lstStyle/>
                    <a:p>
                      <a:r>
                        <a:rPr lang="en-GB" dirty="0"/>
                        <a:t>8</a:t>
                      </a:r>
                    </a:p>
                  </a:txBody>
                  <a:tcPr/>
                </a:tc>
                <a:extLst>
                  <a:ext uri="{0D108BD9-81ED-4DB2-BD59-A6C34878D82A}">
                    <a16:rowId xmlns:a16="http://schemas.microsoft.com/office/drawing/2014/main" val="10003"/>
                  </a:ext>
                </a:extLst>
              </a:tr>
              <a:tr h="370840">
                <a:tc>
                  <a:txBody>
                    <a:bodyPr/>
                    <a:lstStyle/>
                    <a:p>
                      <a:endParaRPr lang="en-GB"/>
                    </a:p>
                  </a:txBody>
                  <a:tcPr/>
                </a:tc>
                <a:tc>
                  <a:txBody>
                    <a:bodyPr/>
                    <a:lstStyle/>
                    <a:p>
                      <a:r>
                        <a:rPr lang="en-GB" dirty="0"/>
                        <a:t>Diagnosis D</a:t>
                      </a:r>
                    </a:p>
                  </a:txBody>
                  <a:tcPr/>
                </a:tc>
                <a:tc>
                  <a:txBody>
                    <a:bodyPr/>
                    <a:lstStyle/>
                    <a:p>
                      <a:r>
                        <a:rPr lang="en-GB" dirty="0"/>
                        <a:t>2</a:t>
                      </a:r>
                    </a:p>
                  </a:txBody>
                  <a:tcPr/>
                </a:tc>
                <a:extLst>
                  <a:ext uri="{0D108BD9-81ED-4DB2-BD59-A6C34878D82A}">
                    <a16:rowId xmlns:a16="http://schemas.microsoft.com/office/drawing/2014/main" val="10004"/>
                  </a:ext>
                </a:extLst>
              </a:tr>
              <a:tr h="370840">
                <a:tc>
                  <a:txBody>
                    <a:bodyPr/>
                    <a:lstStyle/>
                    <a:p>
                      <a:r>
                        <a:rPr lang="en-GB" dirty="0"/>
                        <a:t>Case 3</a:t>
                      </a:r>
                    </a:p>
                  </a:txBody>
                  <a:tcPr/>
                </a:tc>
                <a:tc>
                  <a:txBody>
                    <a:bodyPr/>
                    <a:lstStyle/>
                    <a:p>
                      <a:r>
                        <a:rPr lang="en-GB" dirty="0"/>
                        <a:t>exempt</a:t>
                      </a:r>
                    </a:p>
                  </a:txBody>
                  <a:tcPr/>
                </a:tc>
                <a:tc>
                  <a:txBody>
                    <a:bodyPr/>
                    <a:lstStyle/>
                    <a:p>
                      <a:endParaRPr lang="en-GB" dirty="0"/>
                    </a:p>
                  </a:txBody>
                  <a:tcPr/>
                </a:tc>
                <a:extLst>
                  <a:ext uri="{0D108BD9-81ED-4DB2-BD59-A6C34878D82A}">
                    <a16:rowId xmlns:a16="http://schemas.microsoft.com/office/drawing/2014/main" val="10005"/>
                  </a:ext>
                </a:extLst>
              </a:tr>
              <a:tr h="370840">
                <a:tc>
                  <a:txBody>
                    <a:bodyPr/>
                    <a:lstStyle/>
                    <a:p>
                      <a:r>
                        <a:rPr lang="en-GB" dirty="0"/>
                        <a:t>Case 4</a:t>
                      </a:r>
                    </a:p>
                  </a:txBody>
                  <a:tcPr/>
                </a:tc>
                <a:tc>
                  <a:txBody>
                    <a:bodyPr/>
                    <a:lstStyle/>
                    <a:p>
                      <a:r>
                        <a:rPr lang="en-GB" dirty="0"/>
                        <a:t>Diagnosis</a:t>
                      </a:r>
                      <a:r>
                        <a:rPr lang="en-GB" baseline="0" dirty="0"/>
                        <a:t> E</a:t>
                      </a:r>
                      <a:endParaRPr lang="en-GB" dirty="0"/>
                    </a:p>
                  </a:txBody>
                  <a:tcPr/>
                </a:tc>
                <a:tc>
                  <a:txBody>
                    <a:bodyPr/>
                    <a:lstStyle/>
                    <a:p>
                      <a:r>
                        <a:rPr lang="en-GB" dirty="0"/>
                        <a:t>10</a:t>
                      </a:r>
                    </a:p>
                  </a:txBody>
                  <a:tcPr/>
                </a:tc>
                <a:extLst>
                  <a:ext uri="{0D108BD9-81ED-4DB2-BD59-A6C34878D82A}">
                    <a16:rowId xmlns:a16="http://schemas.microsoft.com/office/drawing/2014/main" val="10006"/>
                  </a:ext>
                </a:extLst>
              </a:tr>
            </a:tbl>
          </a:graphicData>
        </a:graphic>
      </p:graphicFrame>
      <p:sp>
        <p:nvSpPr>
          <p:cNvPr id="11" name="Subtitle 2"/>
          <p:cNvSpPr>
            <a:spLocks noGrp="1"/>
          </p:cNvSpPr>
          <p:nvPr>
            <p:ph type="subTitle" idx="1"/>
          </p:nvPr>
        </p:nvSpPr>
        <p:spPr>
          <a:xfrm>
            <a:off x="4571492" y="908720"/>
            <a:ext cx="4248980" cy="3384376"/>
          </a:xfrm>
        </p:spPr>
        <p:txBody>
          <a:bodyPr>
            <a:noAutofit/>
          </a:bodyPr>
          <a:lstStyle/>
          <a:p>
            <a:pPr marL="185738" indent="-185738" eaLnBrk="1" hangingPunct="1">
              <a:buFont typeface="Arial" panose="020B0604020202020204" pitchFamily="34" charset="0"/>
              <a:buChar char="•"/>
            </a:pPr>
            <a:r>
              <a:rPr lang="en-US" altLang="en-US" sz="1600" b="1" dirty="0">
                <a:latin typeface="Arial" charset="0"/>
                <a:cs typeface="Arial" charset="0"/>
              </a:rPr>
              <a:t>You</a:t>
            </a:r>
            <a:r>
              <a:rPr lang="en-US" altLang="en-US" sz="1600" dirty="0">
                <a:latin typeface="Arial" charset="0"/>
                <a:cs typeface="Arial" charset="0"/>
              </a:rPr>
              <a:t> indicate your confidence in a diagnosis by sharing 10 points between as many diagnoses as desired. 10 points allocated to a single diagnosis indicates 100% certainty of  the diagnosis .</a:t>
            </a:r>
          </a:p>
          <a:p>
            <a:pPr marL="185738" indent="-185738">
              <a:buFont typeface="Arial" panose="020B0604020202020204" pitchFamily="34" charset="0"/>
              <a:buChar char="•"/>
            </a:pPr>
            <a:r>
              <a:rPr lang="en-US" altLang="en-US" sz="1600" dirty="0">
                <a:latin typeface="Arial" charset="0"/>
                <a:cs typeface="Arial" charset="0"/>
              </a:rPr>
              <a:t>All cases must be answered unless you have previously declared exemption from an organ system.  A score of zero will be allocated to non-exempted unanswered cases.</a:t>
            </a:r>
          </a:p>
          <a:p>
            <a:pPr marL="185738" indent="-185738">
              <a:buFont typeface="Arial" panose="020B0604020202020204" pitchFamily="34" charset="0"/>
              <a:buChar char="•"/>
            </a:pPr>
            <a:r>
              <a:rPr lang="en-GB" sz="1600" dirty="0"/>
              <a:t>Any uncertainty should be regarded as a less-than-ideal response, unless other participants are  similarly uncertain</a:t>
            </a:r>
          </a:p>
          <a:p>
            <a:pPr marL="185738" indent="-185738">
              <a:buFont typeface="Arial" panose="020B0604020202020204" pitchFamily="34" charset="0"/>
              <a:buChar char="•"/>
            </a:pPr>
            <a:endParaRPr lang="en-US" altLang="en-US" sz="1400" dirty="0">
              <a:latin typeface="Arial" charset="0"/>
              <a:cs typeface="Arial" charset="0"/>
            </a:endParaRPr>
          </a:p>
        </p:txBody>
      </p:sp>
      <p:sp>
        <p:nvSpPr>
          <p:cNvPr id="7" name="Subtitle 2"/>
          <p:cNvSpPr txBox="1">
            <a:spLocks/>
          </p:cNvSpPr>
          <p:nvPr/>
        </p:nvSpPr>
        <p:spPr bwMode="auto">
          <a:xfrm>
            <a:off x="395536" y="4293096"/>
            <a:ext cx="8352928"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l" rtl="0" eaLnBrk="0" fontAlgn="base" hangingPunct="0">
              <a:spcBef>
                <a:spcPct val="20000"/>
              </a:spcBef>
              <a:spcAft>
                <a:spcPct val="0"/>
              </a:spcAft>
              <a:buFont typeface="Arial" charset="0"/>
              <a:buNone/>
              <a:defRPr sz="2400" kern="1200">
                <a:solidFill>
                  <a:schemeClr val="tx1"/>
                </a:solidFill>
                <a:latin typeface="Arial" pitchFamily="34" charset="0"/>
                <a:ea typeface="+mn-ea"/>
                <a:cs typeface="Arial"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sz="1800" b="1" dirty="0"/>
              <a:t>The purpose of the scheme is to assess personal ability to make an interpretation, therefore discussion with a colleague prior to result submission is not permitted, even in circumstances where consultation with a colleague would be good practice in a routine workload.</a:t>
            </a:r>
          </a:p>
          <a:p>
            <a:pPr marL="185738" indent="-185738">
              <a:buFont typeface="Arial" panose="020B0604020202020204" pitchFamily="34" charset="0"/>
              <a:buChar char="•"/>
            </a:pPr>
            <a:endParaRPr lang="en-GB" sz="1400" dirty="0"/>
          </a:p>
          <a:p>
            <a:pPr marL="185738" indent="-185738">
              <a:buFont typeface="Arial" panose="020B0604020202020204" pitchFamily="34" charset="0"/>
              <a:buChar char="•"/>
            </a:pPr>
            <a:endParaRPr lang="en-US" altLang="en-US" sz="1400" dirty="0">
              <a:latin typeface="Arial" charset="0"/>
              <a:cs typeface="Arial" charset="0"/>
            </a:endParaRPr>
          </a:p>
        </p:txBody>
      </p:sp>
    </p:spTree>
    <p:extLst>
      <p:ext uri="{BB962C8B-B14F-4D97-AF65-F5344CB8AC3E}">
        <p14:creationId xmlns:p14="http://schemas.microsoft.com/office/powerpoint/2010/main" val="334097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5184576" cy="504056"/>
          </a:xfrm>
        </p:spPr>
        <p:txBody>
          <a:bodyPr>
            <a:normAutofit fontScale="90000"/>
          </a:bodyPr>
          <a:lstStyle/>
          <a:p>
            <a:pPr algn="ctr"/>
            <a:r>
              <a:rPr lang="en-GB" dirty="0"/>
              <a:t>Analysing the responses</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graphicFrame>
        <p:nvGraphicFramePr>
          <p:cNvPr id="6" name="Table 5"/>
          <p:cNvGraphicFramePr>
            <a:graphicFrameLocks noGrp="1"/>
          </p:cNvGraphicFramePr>
          <p:nvPr>
            <p:extLst>
              <p:ext uri="{D42A27DB-BD31-4B8C-83A1-F6EECF244321}">
                <p14:modId xmlns:p14="http://schemas.microsoft.com/office/powerpoint/2010/main" val="975663078"/>
              </p:ext>
            </p:extLst>
          </p:nvPr>
        </p:nvGraphicFramePr>
        <p:xfrm>
          <a:off x="323528" y="836712"/>
          <a:ext cx="4104455" cy="4145280"/>
        </p:xfrm>
        <a:graphic>
          <a:graphicData uri="http://schemas.openxmlformats.org/drawingml/2006/table">
            <a:tbl>
              <a:tblPr firstRow="1" bandRow="1">
                <a:tableStyleId>{5C22544A-7EE6-4342-B048-85BDC9FD1C3A}</a:tableStyleId>
              </a:tblPr>
              <a:tblGrid>
                <a:gridCol w="1512167">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tblGrid>
              <a:tr h="370840">
                <a:tc>
                  <a:txBody>
                    <a:bodyPr/>
                    <a:lstStyle/>
                    <a:p>
                      <a:r>
                        <a:rPr lang="en-GB" dirty="0"/>
                        <a:t>Case 1</a:t>
                      </a:r>
                    </a:p>
                  </a:txBody>
                  <a:tcPr/>
                </a:tc>
                <a:tc>
                  <a:txBody>
                    <a:bodyPr/>
                    <a:lstStyle/>
                    <a:p>
                      <a:r>
                        <a:rPr lang="en-GB" dirty="0"/>
                        <a:t>Submitted responses</a:t>
                      </a:r>
                    </a:p>
                  </a:txBody>
                  <a:tcPr/>
                </a:tc>
                <a:tc>
                  <a:txBody>
                    <a:bodyPr/>
                    <a:lstStyle/>
                    <a:p>
                      <a:r>
                        <a:rPr lang="en-GB" dirty="0"/>
                        <a:t>Certainty score</a:t>
                      </a:r>
                    </a:p>
                  </a:txBody>
                  <a:tcPr/>
                </a:tc>
                <a:extLst>
                  <a:ext uri="{0D108BD9-81ED-4DB2-BD59-A6C34878D82A}">
                    <a16:rowId xmlns:a16="http://schemas.microsoft.com/office/drawing/2014/main" val="10000"/>
                  </a:ext>
                </a:extLst>
              </a:tr>
              <a:tr h="458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Participant 1</a:t>
                      </a:r>
                    </a:p>
                    <a:p>
                      <a:endParaRPr lang="en-GB" dirty="0"/>
                    </a:p>
                  </a:txBody>
                  <a:tcPr/>
                </a:tc>
                <a:tc>
                  <a:txBody>
                    <a:bodyPr/>
                    <a:lstStyle/>
                    <a:p>
                      <a:r>
                        <a:rPr lang="en-GB" dirty="0"/>
                        <a:t>Diagnosis A</a:t>
                      </a:r>
                    </a:p>
                  </a:txBody>
                  <a:tcPr/>
                </a:tc>
                <a:tc>
                  <a:txBody>
                    <a:bodyPr/>
                    <a:lstStyle/>
                    <a:p>
                      <a:r>
                        <a:rPr lang="en-GB" dirty="0"/>
                        <a:t>9</a:t>
                      </a:r>
                    </a:p>
                  </a:txBody>
                  <a:tcPr/>
                </a:tc>
                <a:extLst>
                  <a:ext uri="{0D108BD9-81ED-4DB2-BD59-A6C34878D82A}">
                    <a16:rowId xmlns:a16="http://schemas.microsoft.com/office/drawing/2014/main" val="10001"/>
                  </a:ext>
                </a:extLst>
              </a:tr>
              <a:tr h="370840">
                <a:tc>
                  <a:txBody>
                    <a:bodyPr/>
                    <a:lstStyle/>
                    <a:p>
                      <a:endParaRPr lang="en-GB" dirty="0"/>
                    </a:p>
                  </a:txBody>
                  <a:tcPr/>
                </a:tc>
                <a:tc>
                  <a:txBody>
                    <a:bodyPr/>
                    <a:lstStyle/>
                    <a:p>
                      <a:r>
                        <a:rPr lang="en-GB" dirty="0"/>
                        <a:t>Diagnosis B</a:t>
                      </a:r>
                    </a:p>
                  </a:txBody>
                  <a:tcPr/>
                </a:tc>
                <a:tc>
                  <a:txBody>
                    <a:bodyPr/>
                    <a:lstStyle/>
                    <a:p>
                      <a:r>
                        <a:rPr lang="en-GB" dirty="0"/>
                        <a:t>1</a:t>
                      </a:r>
                    </a:p>
                  </a:txBody>
                  <a:tcPr/>
                </a:tc>
                <a:extLst>
                  <a:ext uri="{0D108BD9-81ED-4DB2-BD59-A6C34878D82A}">
                    <a16:rowId xmlns:a16="http://schemas.microsoft.com/office/drawing/2014/main" val="10002"/>
                  </a:ext>
                </a:extLst>
              </a:tr>
              <a:tr h="370840">
                <a:tc>
                  <a:txBody>
                    <a:bodyPr/>
                    <a:lstStyle/>
                    <a:p>
                      <a:pPr marL="0" algn="l" defTabSz="914400" rtl="0" eaLnBrk="1" latinLnBrk="0" hangingPunct="1"/>
                      <a:r>
                        <a:rPr lang="en-US" altLang="en-US" sz="1800" kern="1200" dirty="0">
                          <a:solidFill>
                            <a:schemeClr val="dk1"/>
                          </a:solidFill>
                          <a:latin typeface="+mn-lt"/>
                          <a:ea typeface="+mn-ea"/>
                          <a:cs typeface="+mn-cs"/>
                        </a:rPr>
                        <a:t>Participant 2 </a:t>
                      </a:r>
                      <a:endParaRPr lang="en-GB" sz="1800" kern="1200" dirty="0">
                        <a:solidFill>
                          <a:schemeClr val="dk1"/>
                        </a:solidFill>
                        <a:latin typeface="+mn-lt"/>
                        <a:ea typeface="+mn-ea"/>
                        <a:cs typeface="+mn-cs"/>
                      </a:endParaRPr>
                    </a:p>
                  </a:txBody>
                  <a:tcPr/>
                </a:tc>
                <a:tc>
                  <a:txBody>
                    <a:bodyPr/>
                    <a:lstStyle/>
                    <a:p>
                      <a:r>
                        <a:rPr lang="en-GB" dirty="0"/>
                        <a:t>Diagnosis</a:t>
                      </a:r>
                      <a:r>
                        <a:rPr lang="en-GB" baseline="0" dirty="0"/>
                        <a:t> C</a:t>
                      </a:r>
                      <a:endParaRPr lang="en-GB" dirty="0"/>
                    </a:p>
                  </a:txBody>
                  <a:tcPr/>
                </a:tc>
                <a:tc>
                  <a:txBody>
                    <a:bodyPr/>
                    <a:lstStyle/>
                    <a:p>
                      <a:r>
                        <a:rPr lang="en-GB" dirty="0"/>
                        <a:t>8</a:t>
                      </a:r>
                    </a:p>
                  </a:txBody>
                  <a:tcPr/>
                </a:tc>
                <a:extLst>
                  <a:ext uri="{0D108BD9-81ED-4DB2-BD59-A6C34878D82A}">
                    <a16:rowId xmlns:a16="http://schemas.microsoft.com/office/drawing/2014/main" val="10003"/>
                  </a:ext>
                </a:extLst>
              </a:tr>
              <a:tr h="370840">
                <a:tc>
                  <a:txBody>
                    <a:bodyPr/>
                    <a:lstStyle/>
                    <a:p>
                      <a:endParaRPr lang="en-GB"/>
                    </a:p>
                  </a:txBody>
                  <a:tcPr/>
                </a:tc>
                <a:tc>
                  <a:txBody>
                    <a:bodyPr/>
                    <a:lstStyle/>
                    <a:p>
                      <a:r>
                        <a:rPr lang="en-GB" dirty="0"/>
                        <a:t>Diagnosis D</a:t>
                      </a:r>
                    </a:p>
                  </a:txBody>
                  <a:tcPr/>
                </a:tc>
                <a:tc>
                  <a:txBody>
                    <a:bodyPr/>
                    <a:lstStyle/>
                    <a:p>
                      <a:r>
                        <a:rPr lang="en-GB" dirty="0"/>
                        <a:t>2</a:t>
                      </a:r>
                    </a:p>
                  </a:txBody>
                  <a:tcPr/>
                </a:tc>
                <a:extLst>
                  <a:ext uri="{0D108BD9-81ED-4DB2-BD59-A6C34878D82A}">
                    <a16:rowId xmlns:a16="http://schemas.microsoft.com/office/drawing/2014/main" val="10004"/>
                  </a:ext>
                </a:extLst>
              </a:tr>
              <a:tr h="370840">
                <a:tc>
                  <a:txBody>
                    <a:bodyPr/>
                    <a:lstStyle/>
                    <a:p>
                      <a:r>
                        <a:rPr lang="en-GB" dirty="0"/>
                        <a:t>Participant 3</a:t>
                      </a:r>
                    </a:p>
                  </a:txBody>
                  <a:tcPr/>
                </a:tc>
                <a:tc>
                  <a:txBody>
                    <a:bodyPr/>
                    <a:lstStyle/>
                    <a:p>
                      <a:r>
                        <a:rPr lang="en-GB" dirty="0"/>
                        <a:t>exempt</a:t>
                      </a:r>
                    </a:p>
                  </a:txBody>
                  <a:tcPr/>
                </a:tc>
                <a:tc>
                  <a:txBody>
                    <a:bodyPr/>
                    <a:lstStyle/>
                    <a:p>
                      <a:endParaRPr lang="en-GB" dirty="0"/>
                    </a:p>
                  </a:txBody>
                  <a:tcPr/>
                </a:tc>
                <a:extLst>
                  <a:ext uri="{0D108BD9-81ED-4DB2-BD59-A6C34878D82A}">
                    <a16:rowId xmlns:a16="http://schemas.microsoft.com/office/drawing/2014/main" val="10005"/>
                  </a:ext>
                </a:extLst>
              </a:tr>
              <a:tr h="370840">
                <a:tc>
                  <a:txBody>
                    <a:bodyPr/>
                    <a:lstStyle/>
                    <a:p>
                      <a:r>
                        <a:rPr lang="en-GB" dirty="0"/>
                        <a:t>Participant 4</a:t>
                      </a:r>
                    </a:p>
                  </a:txBody>
                  <a:tcPr/>
                </a:tc>
                <a:tc>
                  <a:txBody>
                    <a:bodyPr/>
                    <a:lstStyle/>
                    <a:p>
                      <a:r>
                        <a:rPr lang="en-GB" dirty="0"/>
                        <a:t>Diagnosis</a:t>
                      </a:r>
                      <a:r>
                        <a:rPr lang="en-GB" baseline="0" dirty="0"/>
                        <a:t> C</a:t>
                      </a:r>
                      <a:endParaRPr lang="en-GB" dirty="0"/>
                    </a:p>
                  </a:txBody>
                  <a:tcPr/>
                </a:tc>
                <a:tc>
                  <a:txBody>
                    <a:bodyPr/>
                    <a:lstStyle/>
                    <a:p>
                      <a:r>
                        <a:rPr lang="en-GB" dirty="0"/>
                        <a:t>7</a:t>
                      </a:r>
                    </a:p>
                  </a:txBody>
                  <a:tcPr/>
                </a:tc>
                <a:extLst>
                  <a:ext uri="{0D108BD9-81ED-4DB2-BD59-A6C34878D82A}">
                    <a16:rowId xmlns:a16="http://schemas.microsoft.com/office/drawing/2014/main" val="10006"/>
                  </a:ext>
                </a:extLst>
              </a:tr>
              <a:tr h="370840">
                <a:tc>
                  <a:txBody>
                    <a:bodyPr/>
                    <a:lstStyle/>
                    <a:p>
                      <a:endParaRPr lang="en-GB" dirty="0"/>
                    </a:p>
                  </a:txBody>
                  <a:tcPr/>
                </a:tc>
                <a:tc>
                  <a:txBody>
                    <a:bodyPr/>
                    <a:lstStyle/>
                    <a:p>
                      <a:r>
                        <a:rPr lang="en-GB" dirty="0"/>
                        <a:t>Diagnosis B</a:t>
                      </a:r>
                    </a:p>
                  </a:txBody>
                  <a:tcPr/>
                </a:tc>
                <a:tc>
                  <a:txBody>
                    <a:bodyPr/>
                    <a:lstStyle/>
                    <a:p>
                      <a:r>
                        <a:rPr lang="en-GB" dirty="0"/>
                        <a:t>3</a:t>
                      </a:r>
                    </a:p>
                  </a:txBody>
                  <a:tcPr/>
                </a:tc>
                <a:extLst>
                  <a:ext uri="{0D108BD9-81ED-4DB2-BD59-A6C34878D82A}">
                    <a16:rowId xmlns:a16="http://schemas.microsoft.com/office/drawing/2014/main" val="10007"/>
                  </a:ext>
                </a:extLst>
              </a:tr>
              <a:tr h="370840">
                <a:tc>
                  <a:txBody>
                    <a:bodyPr/>
                    <a:lstStyle/>
                    <a:p>
                      <a:r>
                        <a:rPr lang="en-GB" dirty="0"/>
                        <a:t>Total score for case 1</a:t>
                      </a:r>
                    </a:p>
                  </a:txBody>
                  <a:tcPr/>
                </a:tc>
                <a:tc>
                  <a:txBody>
                    <a:bodyPr/>
                    <a:lstStyle/>
                    <a:p>
                      <a:endParaRPr lang="en-GB" dirty="0"/>
                    </a:p>
                  </a:txBody>
                  <a:tcPr/>
                </a:tc>
                <a:tc>
                  <a:txBody>
                    <a:bodyPr/>
                    <a:lstStyle/>
                    <a:p>
                      <a:r>
                        <a:rPr lang="en-GB" dirty="0"/>
                        <a:t>30</a:t>
                      </a:r>
                    </a:p>
                  </a:txBody>
                  <a:tcPr/>
                </a:tc>
                <a:extLst>
                  <a:ext uri="{0D108BD9-81ED-4DB2-BD59-A6C34878D82A}">
                    <a16:rowId xmlns:a16="http://schemas.microsoft.com/office/drawing/2014/main" val="10008"/>
                  </a:ext>
                </a:extLst>
              </a:tr>
            </a:tbl>
          </a:graphicData>
        </a:graphic>
      </p:graphicFrame>
      <p:sp>
        <p:nvSpPr>
          <p:cNvPr id="11" name="Subtitle 2"/>
          <p:cNvSpPr>
            <a:spLocks noGrp="1"/>
          </p:cNvSpPr>
          <p:nvPr>
            <p:ph type="subTitle" idx="1"/>
          </p:nvPr>
        </p:nvSpPr>
        <p:spPr>
          <a:xfrm>
            <a:off x="4584415" y="1124744"/>
            <a:ext cx="4248980" cy="3456384"/>
          </a:xfrm>
        </p:spPr>
        <p:txBody>
          <a:bodyPr>
            <a:noAutofit/>
          </a:bodyPr>
          <a:lstStyle/>
          <a:p>
            <a:pPr marL="185738" indent="-185738">
              <a:buFont typeface="Arial" panose="020B0604020202020204" pitchFamily="34" charset="0"/>
              <a:buChar char="•"/>
            </a:pPr>
            <a:r>
              <a:rPr lang="en-US" altLang="en-US" sz="1800" dirty="0">
                <a:latin typeface="Arial" charset="0"/>
                <a:cs typeface="Arial" charset="0"/>
              </a:rPr>
              <a:t>When all responses have been received, each diagnosis offered for a case is listed. </a:t>
            </a:r>
          </a:p>
          <a:p>
            <a:pPr marL="185738" indent="-185738">
              <a:buFont typeface="Arial" panose="020B0604020202020204" pitchFamily="34" charset="0"/>
              <a:buChar char="•"/>
            </a:pPr>
            <a:r>
              <a:rPr lang="en-US" altLang="en-US" sz="1800" dirty="0">
                <a:latin typeface="Arial" charset="0"/>
                <a:cs typeface="Arial" charset="0"/>
              </a:rPr>
              <a:t>The certainty score allocated to each diagnosis is </a:t>
            </a:r>
            <a:r>
              <a:rPr lang="en-US" altLang="en-US" sz="1800" dirty="0" err="1">
                <a:latin typeface="Arial" charset="0"/>
                <a:cs typeface="Arial" charset="0"/>
              </a:rPr>
              <a:t>totalled</a:t>
            </a:r>
            <a:endParaRPr lang="en-US" altLang="en-US" sz="1800" dirty="0">
              <a:latin typeface="Arial" charset="0"/>
              <a:cs typeface="Arial" charset="0"/>
            </a:endParaRPr>
          </a:p>
          <a:p>
            <a:pPr marL="185738" indent="-185738">
              <a:buFont typeface="Arial" panose="020B0604020202020204" pitchFamily="34" charset="0"/>
              <a:buChar char="•"/>
            </a:pPr>
            <a:r>
              <a:rPr lang="en-US" altLang="en-US" sz="1800" dirty="0">
                <a:latin typeface="Arial" charset="0"/>
                <a:cs typeface="Arial" charset="0"/>
              </a:rPr>
              <a:t>Over 100 people take part in each round, so the influence of a single individual is minimal</a:t>
            </a:r>
          </a:p>
          <a:p>
            <a:pPr marL="185738" indent="-185738">
              <a:buFont typeface="Arial" panose="020B0604020202020204" pitchFamily="34" charset="0"/>
              <a:buChar char="•"/>
            </a:pPr>
            <a:r>
              <a:rPr lang="en-US" altLang="en-US" sz="1800" b="1" dirty="0">
                <a:latin typeface="Arial" charset="0"/>
                <a:cs typeface="Arial" charset="0"/>
              </a:rPr>
              <a:t>It is important that there is no conferring when determining your diagnosis</a:t>
            </a:r>
          </a:p>
        </p:txBody>
      </p:sp>
    </p:spTree>
    <p:extLst>
      <p:ext uri="{BB962C8B-B14F-4D97-AF65-F5344CB8AC3E}">
        <p14:creationId xmlns:p14="http://schemas.microsoft.com/office/powerpoint/2010/main" val="2039836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20688"/>
            <a:ext cx="8496944" cy="720080"/>
          </a:xfrm>
        </p:spPr>
        <p:txBody>
          <a:bodyPr>
            <a:normAutofit/>
          </a:bodyPr>
          <a:lstStyle/>
          <a:p>
            <a:pPr algn="ctr"/>
            <a:r>
              <a:rPr lang="en-GB" sz="2800" dirty="0"/>
              <a:t>Determining the indicative diagnosis for a case</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graphicFrame>
        <p:nvGraphicFramePr>
          <p:cNvPr id="7" name="Table 6"/>
          <p:cNvGraphicFramePr>
            <a:graphicFrameLocks noGrp="1"/>
          </p:cNvGraphicFramePr>
          <p:nvPr>
            <p:extLst>
              <p:ext uri="{D42A27DB-BD31-4B8C-83A1-F6EECF244321}">
                <p14:modId xmlns:p14="http://schemas.microsoft.com/office/powerpoint/2010/main" val="1583222662"/>
              </p:ext>
            </p:extLst>
          </p:nvPr>
        </p:nvGraphicFramePr>
        <p:xfrm>
          <a:off x="533128" y="1242933"/>
          <a:ext cx="4657253" cy="2489200"/>
        </p:xfrm>
        <a:graphic>
          <a:graphicData uri="http://schemas.openxmlformats.org/drawingml/2006/table">
            <a:tbl>
              <a:tblPr firstRow="1" bandRow="1">
                <a:tableStyleId>{5C22544A-7EE6-4342-B048-85BDC9FD1C3A}</a:tableStyleId>
              </a:tblPr>
              <a:tblGrid>
                <a:gridCol w="1440160">
                  <a:extLst>
                    <a:ext uri="{9D8B030D-6E8A-4147-A177-3AD203B41FA5}">
                      <a16:colId xmlns:a16="http://schemas.microsoft.com/office/drawing/2014/main" val="20000"/>
                    </a:ext>
                  </a:extLst>
                </a:gridCol>
                <a:gridCol w="1841413">
                  <a:extLst>
                    <a:ext uri="{9D8B030D-6E8A-4147-A177-3AD203B41FA5}">
                      <a16:colId xmlns:a16="http://schemas.microsoft.com/office/drawing/2014/main" val="20001"/>
                    </a:ext>
                  </a:extLst>
                </a:gridCol>
                <a:gridCol w="1375680">
                  <a:extLst>
                    <a:ext uri="{9D8B030D-6E8A-4147-A177-3AD203B41FA5}">
                      <a16:colId xmlns:a16="http://schemas.microsoft.com/office/drawing/2014/main" val="20002"/>
                    </a:ext>
                  </a:extLst>
                </a:gridCol>
              </a:tblGrid>
              <a:tr h="149736">
                <a:tc>
                  <a:txBody>
                    <a:bodyPr/>
                    <a:lstStyle/>
                    <a:p>
                      <a:r>
                        <a:rPr lang="en-GB" dirty="0"/>
                        <a:t>Score pre consultation</a:t>
                      </a:r>
                    </a:p>
                  </a:txBody>
                  <a:tcPr/>
                </a:tc>
                <a:tc>
                  <a:txBody>
                    <a:bodyPr/>
                    <a:lstStyle/>
                    <a:p>
                      <a:r>
                        <a:rPr lang="en-GB" dirty="0"/>
                        <a:t>Score for case 1 (all participants)</a:t>
                      </a:r>
                    </a:p>
                  </a:txBody>
                  <a:tcPr/>
                </a:tc>
                <a:tc>
                  <a:txBody>
                    <a:bodyPr/>
                    <a:lstStyle/>
                    <a:p>
                      <a:r>
                        <a:rPr lang="en-GB" dirty="0"/>
                        <a:t>Popularity score</a:t>
                      </a:r>
                    </a:p>
                  </a:txBody>
                  <a:tcPr/>
                </a:tc>
                <a:extLst>
                  <a:ext uri="{0D108BD9-81ED-4DB2-BD59-A6C34878D82A}">
                    <a16:rowId xmlns:a16="http://schemas.microsoft.com/office/drawing/2014/main" val="10000"/>
                  </a:ext>
                </a:extLst>
              </a:tr>
              <a:tr h="370840">
                <a:tc>
                  <a:txBody>
                    <a:bodyPr/>
                    <a:lstStyle/>
                    <a:p>
                      <a:r>
                        <a:rPr lang="en-GB" dirty="0"/>
                        <a:t>Diagnosis A</a:t>
                      </a:r>
                    </a:p>
                  </a:txBody>
                  <a:tcPr/>
                </a:tc>
                <a:tc>
                  <a:txBody>
                    <a:bodyPr/>
                    <a:lstStyle/>
                    <a:p>
                      <a:r>
                        <a:rPr lang="en-GB" dirty="0"/>
                        <a:t>9</a:t>
                      </a:r>
                    </a:p>
                  </a:txBody>
                  <a:tcPr/>
                </a:tc>
                <a:tc>
                  <a:txBody>
                    <a:bodyPr/>
                    <a:lstStyle/>
                    <a:p>
                      <a:r>
                        <a:rPr lang="en-GB" dirty="0"/>
                        <a:t>9/30 = 0.3</a:t>
                      </a:r>
                    </a:p>
                  </a:txBody>
                  <a:tcPr/>
                </a:tc>
                <a:extLst>
                  <a:ext uri="{0D108BD9-81ED-4DB2-BD59-A6C34878D82A}">
                    <a16:rowId xmlns:a16="http://schemas.microsoft.com/office/drawing/2014/main" val="10001"/>
                  </a:ext>
                </a:extLst>
              </a:tr>
              <a:tr h="370840">
                <a:tc>
                  <a:txBody>
                    <a:bodyPr/>
                    <a:lstStyle/>
                    <a:p>
                      <a:r>
                        <a:rPr lang="en-GB" dirty="0"/>
                        <a:t>Diagnosis B</a:t>
                      </a:r>
                    </a:p>
                  </a:txBody>
                  <a:tcPr/>
                </a:tc>
                <a:tc>
                  <a:txBody>
                    <a:bodyPr/>
                    <a:lstStyle/>
                    <a:p>
                      <a:r>
                        <a:rPr lang="en-GB" dirty="0"/>
                        <a:t>1+3 =4</a:t>
                      </a:r>
                    </a:p>
                  </a:txBody>
                  <a:tcPr/>
                </a:tc>
                <a:tc>
                  <a:txBody>
                    <a:bodyPr/>
                    <a:lstStyle/>
                    <a:p>
                      <a:r>
                        <a:rPr lang="en-GB" dirty="0"/>
                        <a:t>4/30 = 0.133</a:t>
                      </a:r>
                    </a:p>
                  </a:txBody>
                  <a:tcPr/>
                </a:tc>
                <a:extLst>
                  <a:ext uri="{0D108BD9-81ED-4DB2-BD59-A6C34878D82A}">
                    <a16:rowId xmlns:a16="http://schemas.microsoft.com/office/drawing/2014/main" val="10002"/>
                  </a:ext>
                </a:extLst>
              </a:tr>
              <a:tr h="370840">
                <a:tc>
                  <a:txBody>
                    <a:bodyPr/>
                    <a:lstStyle/>
                    <a:p>
                      <a:r>
                        <a:rPr lang="en-GB" dirty="0"/>
                        <a:t>Diagnosis C</a:t>
                      </a:r>
                    </a:p>
                  </a:txBody>
                  <a:tcPr/>
                </a:tc>
                <a:tc>
                  <a:txBody>
                    <a:bodyPr/>
                    <a:lstStyle/>
                    <a:p>
                      <a:r>
                        <a:rPr lang="en-GB" dirty="0"/>
                        <a:t>8+7</a:t>
                      </a:r>
                      <a:r>
                        <a:rPr lang="en-GB" baseline="0" dirty="0"/>
                        <a:t> + 15</a:t>
                      </a:r>
                      <a:endParaRPr lang="en-GB" dirty="0"/>
                    </a:p>
                  </a:txBody>
                  <a:tcPr/>
                </a:tc>
                <a:tc>
                  <a:txBody>
                    <a:bodyPr/>
                    <a:lstStyle/>
                    <a:p>
                      <a:r>
                        <a:rPr lang="en-GB" dirty="0"/>
                        <a:t>15/30 = 0.5 </a:t>
                      </a:r>
                    </a:p>
                  </a:txBody>
                  <a:tcPr/>
                </a:tc>
                <a:extLst>
                  <a:ext uri="{0D108BD9-81ED-4DB2-BD59-A6C34878D82A}">
                    <a16:rowId xmlns:a16="http://schemas.microsoft.com/office/drawing/2014/main" val="10003"/>
                  </a:ext>
                </a:extLst>
              </a:tr>
              <a:tr h="333621">
                <a:tc>
                  <a:txBody>
                    <a:bodyPr/>
                    <a:lstStyle/>
                    <a:p>
                      <a:r>
                        <a:rPr lang="en-GB" dirty="0"/>
                        <a:t>Diagnosis 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2/30 = 0.06</a:t>
                      </a:r>
                    </a:p>
                  </a:txBody>
                  <a:tcPr/>
                </a:tc>
                <a:extLst>
                  <a:ext uri="{0D108BD9-81ED-4DB2-BD59-A6C34878D82A}">
                    <a16:rowId xmlns:a16="http://schemas.microsoft.com/office/drawing/2014/main" val="10004"/>
                  </a:ext>
                </a:extLst>
              </a:tr>
              <a:tr h="370840">
                <a:tc>
                  <a:txBody>
                    <a:bodyPr/>
                    <a:lstStyle/>
                    <a:p>
                      <a:r>
                        <a:rPr lang="en-GB" dirty="0"/>
                        <a:t>Total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1.0</a:t>
                      </a:r>
                    </a:p>
                  </a:txBody>
                  <a:tcPr/>
                </a:tc>
                <a:extLst>
                  <a:ext uri="{0D108BD9-81ED-4DB2-BD59-A6C34878D82A}">
                    <a16:rowId xmlns:a16="http://schemas.microsoft.com/office/drawing/2014/main" val="10005"/>
                  </a:ext>
                </a:extLst>
              </a:tr>
            </a:tbl>
          </a:graphicData>
        </a:graphic>
      </p:graphicFrame>
      <p:sp>
        <p:nvSpPr>
          <p:cNvPr id="8" name="TextBox 7"/>
          <p:cNvSpPr txBox="1"/>
          <p:nvPr/>
        </p:nvSpPr>
        <p:spPr>
          <a:xfrm>
            <a:off x="5272608" y="1268760"/>
            <a:ext cx="3545763" cy="2308324"/>
          </a:xfrm>
          <a:prstGeom prst="rect">
            <a:avLst/>
          </a:prstGeom>
          <a:noFill/>
        </p:spPr>
        <p:txBody>
          <a:bodyPr wrap="square" rtlCol="0">
            <a:spAutoFit/>
          </a:bodyPr>
          <a:lstStyle/>
          <a:p>
            <a:pPr marL="180975" indent="-180975">
              <a:buFont typeface="Arial" panose="020B0604020202020204" pitchFamily="34" charset="0"/>
              <a:buChar char="•"/>
            </a:pPr>
            <a:r>
              <a:rPr lang="en-GB" sz="2400" dirty="0"/>
              <a:t>A popularity score is calculated by dividing the total score for a diagnosis by the total score for all diagnoses for a single case.</a:t>
            </a:r>
          </a:p>
        </p:txBody>
      </p:sp>
      <p:sp>
        <p:nvSpPr>
          <p:cNvPr id="11" name="TextBox 10"/>
          <p:cNvSpPr txBox="1"/>
          <p:nvPr/>
        </p:nvSpPr>
        <p:spPr>
          <a:xfrm>
            <a:off x="467543" y="3823305"/>
            <a:ext cx="8350827" cy="1631216"/>
          </a:xfrm>
          <a:prstGeom prst="rect">
            <a:avLst/>
          </a:prstGeom>
          <a:noFill/>
        </p:spPr>
        <p:txBody>
          <a:bodyPr wrap="square" rtlCol="0">
            <a:spAutoFit/>
          </a:bodyPr>
          <a:lstStyle/>
          <a:p>
            <a:pPr marL="180975" indent="-180975">
              <a:buFont typeface="Arial" panose="020B0604020202020204" pitchFamily="34" charset="0"/>
              <a:buChar char="•"/>
            </a:pPr>
            <a:r>
              <a:rPr lang="en-GB" sz="2000" dirty="0"/>
              <a:t>A case has to achieve a popularity score of at least 0.75 to be a scoring case, i.e. there has to be at least 75% confidence on a preferred diagnosis. </a:t>
            </a:r>
          </a:p>
          <a:p>
            <a:pPr marL="180975" indent="-180975">
              <a:buFont typeface="Arial" panose="020B0604020202020204" pitchFamily="34" charset="0"/>
              <a:buChar char="•"/>
            </a:pPr>
            <a:r>
              <a:rPr lang="en-GB" sz="2000" dirty="0"/>
              <a:t>The organiser has no influence on the scores allocated – these are calculated</a:t>
            </a:r>
          </a:p>
          <a:p>
            <a:pPr marL="180975" indent="-180975">
              <a:buFont typeface="Arial" panose="020B0604020202020204" pitchFamily="34" charset="0"/>
              <a:buChar char="•"/>
            </a:pPr>
            <a:r>
              <a:rPr lang="en-GB" sz="2000" dirty="0"/>
              <a:t>This case is currently non-scoring, as no diagnosis has a popularity score &gt;= 0.75</a:t>
            </a:r>
          </a:p>
        </p:txBody>
      </p:sp>
    </p:spTree>
    <p:extLst>
      <p:ext uri="{BB962C8B-B14F-4D97-AF65-F5344CB8AC3E}">
        <p14:creationId xmlns:p14="http://schemas.microsoft.com/office/powerpoint/2010/main" val="2582756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Autofit/>
          </a:bodyPr>
          <a:lstStyle/>
          <a:p>
            <a:pPr algn="ctr"/>
            <a:r>
              <a:rPr lang="en-GB" sz="2800" dirty="0"/>
              <a:t>Confirming the diagnosis of a case: Consultation</a:t>
            </a:r>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sp>
        <p:nvSpPr>
          <p:cNvPr id="9" name="TextBox 8"/>
          <p:cNvSpPr txBox="1"/>
          <p:nvPr/>
        </p:nvSpPr>
        <p:spPr>
          <a:xfrm>
            <a:off x="539552" y="1196752"/>
            <a:ext cx="8208912" cy="4524315"/>
          </a:xfrm>
          <a:prstGeom prst="rect">
            <a:avLst/>
          </a:prstGeom>
          <a:noFill/>
        </p:spPr>
        <p:txBody>
          <a:bodyPr wrap="square" rtlCol="0">
            <a:spAutoFit/>
          </a:bodyPr>
          <a:lstStyle/>
          <a:p>
            <a:r>
              <a:rPr lang="en-GB" sz="2400" dirty="0"/>
              <a:t>For each case, a list of all submitted diagnoses is sent to </a:t>
            </a:r>
            <a:r>
              <a:rPr lang="en-GB" sz="2400" b="1" dirty="0"/>
              <a:t>you </a:t>
            </a:r>
            <a:r>
              <a:rPr lang="en-GB" sz="2400" dirty="0"/>
              <a:t>to consider which diagnoses are synonyms or similar and should be merged.</a:t>
            </a:r>
          </a:p>
          <a:p>
            <a:pPr marL="285750" indent="-285750">
              <a:buFont typeface="Arial" panose="020B0604020202020204" pitchFamily="34" charset="0"/>
              <a:buChar char="•"/>
            </a:pPr>
            <a:r>
              <a:rPr lang="en-GB" sz="2400" b="1" dirty="0"/>
              <a:t>You should feel there is only one “correct” diagnosis as a result of your merging suggestions.  </a:t>
            </a:r>
          </a:p>
          <a:p>
            <a:pPr marL="285750" indent="-285750">
              <a:buFont typeface="Arial" panose="020B0604020202020204" pitchFamily="34" charset="0"/>
              <a:buChar char="•"/>
            </a:pPr>
            <a:r>
              <a:rPr lang="en-GB" sz="2400" dirty="0"/>
              <a:t>Diagnoses that remain unmerged should be considered clinically different from other diagnoses on the list.</a:t>
            </a:r>
          </a:p>
          <a:p>
            <a:pPr marL="285750" indent="-285750">
              <a:buFont typeface="Arial" panose="020B0604020202020204" pitchFamily="34" charset="0"/>
              <a:buChar char="•"/>
            </a:pPr>
            <a:r>
              <a:rPr lang="en-GB" sz="2400" dirty="0"/>
              <a:t>Multiple merging combinations may be valid e.g. merging two malignant cases and also merging two non-malignant cases. </a:t>
            </a:r>
          </a:p>
          <a:p>
            <a:pPr marL="285750" indent="-285750">
              <a:buFont typeface="Arial" panose="020B0604020202020204" pitchFamily="34" charset="0"/>
              <a:buChar char="•"/>
            </a:pPr>
            <a:r>
              <a:rPr lang="en-GB" sz="2400" dirty="0"/>
              <a:t>At least 50% of participants who have answered the case have to take part in the consultation in order for any merging suggestions to be valid.</a:t>
            </a:r>
          </a:p>
        </p:txBody>
      </p:sp>
    </p:spTree>
    <p:extLst>
      <p:ext uri="{BB962C8B-B14F-4D97-AF65-F5344CB8AC3E}">
        <p14:creationId xmlns:p14="http://schemas.microsoft.com/office/powerpoint/2010/main" val="271802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4636" y="764704"/>
            <a:ext cx="8013711" cy="504056"/>
          </a:xfrm>
        </p:spPr>
        <p:txBody>
          <a:bodyPr>
            <a:noAutofit/>
          </a:bodyPr>
          <a:lstStyle/>
          <a:p>
            <a:pPr algn="ctr"/>
            <a:r>
              <a:rPr lang="en-GB" sz="2800" dirty="0"/>
              <a:t>Merging Diagnoses after </a:t>
            </a:r>
            <a:r>
              <a:rPr lang="en-GB" sz="2800" dirty="0" err="1"/>
              <a:t>Consulation</a:t>
            </a:r>
            <a:endParaRPr lang="en-GB" sz="2800" dirty="0"/>
          </a:p>
        </p:txBody>
      </p:sp>
      <p:sp>
        <p:nvSpPr>
          <p:cNvPr id="3" name="TextBox 2"/>
          <p:cNvSpPr txBox="1"/>
          <p:nvPr/>
        </p:nvSpPr>
        <p:spPr>
          <a:xfrm>
            <a:off x="179512" y="5589240"/>
            <a:ext cx="8783960" cy="584775"/>
          </a:xfrm>
          <a:prstGeom prst="rect">
            <a:avLst/>
          </a:prstGeom>
          <a:noFill/>
        </p:spPr>
        <p:txBody>
          <a:bodyPr wrap="square" rtlCol="0">
            <a:spAutoFit/>
          </a:bodyPr>
          <a:lstStyle/>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Celebrating 20 Years of General EQA in South East England  1999-2019 </a:t>
            </a:r>
          </a:p>
          <a:p>
            <a:pPr algn="ctr"/>
            <a:r>
              <a:rPr lang="en-GB" sz="1600" i="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South East England General Histopathology EQA Scheme</a:t>
            </a:r>
          </a:p>
        </p:txBody>
      </p:sp>
      <p:graphicFrame>
        <p:nvGraphicFramePr>
          <p:cNvPr id="7" name="Table 6"/>
          <p:cNvGraphicFramePr>
            <a:graphicFrameLocks noGrp="1"/>
          </p:cNvGraphicFramePr>
          <p:nvPr>
            <p:extLst>
              <p:ext uri="{D42A27DB-BD31-4B8C-83A1-F6EECF244321}">
                <p14:modId xmlns:p14="http://schemas.microsoft.com/office/powerpoint/2010/main" val="2834517521"/>
              </p:ext>
            </p:extLst>
          </p:nvPr>
        </p:nvGraphicFramePr>
        <p:xfrm>
          <a:off x="467544" y="1412776"/>
          <a:ext cx="4248472" cy="2123440"/>
        </p:xfrm>
        <a:graphic>
          <a:graphicData uri="http://schemas.openxmlformats.org/drawingml/2006/table">
            <a:tbl>
              <a:tblPr firstRow="1" bandRow="1">
                <a:tableStyleId>{5C22544A-7EE6-4342-B048-85BDC9FD1C3A}</a:tableStyleId>
              </a:tblPr>
              <a:tblGrid>
                <a:gridCol w="1399408">
                  <a:extLst>
                    <a:ext uri="{9D8B030D-6E8A-4147-A177-3AD203B41FA5}">
                      <a16:colId xmlns:a16="http://schemas.microsoft.com/office/drawing/2014/main" val="20000"/>
                    </a:ext>
                  </a:extLst>
                </a:gridCol>
                <a:gridCol w="126488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149736">
                <a:tc>
                  <a:txBody>
                    <a:bodyPr/>
                    <a:lstStyle/>
                    <a:p>
                      <a:r>
                        <a:rPr lang="en-GB" dirty="0"/>
                        <a:t>Score post</a:t>
                      </a:r>
                      <a:r>
                        <a:rPr lang="en-GB" baseline="0" dirty="0"/>
                        <a:t> </a:t>
                      </a:r>
                      <a:r>
                        <a:rPr lang="en-GB" dirty="0"/>
                        <a:t>consultation</a:t>
                      </a:r>
                    </a:p>
                  </a:txBody>
                  <a:tcPr/>
                </a:tc>
                <a:tc>
                  <a:txBody>
                    <a:bodyPr/>
                    <a:lstStyle/>
                    <a:p>
                      <a:r>
                        <a:rPr lang="en-GB" dirty="0"/>
                        <a:t>Score for case 1</a:t>
                      </a:r>
                    </a:p>
                  </a:txBody>
                  <a:tcPr/>
                </a:tc>
                <a:tc>
                  <a:txBody>
                    <a:bodyPr/>
                    <a:lstStyle/>
                    <a:p>
                      <a:r>
                        <a:rPr lang="en-GB" dirty="0"/>
                        <a:t>Popularity score</a:t>
                      </a:r>
                    </a:p>
                  </a:txBody>
                  <a:tcPr/>
                </a:tc>
                <a:extLst>
                  <a:ext uri="{0D108BD9-81ED-4DB2-BD59-A6C34878D82A}">
                    <a16:rowId xmlns:a16="http://schemas.microsoft.com/office/drawing/2014/main" val="10000"/>
                  </a:ext>
                </a:extLst>
              </a:tr>
              <a:tr h="370840">
                <a:tc>
                  <a:txBody>
                    <a:bodyPr/>
                    <a:lstStyle/>
                    <a:p>
                      <a:r>
                        <a:rPr lang="en-GB" dirty="0"/>
                        <a:t>Diagnosis A</a:t>
                      </a:r>
                    </a:p>
                  </a:txBody>
                  <a:tcPr/>
                </a:tc>
                <a:tc>
                  <a:txBody>
                    <a:bodyPr/>
                    <a:lstStyle/>
                    <a:p>
                      <a:r>
                        <a:rPr lang="en-GB" dirty="0"/>
                        <a:t>9+ 8+7 = 24</a:t>
                      </a:r>
                    </a:p>
                  </a:txBody>
                  <a:tcPr/>
                </a:tc>
                <a:tc>
                  <a:txBody>
                    <a:bodyPr/>
                    <a:lstStyle/>
                    <a:p>
                      <a:r>
                        <a:rPr lang="en-GB" dirty="0"/>
                        <a:t>24/30 = 0.8</a:t>
                      </a:r>
                    </a:p>
                  </a:txBody>
                  <a:tcPr/>
                </a:tc>
                <a:extLst>
                  <a:ext uri="{0D108BD9-81ED-4DB2-BD59-A6C34878D82A}">
                    <a16:rowId xmlns:a16="http://schemas.microsoft.com/office/drawing/2014/main" val="10001"/>
                  </a:ext>
                </a:extLst>
              </a:tr>
              <a:tr h="370840">
                <a:tc>
                  <a:txBody>
                    <a:bodyPr/>
                    <a:lstStyle/>
                    <a:p>
                      <a:r>
                        <a:rPr lang="en-GB" dirty="0"/>
                        <a:t>Diagnosis B</a:t>
                      </a:r>
                    </a:p>
                  </a:txBody>
                  <a:tcPr/>
                </a:tc>
                <a:tc>
                  <a:txBody>
                    <a:bodyPr/>
                    <a:lstStyle/>
                    <a:p>
                      <a:r>
                        <a:rPr lang="en-GB" dirty="0"/>
                        <a:t>1+3 =4</a:t>
                      </a:r>
                    </a:p>
                  </a:txBody>
                  <a:tcPr/>
                </a:tc>
                <a:tc>
                  <a:txBody>
                    <a:bodyPr/>
                    <a:lstStyle/>
                    <a:p>
                      <a:r>
                        <a:rPr lang="en-GB" dirty="0"/>
                        <a:t>4/30 = 0.133</a:t>
                      </a:r>
                    </a:p>
                  </a:txBody>
                  <a:tcPr/>
                </a:tc>
                <a:extLst>
                  <a:ext uri="{0D108BD9-81ED-4DB2-BD59-A6C34878D82A}">
                    <a16:rowId xmlns:a16="http://schemas.microsoft.com/office/drawing/2014/main" val="10002"/>
                  </a:ext>
                </a:extLst>
              </a:tr>
              <a:tr h="370840">
                <a:tc>
                  <a:txBody>
                    <a:bodyPr/>
                    <a:lstStyle/>
                    <a:p>
                      <a:r>
                        <a:rPr lang="en-GB" dirty="0"/>
                        <a:t>Diagnosis D</a:t>
                      </a:r>
                    </a:p>
                  </a:txBody>
                  <a:tcPr/>
                </a:tc>
                <a:tc>
                  <a:txBody>
                    <a:bodyPr/>
                    <a:lstStyle/>
                    <a:p>
                      <a:r>
                        <a:rPr lang="en-GB" dirty="0"/>
                        <a:t>2</a:t>
                      </a:r>
                    </a:p>
                  </a:txBody>
                  <a:tcPr/>
                </a:tc>
                <a:tc>
                  <a:txBody>
                    <a:bodyPr/>
                    <a:lstStyle/>
                    <a:p>
                      <a:r>
                        <a:rPr lang="en-GB" dirty="0"/>
                        <a:t>2/30 = 0.067</a:t>
                      </a:r>
                    </a:p>
                  </a:txBody>
                  <a:tcPr/>
                </a:tc>
                <a:extLst>
                  <a:ext uri="{0D108BD9-81ED-4DB2-BD59-A6C34878D82A}">
                    <a16:rowId xmlns:a16="http://schemas.microsoft.com/office/drawing/2014/main" val="10003"/>
                  </a:ext>
                </a:extLst>
              </a:tr>
              <a:tr h="370840">
                <a:tc>
                  <a:txBody>
                    <a:bodyPr/>
                    <a:lstStyle/>
                    <a:p>
                      <a:r>
                        <a:rPr lang="en-GB" dirty="0"/>
                        <a:t>Total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30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1.0</a:t>
                      </a:r>
                    </a:p>
                  </a:txBody>
                  <a:tcPr/>
                </a:tc>
                <a:extLst>
                  <a:ext uri="{0D108BD9-81ED-4DB2-BD59-A6C34878D82A}">
                    <a16:rowId xmlns:a16="http://schemas.microsoft.com/office/drawing/2014/main" val="10004"/>
                  </a:ext>
                </a:extLst>
              </a:tr>
            </a:tbl>
          </a:graphicData>
        </a:graphic>
      </p:graphicFrame>
      <p:sp>
        <p:nvSpPr>
          <p:cNvPr id="11" name="Subtitle 2"/>
          <p:cNvSpPr>
            <a:spLocks noGrp="1"/>
          </p:cNvSpPr>
          <p:nvPr>
            <p:ph type="subTitle" idx="1"/>
          </p:nvPr>
        </p:nvSpPr>
        <p:spPr>
          <a:xfrm>
            <a:off x="4788024" y="1484784"/>
            <a:ext cx="4104456" cy="1872208"/>
          </a:xfrm>
        </p:spPr>
        <p:txBody>
          <a:bodyPr>
            <a:normAutofit/>
          </a:bodyPr>
          <a:lstStyle/>
          <a:p>
            <a:pPr marL="180975" indent="-180975" eaLnBrk="1" hangingPunct="1">
              <a:buFont typeface="Arial" panose="020B0604020202020204" pitchFamily="34" charset="0"/>
              <a:buChar char="•"/>
            </a:pPr>
            <a:r>
              <a:rPr lang="en-US" altLang="en-US" sz="2000" dirty="0">
                <a:latin typeface="Arial" charset="0"/>
                <a:cs typeface="Arial" charset="0"/>
              </a:rPr>
              <a:t>In this example, 70% of those who took part in the consultation said that diagnosis A and C should be considered the same diagnosis and were merged</a:t>
            </a:r>
          </a:p>
        </p:txBody>
      </p:sp>
      <p:sp>
        <p:nvSpPr>
          <p:cNvPr id="8" name="Subtitle 2"/>
          <p:cNvSpPr txBox="1">
            <a:spLocks/>
          </p:cNvSpPr>
          <p:nvPr/>
        </p:nvSpPr>
        <p:spPr bwMode="auto">
          <a:xfrm>
            <a:off x="467544" y="3717032"/>
            <a:ext cx="8136396"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 typeface="Arial" charset="0"/>
              <a:buNone/>
              <a:defRPr sz="2400" kern="1200">
                <a:solidFill>
                  <a:schemeClr val="tx1"/>
                </a:solidFill>
                <a:latin typeface="Arial" pitchFamily="34" charset="0"/>
                <a:ea typeface="+mn-ea"/>
                <a:cs typeface="Arial" pitchFamily="34" charset="0"/>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altLang="en-US" sz="2000" dirty="0">
                <a:latin typeface="Arial" charset="0"/>
                <a:cs typeface="Arial" charset="0"/>
              </a:rPr>
              <a:t>Recalculating the popularity score, this is now a scoring case as Diagnosis A achieved a popularity score of 0.8</a:t>
            </a:r>
          </a:p>
          <a:p>
            <a:pPr eaLnBrk="1" hangingPunct="1"/>
            <a:r>
              <a:rPr lang="en-US" altLang="en-US" sz="2000" dirty="0">
                <a:latin typeface="Arial" charset="0"/>
                <a:cs typeface="Arial" charset="0"/>
              </a:rPr>
              <a:t>i.e. </a:t>
            </a:r>
            <a:r>
              <a:rPr lang="en-US" altLang="en-US" sz="2000" b="1" dirty="0">
                <a:latin typeface="Arial" charset="0"/>
                <a:cs typeface="Arial" charset="0"/>
              </a:rPr>
              <a:t>the participants </a:t>
            </a:r>
            <a:r>
              <a:rPr lang="en-US" altLang="en-US" sz="2000" dirty="0">
                <a:latin typeface="Arial" charset="0"/>
                <a:cs typeface="Arial" charset="0"/>
              </a:rPr>
              <a:t>have  80% confidence in this diagnosis</a:t>
            </a:r>
            <a:endParaRPr lang="en-US" altLang="en-US" sz="2000" b="1" dirty="0">
              <a:latin typeface="Arial" charset="0"/>
              <a:cs typeface="Arial" charset="0"/>
            </a:endParaRPr>
          </a:p>
        </p:txBody>
      </p:sp>
    </p:spTree>
    <p:extLst>
      <p:ext uri="{BB962C8B-B14F-4D97-AF65-F5344CB8AC3E}">
        <p14:creationId xmlns:p14="http://schemas.microsoft.com/office/powerpoint/2010/main" val="3703178150"/>
      </p:ext>
    </p:extLst>
  </p:cSld>
  <p:clrMapOvr>
    <a:masterClrMapping/>
  </p:clrMapOvr>
</p:sld>
</file>

<file path=ppt/theme/theme1.xml><?xml version="1.0" encoding="utf-8"?>
<a:theme xmlns:a="http://schemas.openxmlformats.org/drawingml/2006/main" name="pride-theme-1500x1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1212</TotalTime>
  <Words>1542</Words>
  <Application>Microsoft Office PowerPoint</Application>
  <PresentationFormat>On-screen Show (4:3)</PresentationFormat>
  <Paragraphs>190</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pride-theme-1500x100</vt:lpstr>
      <vt:lpstr>South East England General Histopathology EQA Scheme  How the scheme is scored</vt:lpstr>
      <vt:lpstr>PowerPoint Presentation</vt:lpstr>
      <vt:lpstr>Case Submission</vt:lpstr>
      <vt:lpstr>Case Selection</vt:lpstr>
      <vt:lpstr>Responses</vt:lpstr>
      <vt:lpstr>Analysing the responses</vt:lpstr>
      <vt:lpstr>Determining the indicative diagnosis for a case</vt:lpstr>
      <vt:lpstr>Confirming the diagnosis of a case: Consultation</vt:lpstr>
      <vt:lpstr>Merging Diagnoses after Consulation</vt:lpstr>
      <vt:lpstr>Allocating a score for each diagnosis in a case</vt:lpstr>
      <vt:lpstr>I’m an expert in this organ system - Everyone else has got it wrong</vt:lpstr>
      <vt:lpstr>Personal scores</vt:lpstr>
      <vt:lpstr>Non-scoring cases</vt:lpstr>
      <vt:lpstr>Who decides what the correct answer is?</vt:lpstr>
    </vt:vector>
  </TitlesOfParts>
  <Company>Maidstone and Tunbridge Wells NHS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NEWMAN Paul</dc:creator>
  <cp:lastModifiedBy>Louise KNOWLER</cp:lastModifiedBy>
  <cp:revision>94</cp:revision>
  <cp:lastPrinted>2019-07-17T11:35:43Z</cp:lastPrinted>
  <dcterms:created xsi:type="dcterms:W3CDTF">2012-09-20T10:00:03Z</dcterms:created>
  <dcterms:modified xsi:type="dcterms:W3CDTF">2023-05-03T09:31:41Z</dcterms:modified>
</cp:coreProperties>
</file>