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96" r:id="rId2"/>
    <p:sldId id="281" r:id="rId3"/>
    <p:sldId id="259" r:id="rId4"/>
    <p:sldId id="260" r:id="rId5"/>
    <p:sldId id="263" r:id="rId6"/>
    <p:sldId id="266" r:id="rId7"/>
    <p:sldId id="311" r:id="rId8"/>
    <p:sldId id="267" r:id="rId9"/>
    <p:sldId id="298" r:id="rId10"/>
    <p:sldId id="29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e.knowler" initials="l" lastIdx="4" clrIdx="0"/>
  <p:cmAuthor id="1" name="gdonald" initials="gdonald" lastIdx="1" clrIdx="1"/>
  <p:cmAuthor id="2" name="Microsoft Office User" initials="Office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580" autoAdjust="0"/>
  </p:normalViewPr>
  <p:slideViewPr>
    <p:cSldViewPr>
      <p:cViewPr varScale="1">
        <p:scale>
          <a:sx n="114" d="100"/>
          <a:sy n="114" d="100"/>
        </p:scale>
        <p:origin x="15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4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06B2A-B2BA-4056-AA08-DE1D9178AED1}" type="datetimeFigureOut">
              <a:rPr lang="en-GB" smtClean="0"/>
              <a:t>06/03/2023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92C6C-B8F1-4BBD-A2EF-4D152EA1CA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219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61D9D-7A41-488D-860C-D380FB28512D}" type="datetimeFigureOut">
              <a:rPr lang="en-GB" smtClean="0"/>
              <a:t>06/03/2023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We are Celebrating Twenty Years 1999-2019 South East England General Histopathology EQA Scheme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533A5-0F08-40F9-A59F-1F2A65A18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4810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33A5-0F08-40F9-A59F-1F2A65A18BC8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We are Celebrating Twenty Years 1999-2019 South East England General Histopathology EQA Scheme</a:t>
            </a:r>
          </a:p>
        </p:txBody>
      </p:sp>
    </p:spTree>
    <p:extLst>
      <p:ext uri="{BB962C8B-B14F-4D97-AF65-F5344CB8AC3E}">
        <p14:creationId xmlns:p14="http://schemas.microsoft.com/office/powerpoint/2010/main" val="179850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1" y="1268761"/>
            <a:ext cx="8013711" cy="86409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1" y="2492896"/>
            <a:ext cx="8013711" cy="345638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39" y="252834"/>
            <a:ext cx="1264323" cy="68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6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38BB-7305-42BA-89C9-24D96AEF7A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8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3833-B68D-404D-81A8-29C8962CE8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1E11-3B3F-45CD-BBA7-601B8D2BD6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16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2804-BAF9-44DE-843C-042AD5FA5D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7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8F72-19D3-40D5-B515-43996F2835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62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B02B-8822-4FDC-952A-69780116E1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25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7D4D0-C8A5-4F73-BDF9-B0A26B2380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43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822E-93AC-45CD-AA96-AB7D05E4C4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6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3BB37-FE6F-4560-94F4-C55FB09DBB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0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5140-02FB-4899-AF7F-A4299D45A4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4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We are Celebrating Twenty Years 1999-019 South East England General Histopathology EQA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7117F2-9001-4C2F-9999-638672F625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79.sv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0.sv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1.sv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2.sv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3.sv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4.sv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5.sv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6.svs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7.svs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88.sv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77.sv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athology.leeds.ac.uk/slides/browser/view.php?path=%2FResearch_4/Teaching/EQA/SEE/GENERAL/Round_U%2FU878.sv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49" y="1844824"/>
            <a:ext cx="8013711" cy="1728192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b="1" dirty="0"/>
              <a:t>South East England General Histopathology EQA Scheme</a:t>
            </a:r>
            <a:br>
              <a:rPr lang="en-GB" b="1" dirty="0"/>
            </a:br>
            <a:br>
              <a:rPr lang="en-GB" b="1" dirty="0"/>
            </a:br>
            <a:r>
              <a:rPr lang="en-GB" dirty="0"/>
              <a:t>Case Discussion Round u</a:t>
            </a:r>
            <a:br>
              <a:rPr lang="en-GB" dirty="0"/>
            </a:br>
            <a:r>
              <a:rPr lang="en-GB" dirty="0"/>
              <a:t> </a:t>
            </a:r>
            <a:r>
              <a:rPr lang="en-GB" sz="2700" dirty="0"/>
              <a:t>Wednesday 29</a:t>
            </a:r>
            <a:r>
              <a:rPr lang="en-GB" sz="2700" baseline="30000" dirty="0"/>
              <a:t>th</a:t>
            </a:r>
            <a:r>
              <a:rPr lang="en-GB" sz="2700" dirty="0"/>
              <a:t> March, 2023</a:t>
            </a:r>
            <a:br>
              <a:rPr lang="en-GB" sz="2700" dirty="0"/>
            </a:br>
            <a:br>
              <a:rPr lang="en-GB" dirty="0"/>
            </a:br>
            <a:r>
              <a:rPr lang="en-GB" sz="4800" b="1" dirty="0"/>
              <a:t>THANK YOU FOR WAITING </a:t>
            </a:r>
            <a:br>
              <a:rPr lang="en-GB" sz="4800" b="1" dirty="0"/>
            </a:br>
            <a:r>
              <a:rPr lang="en-GB" b="1" dirty="0"/>
              <a:t>The meeting will start at 12:00pm</a:t>
            </a:r>
            <a:br>
              <a:rPr lang="en-GB" b="1" dirty="0"/>
            </a:br>
            <a:endParaRPr lang="en-GB" dirty="0"/>
          </a:p>
        </p:txBody>
      </p:sp>
      <p:pic>
        <p:nvPicPr>
          <p:cNvPr id="18434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85" y="5373216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2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879 – Endocrine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Thyroid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Follicular carcinoma (encapsulated 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angioinvasive</a:t>
            </a:r>
            <a:r>
              <a:rPr lang="en-GB" sz="1200" b="1" dirty="0">
                <a:solidFill>
                  <a:srgbClr val="FF0000"/>
                </a:solidFill>
                <a:latin typeface="+mn-lt"/>
              </a:rPr>
              <a:t>)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Vascular invasion is present in the slides. Obvious capsular invasion is seen elsewhere.</a:t>
            </a:r>
          </a:p>
          <a:p>
            <a:pPr>
              <a:spcBef>
                <a:spcPts val="336"/>
              </a:spcBef>
            </a:pP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57462"/>
              </p:ext>
            </p:extLst>
          </p:nvPr>
        </p:nvGraphicFramePr>
        <p:xfrm>
          <a:off x="125759" y="129729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7241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845839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12850"/>
              </p:ext>
            </p:extLst>
          </p:nvPr>
        </p:nvGraphicFramePr>
        <p:xfrm>
          <a:off x="125759" y="2120256"/>
          <a:ext cx="8892478" cy="384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06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89125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7841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845837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3845016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M19. Left 4cm U4 Thy3F thyroid nodule. Left hemithyroidectomy.	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There is a lobe of thyroid measuring 57 x 42 x 43 mm which has been inked black and serially sliced.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This reveals an expansile nodule measuring 38mm in maximum dimension which is encapsulated.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 edge of the nodule has been extensively sampled.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N/A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Minimally invasive follicular carcinoma                  1.80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Follicular thyroid carcinoma                                     5.68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Encapsulated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angioinvasive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follicular carcinoma  1.11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Minimally Invasive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angioinvasive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follicular             1.13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carcinoma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Thyroid follicular carcinoma widely invasive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Follicular neoplasm of uncertain malignant           0.10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potential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Invasive encapsulated follicular variant of              0.11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papillary Ca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97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9043840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880 – Gynae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Uterus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Pleomorphic 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leimoyoma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08679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84584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72879"/>
              </p:ext>
            </p:extLst>
          </p:nvPr>
        </p:nvGraphicFramePr>
        <p:xfrm>
          <a:off x="141660" y="1916832"/>
          <a:ext cx="889247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8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080445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861738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8251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F82. ? Sarcoma of uterus. (PET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pos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; known lung adenocarcinoma)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A uterus measuring 45mm (medial to lateral) x 40mm (anterior to posterior)  x 70mm in length. 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 cervix measures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25 x 25 x 25mm.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 cut surface of the uterus shows a firm, well-defined mass lesion showing a regular                  margin and a smooth tan cut surface, 30mm in maximum diameter.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immuno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stains show that the tumour cells are positive for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Desmin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,  SMA, and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caldesmon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.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They are negative for CD34, CD117, CD10 and                    factor VIII. 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The Ki67 level index is less than 2% in the tumour cells.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Leiomyosarcoma                                      0.14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Symplastic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Leiomyoma                            8.48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Smooth muscle tumour of uncertain    0.53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malignant potential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Atypical leiomyoma                                   0.30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FH Deficient leiomyoma                           0.24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PECOMA                                                      0.01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Ancient leiomyoma          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Leiomyoma                                                 0.20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Cellular leiomyoma                                   0.01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9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89247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881 – Lymphoreticular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Nodule from gastrectomy specimen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Splenunculus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endParaRPr lang="en-GB" sz="1200" b="1" dirty="0">
              <a:solidFill>
                <a:srgbClr val="FF0000"/>
              </a:solidFill>
              <a:latin typeface="+mn-lt"/>
            </a:endParaRP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04916"/>
              </p:ext>
            </p:extLst>
          </p:nvPr>
        </p:nvGraphicFramePr>
        <p:xfrm>
          <a:off x="125760" y="1268760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79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861184"/>
              </p:ext>
            </p:extLst>
          </p:nvPr>
        </p:nvGraphicFramePr>
        <p:xfrm>
          <a:off x="125762" y="2091720"/>
          <a:ext cx="8892478" cy="245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62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425545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035843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59379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M59. Subtotal gastrectomy for distal adenocarcinoma post-                            neoadjuvant treatment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Nodule found within </a:t>
                      </a:r>
                      <a:r>
                        <a:rPr lang="en-GB" sz="1200" b="0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fibroadipose</a:t>
                      </a: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tissue submitted separately to             main stomach specimen.</a:t>
                      </a:r>
                    </a:p>
                    <a:p>
                      <a:pPr algn="l"/>
                      <a:r>
                        <a:rPr lang="en-AU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1. Benign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  <a:latin typeface="+mn-lt"/>
                        </a:rPr>
                        <a:t>Splenunculus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                                       9.68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2. Reactive node                                                       0.11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3. Reactive - Kimura's disease       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4. Benign LN with vascular transformation of      0.14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sinuses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2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882– Breast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Breast	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Granular Cell Tumour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69073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349897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07798"/>
              </p:ext>
            </p:extLst>
          </p:nvPr>
        </p:nvGraphicFramePr>
        <p:xfrm>
          <a:off x="125761" y="1661266"/>
          <a:ext cx="8892478" cy="147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349895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F81. R5, U5.WBN left breast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Three cores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14-22mm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S100+,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CD68 focal +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MNF116 - ,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CK AE1/3 - ,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CD1a -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1. Granular Cell tumour     10.0</a:t>
                      </a:r>
                    </a:p>
                    <a:p>
                      <a:pPr marL="0" indent="0">
                        <a:buNone/>
                      </a:pP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  <a:t>     </a:t>
                      </a:r>
                    </a:p>
                    <a:p>
                      <a:pPr marL="0" indent="0">
                        <a:buNone/>
                      </a:pPr>
                      <a:br>
                        <a:rPr lang="en-GB" sz="1200" b="0" dirty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7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116632"/>
            <a:ext cx="8424428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883 – GU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Testis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Metastic</a:t>
            </a:r>
            <a:r>
              <a:rPr lang="en-GB" sz="1200" b="1" dirty="0">
                <a:solidFill>
                  <a:srgbClr val="FF0000"/>
                </a:solidFill>
                <a:latin typeface="+mn-lt"/>
              </a:rPr>
              <a:t> adenocarcinoma with neuroendocrine differentiation </a:t>
            </a:r>
            <a:br>
              <a:rPr lang="en-GB" sz="1200" b="1" dirty="0">
                <a:solidFill>
                  <a:srgbClr val="FF0000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(likely carcinoma ex goblet cell carcinoid from appendix or colorectum).</a:t>
            </a:r>
            <a:r>
              <a:rPr lang="en-GB" sz="1100" dirty="0">
                <a:solidFill>
                  <a:schemeClr val="accent1"/>
                </a:solidFill>
              </a:rPr>
              <a:t>	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1313"/>
              </p:ext>
            </p:extLst>
          </p:nvPr>
        </p:nvGraphicFramePr>
        <p:xfrm>
          <a:off x="145171" y="1427481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6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37259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3703"/>
              </p:ext>
            </p:extLst>
          </p:nvPr>
        </p:nvGraphicFramePr>
        <p:xfrm>
          <a:off x="151500" y="2250441"/>
          <a:ext cx="8892478" cy="2934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59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37259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934567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M69. Undescended testis.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Testis measuring 60x3520mm with short stump spermatic cord,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20x15mm in cross section.</a:t>
                      </a:r>
                    </a:p>
                    <a:p>
                      <a:pPr algn="l"/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On slicing a cystic lesion is present  measuring 45x20x20mm.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Positive for MNF116, CAM 5.2, CK20, CDX2 and neuroendocrine                        markers (chromogranin, synaptophysin and patchy CD56).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Negative for CK7.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Beta-catenin shows membranous staining.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Metastatic goblet cell carcinoid /               9.25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adenocarcinoma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Spermatocele                        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Mucinous cystadenoma                               0.07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Mature cystic teratoma                                0.07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Benign epididymal cyst                                 0.14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Cystic dilation of rete testis secondary to  0.07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obstruction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Teratoma with well differentiated               0.17  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neuroendocrine tumour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Poorly differentiated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sertoli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cell tumour    0.03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Sertoli-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leydig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cell tumour                              0.14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1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884 – GI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Salivary Gland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 Benign monocytic salivary duct cyst.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37889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133873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24375"/>
              </p:ext>
            </p:extLst>
          </p:nvPr>
        </p:nvGraphicFramePr>
        <p:xfrm>
          <a:off x="147182" y="1875696"/>
          <a:ext cx="889247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10501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59474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22108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M69. Mucocele and overlying polyp. </a:t>
                      </a: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R buccal mucosa.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Mucosa 12x8x8mm with 8mm pale nodule. </a:t>
                      </a:r>
                      <a:endParaRPr lang="en-AU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N/A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Benign salivary duct cyst  +/-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oncocytic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4.43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changes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Salivary gland cystadenoma                        4.18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Oncocytoma                                                  0.39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</a:t>
                      </a:r>
                      <a:r>
                        <a:rPr lang="it-IT" sz="1200" b="0" dirty="0">
                          <a:solidFill>
                            <a:schemeClr val="accent1"/>
                          </a:solidFill>
                        </a:rPr>
                        <a:t>Oncocytic / apocrine metaplasia in a -      0.39</a:t>
                      </a:r>
                      <a:br>
                        <a:rPr lang="it-IT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it-IT" sz="1200" b="0" dirty="0">
                          <a:solidFill>
                            <a:schemeClr val="accent1"/>
                          </a:solidFill>
                        </a:rPr>
                        <a:t>    mucoele</a:t>
                      </a: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Apocrine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Hidrocystoma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  0.13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Oncocytic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salivary duct ectasia                   0.07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Warthin tumour                                            0.13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Oncocytic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/ apocrine  metaplasia               0.13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Intraductal papilloma                                   0.07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10. Mucoepidermoid carcinoma                     0.07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8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885 – Skin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Skin</a:t>
            </a:r>
            <a:br>
              <a:rPr lang="en-AU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Fibrous histiocytoma - 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fibrocollagenous</a:t>
            </a:r>
            <a:r>
              <a:rPr lang="en-GB" sz="1200" b="1" dirty="0">
                <a:solidFill>
                  <a:srgbClr val="FF0000"/>
                </a:solidFill>
                <a:latin typeface="+mn-lt"/>
              </a:rPr>
              <a:t> variant.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sz="1100" dirty="0">
                <a:solidFill>
                  <a:schemeClr val="accent1"/>
                </a:solidFill>
              </a:rPr>
            </a:br>
            <a:endParaRPr lang="en-GB" sz="1100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56613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190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06327"/>
              </p:ext>
            </p:extLst>
          </p:nvPr>
        </p:nvGraphicFramePr>
        <p:xfrm>
          <a:off x="125761" y="1661266"/>
          <a:ext cx="8892478" cy="270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895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2190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703838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F52. ?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Tyloma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or verruca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Ellipse of rubbery pale skin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27 x 9 x 7mm.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Positive: Factor 13a.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Negative: CD31, CD34, S100. Equivocal: SMA.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Callus / Corn / ? reactive changes              0.20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Dermatofibroma                                           9.64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Aponeurotic fibroma (calcifying)               0.07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Neurofibroma                                               0.07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Verruca                                                          0.03</a:t>
                      </a:r>
                    </a:p>
                    <a:p>
                      <a:pPr marL="0" indent="0">
                        <a:buNone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94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917292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886 – Gynae</a:t>
            </a:r>
            <a:br>
              <a:rPr lang="en-GB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200" dirty="0">
                <a:solidFill>
                  <a:schemeClr val="accent1"/>
                </a:solidFill>
                <a:latin typeface="+mn-lt"/>
              </a:rPr>
              <a:t>Placenta</a:t>
            </a:r>
            <a:br>
              <a:rPr lang="en-GB" sz="1200" dirty="0">
                <a:solidFill>
                  <a:schemeClr val="accent1"/>
                </a:solidFill>
                <a:latin typeface="+mn-lt"/>
              </a:rPr>
            </a:br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Chorangioma</a:t>
            </a:r>
            <a:r>
              <a:rPr lang="en-GB" sz="1200" b="1" dirty="0">
                <a:solidFill>
                  <a:srgbClr val="FF0000"/>
                </a:solidFill>
                <a:latin typeface="+mn-lt"/>
              </a:rPr>
              <a:t>.</a:t>
            </a:r>
            <a:r>
              <a:rPr lang="en-GB" sz="12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r>
              <a:rPr lang="en-GB" sz="1200" dirty="0">
                <a:solidFill>
                  <a:schemeClr val="accent1"/>
                </a:solidFill>
                <a:latin typeface="+mn-lt"/>
              </a:rPr>
              <a:t>			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225313"/>
              </p:ext>
            </p:extLst>
          </p:nvPr>
        </p:nvGraphicFramePr>
        <p:xfrm>
          <a:off x="126548" y="1268760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55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583389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2692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737164"/>
              </p:ext>
            </p:extLst>
          </p:nvPr>
        </p:nvGraphicFramePr>
        <p:xfrm>
          <a:off x="124972" y="2091720"/>
          <a:ext cx="8870002" cy="147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35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587467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398638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47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F32. Placenta ? Chorioamnionitis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Placental disc contains a solid circumscribed pale nodules lesion </a:t>
                      </a:r>
                    </a:p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40 x 30 x 40mm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N/A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Chorangioma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+/- infarct              9.19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Haemangioma                              0.35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Infarct                                             0.46</a:t>
                      </a:r>
                    </a:p>
                    <a:p>
                      <a:pPr marL="0" indent="0">
                        <a:buNone/>
                      </a:pP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91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887 – Skin (EDUCATIONAL)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</a:t>
            </a:r>
            <a:r>
              <a:rPr lang="en-AU" sz="1400" dirty="0">
                <a:solidFill>
                  <a:schemeClr val="accent1"/>
                </a:solidFill>
                <a:latin typeface="+mn-lt"/>
              </a:rPr>
              <a:t>Lesion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	</a:t>
            </a:r>
            <a:r>
              <a:rPr lang="en-GB" sz="1600" dirty="0">
                <a:solidFill>
                  <a:schemeClr val="accent1"/>
                </a:solidFill>
                <a:latin typeface="+mn-lt"/>
              </a:rPr>
              <a:t>	</a:t>
            </a:r>
            <a:r>
              <a:rPr lang="en-GB" sz="2000" dirty="0">
                <a:solidFill>
                  <a:schemeClr val="accent1"/>
                </a:solidFill>
                <a:latin typeface="+mn-lt"/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  <a:latin typeface="+mn-lt"/>
              </a:rPr>
            </a:br>
            <a:endParaRPr lang="en-GB" dirty="0">
              <a:solidFill>
                <a:schemeClr val="accent1"/>
              </a:solidFill>
              <a:latin typeface="+mn-lt"/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00518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6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21905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601257"/>
              </p:ext>
            </p:extLst>
          </p:nvPr>
        </p:nvGraphicFramePr>
        <p:xfrm>
          <a:off x="147711" y="1631856"/>
          <a:ext cx="8892478" cy="251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91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43853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51722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M53. Nodular lesion, 2 years? Aetiology, ?? BCC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Cream punch biopsy 8mm in diameter to a depth of 9mm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IHC: SMA, DESMIN AND H-CALDESMON: POSITIVE.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S-100, CD10, CD117 AND CD34:NEGATIVE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Leiomyosarcoma                                      x 32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Cutaneous Leiomyosarcoma                  x 29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Leiomyoma                                                x 26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Atypical intradermal smooth muscle     x 11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neoplasm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Pilar leiomyoma                                        x 9  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6. Cutaneous leiomyoma                             x 8  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7. Atypical leiomyoma                                  x 5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8. Atypical smooth muscle tumour            x 4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9. Atypical smooth muscle neoplasm        x 4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10. Atypical intradermal smooth muscle  x 3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tumour/Cutaneous leiomyosarcoma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Dermal leiomyosarcoma </a:t>
                      </a:r>
                    </a:p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(a typical dermal                         smooth muscle tumour)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9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60" y="169898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888 – GU (EDUCATIONAL)</a:t>
            </a:r>
            <a:br>
              <a:rPr lang="en-GB" sz="2000" dirty="0">
                <a:solidFill>
                  <a:schemeClr val="accent1"/>
                </a:solidFill>
                <a:latin typeface="+mn-lt"/>
              </a:rPr>
            </a:br>
            <a:r>
              <a:rPr lang="en-GB" sz="1400" dirty="0">
                <a:solidFill>
                  <a:schemeClr val="accent1"/>
                </a:solidFill>
                <a:latin typeface="+mn-lt"/>
              </a:rPr>
              <a:t>Specimen: Spermatic cord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58649"/>
              </p:ext>
            </p:extLst>
          </p:nvPr>
        </p:nvGraphicFramePr>
        <p:xfrm>
          <a:off x="117565" y="908720"/>
          <a:ext cx="898274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90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Suggested Diagnosis </a:t>
                      </a:r>
                    </a:p>
                    <a:p>
                      <a:r>
                        <a:rPr lang="en-GB" sz="1600" dirty="0"/>
                        <a:t>(Top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Submitted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37052"/>
              </p:ext>
            </p:extLst>
          </p:nvPr>
        </p:nvGraphicFramePr>
        <p:xfrm>
          <a:off x="117564" y="1487840"/>
          <a:ext cx="8982743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903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5109512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M85. Left orchidectomy. Emergency repair of obstructed recurrent left inguinal hernia. Removal of ischaemic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omentum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left orchidectomy.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 testicle with spermatic cord 53g.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Cord with adherent fibrous fatty tissue measures approximately 100 x 20mm. 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Tunica vaginalis translucent and mobile. Testicle measures 62 x 34 x 20mm.     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Epididymis measures 22 x 7 x 6mm.  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opening the testicle has a light yellow, slightly congested cut surface. 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obvious lesions are identified. Epididymis has a tan/brown appearance. </a:t>
                      </a: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Tunica </a:t>
                      </a:r>
                      <a:r>
                        <a:rPr lang="en-GB" sz="1200" b="0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vaginalsis</a:t>
                      </a: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slightly oedematous.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Congo Red Positive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Amyloidosis      x 111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Amyloid             x 41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Amyloidosis in the blood vessels. Angio-</a:t>
                      </a:r>
                      <a:br>
                        <a:rPr lang="en-GB" sz="1200" b="0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lipomatous tissue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FF0000"/>
                          </a:solidFill>
                        </a:rPr>
                        <a:t>Proximal obstruction. Amyloid angiopathy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93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54" y="2996671"/>
            <a:ext cx="838317" cy="590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105" y="566476"/>
            <a:ext cx="1651662" cy="12039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7724" y="3630826"/>
            <a:ext cx="13580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 your mic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you’re not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87" y="2977479"/>
            <a:ext cx="553140" cy="610609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625476" y="295373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08" y="3004434"/>
            <a:ext cx="556469" cy="5262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25476" y="3630826"/>
            <a:ext cx="1854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“raise hand”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“chat” feature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raise questions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share ideas</a:t>
            </a:r>
          </a:p>
        </p:txBody>
      </p:sp>
      <p:sp>
        <p:nvSpPr>
          <p:cNvPr id="16" name="Oval 15"/>
          <p:cNvSpPr/>
          <p:nvPr/>
        </p:nvSpPr>
        <p:spPr>
          <a:xfrm>
            <a:off x="7015790" y="29143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5790" y="3630826"/>
            <a:ext cx="17764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for the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person to call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 before you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unmute your mic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71" y="3029481"/>
            <a:ext cx="652626" cy="5448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38193" y="1888889"/>
            <a:ext cx="3182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Etiquette</a:t>
            </a:r>
          </a:p>
        </p:txBody>
      </p:sp>
      <p:sp>
        <p:nvSpPr>
          <p:cNvPr id="26" name="Oval 25"/>
          <p:cNvSpPr/>
          <p:nvPr/>
        </p:nvSpPr>
        <p:spPr>
          <a:xfrm>
            <a:off x="3312163" y="4873561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5848" y="4880975"/>
            <a:ext cx="18165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can see 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chat comments</a:t>
            </a:r>
          </a:p>
        </p:txBody>
      </p:sp>
      <p:sp>
        <p:nvSpPr>
          <p:cNvPr id="29" name="Oval 28"/>
          <p:cNvSpPr/>
          <p:nvPr/>
        </p:nvSpPr>
        <p:spPr>
          <a:xfrm>
            <a:off x="397741" y="3001920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5535" y="3663095"/>
            <a:ext cx="14478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camera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on, everyone </a:t>
            </a:r>
          </a:p>
          <a:p>
            <a:r>
              <a:rPr lang="en-GB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see you</a:t>
            </a:r>
          </a:p>
        </p:txBody>
      </p:sp>
      <p:sp>
        <p:nvSpPr>
          <p:cNvPr id="31" name="Oval 30"/>
          <p:cNvSpPr/>
          <p:nvPr/>
        </p:nvSpPr>
        <p:spPr>
          <a:xfrm>
            <a:off x="2597724" y="2974195"/>
            <a:ext cx="648072" cy="61060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25" y="4859532"/>
            <a:ext cx="698262" cy="67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22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984776" cy="158417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4. Questions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Comments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Suggestions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      Feedback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Thank you for attending. This presentation can be found on the EQA website from next week.</a:t>
            </a:r>
            <a:br>
              <a:rPr lang="en-GB" b="1" dirty="0">
                <a:solidFill>
                  <a:schemeClr val="accent1"/>
                </a:solidFill>
              </a:rPr>
            </a:br>
            <a:br>
              <a:rPr lang="en-GB" b="1" dirty="0">
                <a:solidFill>
                  <a:schemeClr val="accent1"/>
                </a:solidFill>
              </a:rPr>
            </a:b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17232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2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82228" y="685988"/>
            <a:ext cx="8013700" cy="865187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>
                <a:solidFill>
                  <a:schemeClr val="accent1"/>
                </a:solidFill>
              </a:rPr>
              <a:t>Agenda</a:t>
            </a:r>
            <a:endParaRPr lang="en-US" altLang="en-US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47056" y="1772816"/>
            <a:ext cx="7848872" cy="4376748"/>
          </a:xfrm>
        </p:spPr>
        <p:txBody>
          <a:bodyPr>
            <a:noAutofit/>
          </a:bodyPr>
          <a:lstStyle/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Welcome &amp; Introduction of Scheme Staff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marL="742950" lvl="0" indent="-742950">
              <a:buAutoNum type="arabicPeriod"/>
            </a:pPr>
            <a:r>
              <a:rPr lang="en-GB" b="1" dirty="0">
                <a:solidFill>
                  <a:schemeClr val="accent1"/>
                </a:solidFill>
              </a:rPr>
              <a:t>Meeting Terms of Reference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b="1" dirty="0">
              <a:solidFill>
                <a:schemeClr val="accent1"/>
              </a:solidFill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3.     Case and Preliminary Score Review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      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a)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 877-886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b) Educational Cases – 887 - 888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chemeClr val="accent1"/>
                </a:solidFill>
              </a:rPr>
              <a:t>4.      Questions / comments</a:t>
            </a:r>
          </a:p>
          <a:p>
            <a:endParaRPr lang="en-GB" sz="12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2492896"/>
            <a:ext cx="8712968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          </a:t>
            </a:r>
            <a:r>
              <a:rPr lang="en-GB" b="1" dirty="0">
                <a:solidFill>
                  <a:schemeClr val="accent1"/>
                </a:solidFill>
              </a:rPr>
              <a:t>2. Meeting Terms of Reference</a:t>
            </a:r>
            <a:endParaRPr lang="en-GB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 descr="C:\Users\Amanda.Cowie\AppData\Local\Microsoft\Windows\Temporary Internet Files\Content.Outlook\0K1WQ3E1\7808.PNG">
            <a:extLst>
              <a:ext uri="{FF2B5EF4-FFF2-40B4-BE49-F238E27FC236}">
                <a16:creationId xmlns:a16="http://schemas.microsoft.com/office/drawing/2014/main" id="{21ABF370-E782-468B-A450-5DD6496DA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9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8013700" cy="4392488"/>
          </a:xfrm>
        </p:spPr>
        <p:txBody>
          <a:bodyPr>
            <a:normAutofit/>
          </a:bodyPr>
          <a:lstStyle/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br>
              <a:rPr lang="en-US" altLang="en-US" sz="2400" dirty="0">
                <a:latin typeface="Arial" charset="0"/>
                <a:cs typeface="Arial" charset="0"/>
              </a:rPr>
            </a:br>
            <a:endParaRPr lang="en-US" alt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FC5646-0BCD-4587-B55D-D85D7FC686F2}"/>
              </a:ext>
            </a:extLst>
          </p:cNvPr>
          <p:cNvSpPr/>
          <p:nvPr/>
        </p:nvSpPr>
        <p:spPr>
          <a:xfrm>
            <a:off x="302716" y="937461"/>
            <a:ext cx="83017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held between the end of case consultation and results being issued and now replaces the additional final week of the case consultation.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meeting is an educational exercise; an opportunity to explain the reasons behind scoring and merging or why cases were excluded.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clarity, this is not an opportunity to alter merging decisions, as participants have that opportunity during the “Case Consultation” period. </a:t>
            </a:r>
          </a:p>
          <a:p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additional CPD point will be awarded to those who attend, and it will be added to the annual certificate. </a:t>
            </a:r>
            <a:r>
              <a:rPr lang="en-GB" sz="2000" dirty="0">
                <a:solidFill>
                  <a:schemeClr val="accent1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 note you have to stay for &gt;50% of the meeting to gain this point (attendance times are monitored automatically by Teams)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always welcome any feedback – good or bad – you may have about today.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endParaRPr lang="en-GB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 </a:t>
            </a:r>
            <a:r>
              <a:rPr lang="en-GB" b="1" dirty="0">
                <a:solidFill>
                  <a:schemeClr val="accent1"/>
                </a:solidFill>
              </a:rPr>
              <a:t>3.     Round u Review</a:t>
            </a:r>
            <a:endParaRPr lang="en-GB" dirty="0"/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962" y="3645024"/>
            <a:ext cx="780038" cy="11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382" y="188640"/>
            <a:ext cx="7005599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Case</a:t>
            </a:r>
            <a:r>
              <a:rPr lang="en-GB" dirty="0"/>
              <a:t> </a:t>
            </a:r>
            <a:r>
              <a:rPr lang="en-GB" b="1" dirty="0"/>
              <a:t>Consultation</a:t>
            </a:r>
          </a:p>
        </p:txBody>
      </p:sp>
      <p:pic>
        <p:nvPicPr>
          <p:cNvPr id="5" name="Picture 2" descr="C:\Users\Amanda.Cowie\AppData\Local\Microsoft\Windows\Temporary Internet Files\Content.Outlook\0K1WQ3E1\78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2" y="243610"/>
            <a:ext cx="703645" cy="100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4EAD0C7-8C90-4EC9-92E7-B4DD5679C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122" y="1186898"/>
            <a:ext cx="8517756" cy="2098086"/>
          </a:xfrm>
        </p:spPr>
        <p:txBody>
          <a:bodyPr>
            <a:normAutofit fontScale="55000" lnSpcReduction="20000"/>
          </a:bodyPr>
          <a:lstStyle/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153</a:t>
            </a:r>
            <a:r>
              <a:rPr lang="en-US" altLang="en-US" sz="2900" b="1" dirty="0">
                <a:solidFill>
                  <a:srgbClr val="FF0000"/>
                </a:solidFill>
                <a:ea typeface="+mj-ea"/>
              </a:rPr>
              <a:t> </a:t>
            </a: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responses received for round u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highlight>
                  <a:srgbClr val="FFFF00"/>
                </a:highlight>
                <a:ea typeface="+mj-ea"/>
              </a:rPr>
              <a:t>xx</a:t>
            </a: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 responses received for consultation – </a:t>
            </a:r>
            <a:r>
              <a:rPr lang="en-US" altLang="en-US" sz="2900" b="1" dirty="0" err="1">
                <a:solidFill>
                  <a:schemeClr val="accent1"/>
                </a:solidFill>
                <a:highlight>
                  <a:srgbClr val="FFFF00"/>
                </a:highlight>
                <a:ea typeface="+mj-ea"/>
              </a:rPr>
              <a:t>xx:xx</a:t>
            </a: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% QUORATE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  <a:ea typeface="+mj-ea"/>
              </a:rPr>
              <a:t>Thank-you for submitting responses and consultation on time – you have made completion of this round much easier for all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900" b="1" dirty="0">
              <a:solidFill>
                <a:schemeClr val="accent1"/>
              </a:solidFill>
              <a:ea typeface="+mj-ea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900" b="1" dirty="0">
                <a:solidFill>
                  <a:schemeClr val="accent1"/>
                </a:solidFill>
              </a:rPr>
              <a:t>Basic Rules regarding Case Consultation and Merging Diagnostic categories:</a:t>
            </a:r>
          </a:p>
          <a:p>
            <a:pPr eaLnBrk="1" hangingPunct="1"/>
            <a:endParaRPr lang="en-US" altLang="en-US" sz="2900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AA6900-C689-47DF-A9A1-2CB88894A4C4}"/>
              </a:ext>
            </a:extLst>
          </p:cNvPr>
          <p:cNvSpPr/>
          <p:nvPr/>
        </p:nvSpPr>
        <p:spPr>
          <a:xfrm>
            <a:off x="539552" y="3146299"/>
            <a:ext cx="7690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If you are exempt from a category, your consultation response to that case is also not counted</a:t>
            </a:r>
          </a:p>
          <a:p>
            <a:pPr lvl="1"/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Each case must have received a consultation response from at least 50% of those that answered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For a merge to be automatically accepted, more than 50% of consultation respondents must agree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Between 40-50% agreement, the merge will be accepted only with the agreement of the </a:t>
            </a:r>
            <a:r>
              <a:rPr lang="en-US" alt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Organiser</a:t>
            </a: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 (i.e. clinically valid).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1600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The consensus CAN be over-ridden if there are clinically valid reasons for doing so. These are recorded, and reviewed at the AMR. </a:t>
            </a:r>
            <a:br>
              <a:rPr lang="en-US" altLang="en-US" sz="1600" dirty="0">
                <a:latin typeface="Arial" charset="0"/>
              </a:rPr>
            </a:br>
            <a:endParaRPr lang="en-US" altLang="en-US" sz="16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159" y="169898"/>
            <a:ext cx="8918079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j-lt"/>
              </a:rPr>
              <a:t>Case 877 – Miscellaneous</a:t>
            </a:r>
            <a:br>
              <a:rPr lang="en-GB" dirty="0">
                <a:solidFill>
                  <a:schemeClr val="accent1"/>
                </a:solidFill>
                <a:latin typeface="+mj-lt"/>
              </a:rPr>
            </a:br>
            <a:r>
              <a:rPr lang="en-GB" sz="1200" dirty="0">
                <a:solidFill>
                  <a:schemeClr val="accent1"/>
                </a:solidFill>
                <a:latin typeface="+mj-lt"/>
              </a:rPr>
              <a:t>Specimen</a:t>
            </a:r>
            <a:r>
              <a:rPr lang="en-GB" sz="1600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GB" sz="1200" dirty="0">
                <a:solidFill>
                  <a:schemeClr val="accent1"/>
                </a:solidFill>
                <a:latin typeface="+mj-lt"/>
              </a:rPr>
              <a:t>Knee Tissue</a:t>
            </a:r>
            <a:br>
              <a:rPr lang="en-GB" sz="1200" dirty="0">
                <a:solidFill>
                  <a:schemeClr val="accent1"/>
                </a:solidFill>
                <a:latin typeface="+mj-lt"/>
              </a:rPr>
            </a:br>
            <a:r>
              <a:rPr lang="en-GB" sz="1200" b="1" dirty="0">
                <a:solidFill>
                  <a:srgbClr val="FF0000"/>
                </a:solidFill>
                <a:latin typeface="+mj-lt"/>
              </a:rPr>
              <a:t>Submitted Diagnosis: </a:t>
            </a:r>
            <a:r>
              <a:rPr lang="en-GB" sz="1200" b="1" dirty="0" err="1">
                <a:solidFill>
                  <a:srgbClr val="FF0000"/>
                </a:solidFill>
                <a:latin typeface="+mj-lt"/>
              </a:rPr>
              <a:t>Chondromatosis</a:t>
            </a:r>
            <a:endParaRPr lang="en-GB" sz="1200" b="1" dirty="0">
              <a:solidFill>
                <a:srgbClr val="FF0000"/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1"/>
                </a:solidFill>
              </a:rPr>
              <a:t>Submitted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91041"/>
              </p:ext>
            </p:extLst>
          </p:nvPr>
        </p:nvGraphicFramePr>
        <p:xfrm>
          <a:off x="125761" y="1052736"/>
          <a:ext cx="88924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917849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40566"/>
              </p:ext>
            </p:extLst>
          </p:nvPr>
        </p:nvGraphicFramePr>
        <p:xfrm>
          <a:off x="125761" y="1875696"/>
          <a:ext cx="8892478" cy="24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71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917847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2487813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M35. Synovial Mass right knee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Nodule 20x15x8mm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N/A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i="1" u="sng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Click here to view digital image</a:t>
                      </a:r>
                      <a:endParaRPr lang="en-GB" sz="12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Synovial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Chondromatosis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                                      9.64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Synovial Cyst (Baker's cyst)                                     0.07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Loose bodies in osteoarthritis ? hx of trauma     0.01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4. Chondrosarcoma                                                      0.22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5. </a:t>
                      </a:r>
                      <a:r>
                        <a:rPr lang="en-GB" sz="1200" b="0" dirty="0" err="1">
                          <a:solidFill>
                            <a:schemeClr val="accent1"/>
                          </a:solidFill>
                        </a:rPr>
                        <a:t>Juxtacortical</a:t>
                      </a: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chondroma                                         0.07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01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5759" y="245100"/>
            <a:ext cx="8424428" cy="482453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n-lt"/>
              </a:rPr>
              <a:t>Case 878 – Respiratory</a:t>
            </a:r>
            <a:br>
              <a:rPr lang="en-GB" sz="1400" b="1" dirty="0">
                <a:solidFill>
                  <a:schemeClr val="accent1"/>
                </a:solidFill>
                <a:latin typeface="+mn-lt"/>
              </a:rPr>
            </a:br>
            <a:r>
              <a:rPr lang="en-GB" sz="1200" dirty="0">
                <a:solidFill>
                  <a:schemeClr val="accent1"/>
                </a:solidFill>
                <a:latin typeface="+mn-lt"/>
              </a:rPr>
              <a:t>Specimen: Lung</a:t>
            </a:r>
          </a:p>
          <a:p>
            <a:r>
              <a:rPr lang="en-GB" sz="1200" b="1" dirty="0">
                <a:solidFill>
                  <a:srgbClr val="FF0000"/>
                </a:solidFill>
                <a:latin typeface="+mn-lt"/>
              </a:rPr>
              <a:t>Submitted Diagnosis: </a:t>
            </a:r>
            <a:r>
              <a:rPr lang="en-GB" sz="1200" b="1" dirty="0" err="1">
                <a:solidFill>
                  <a:srgbClr val="FF0000"/>
                </a:solidFill>
                <a:latin typeface="+mn-lt"/>
              </a:rPr>
              <a:t>Metastation</a:t>
            </a:r>
            <a:r>
              <a:rPr lang="en-GB" sz="1200" b="1" dirty="0">
                <a:solidFill>
                  <a:srgbClr val="FF0000"/>
                </a:solidFill>
                <a:latin typeface="+mn-lt"/>
              </a:rPr>
              <a:t> lung adenocarcinoma</a:t>
            </a:r>
          </a:p>
          <a:p>
            <a:r>
              <a:rPr lang="en-GB" sz="1600" dirty="0">
                <a:solidFill>
                  <a:schemeClr val="accent1"/>
                </a:solidFill>
              </a:rPr>
              <a:t>	</a:t>
            </a:r>
            <a:r>
              <a:rPr lang="en-GB" sz="2000" dirty="0">
                <a:solidFill>
                  <a:schemeClr val="accent1"/>
                </a:solidFill>
              </a:rPr>
              <a:t>	</a:t>
            </a:r>
          </a:p>
          <a:p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5132B9-2EF5-4A2F-9960-DE594EE8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82889"/>
              </p:ext>
            </p:extLst>
          </p:nvPr>
        </p:nvGraphicFramePr>
        <p:xfrm>
          <a:off x="125761" y="1052736"/>
          <a:ext cx="889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903">
                  <a:extLst>
                    <a:ext uri="{9D8B030D-6E8A-4147-A177-3AD203B41FA5}">
                      <a16:colId xmlns:a16="http://schemas.microsoft.com/office/drawing/2014/main" val="1479937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6049511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7660765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63871017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797462029"/>
                    </a:ext>
                  </a:extLst>
                </a:gridCol>
                <a:gridCol w="1205881">
                  <a:extLst>
                    <a:ext uri="{9D8B030D-6E8A-4147-A177-3AD203B41FA5}">
                      <a16:colId xmlns:a16="http://schemas.microsoft.com/office/drawing/2014/main" val="331825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Immuno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Image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Preliminary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Merge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18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CC7968-1FF0-4962-B680-FE17D472F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33084"/>
              </p:ext>
            </p:extLst>
          </p:nvPr>
        </p:nvGraphicFramePr>
        <p:xfrm>
          <a:off x="123729" y="1631856"/>
          <a:ext cx="8892478" cy="155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857">
                  <a:extLst>
                    <a:ext uri="{9D8B030D-6E8A-4147-A177-3AD203B41FA5}">
                      <a16:colId xmlns:a16="http://schemas.microsoft.com/office/drawing/2014/main" val="3289464148"/>
                    </a:ext>
                  </a:extLst>
                </a:gridCol>
                <a:gridCol w="1280190">
                  <a:extLst>
                    <a:ext uri="{9D8B030D-6E8A-4147-A177-3AD203B41FA5}">
                      <a16:colId xmlns:a16="http://schemas.microsoft.com/office/drawing/2014/main" val="3103826028"/>
                    </a:ext>
                  </a:extLst>
                </a:gridCol>
                <a:gridCol w="1456114">
                  <a:extLst>
                    <a:ext uri="{9D8B030D-6E8A-4147-A177-3AD203B41FA5}">
                      <a16:colId xmlns:a16="http://schemas.microsoft.com/office/drawing/2014/main" val="41286961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88838748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310833931"/>
                    </a:ext>
                  </a:extLst>
                </a:gridCol>
                <a:gridCol w="1189925">
                  <a:extLst>
                    <a:ext uri="{9D8B030D-6E8A-4147-A177-3AD203B41FA5}">
                      <a16:colId xmlns:a16="http://schemas.microsoft.com/office/drawing/2014/main" val="323001820"/>
                    </a:ext>
                  </a:extLst>
                </a:gridCol>
              </a:tblGrid>
              <a:tr h="1551709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M68. LLL </a:t>
                      </a:r>
                      <a:r>
                        <a:rPr lang="en-GB" sz="1200" b="0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lesion.?cancer</a:t>
                      </a:r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EBUS Station 4R.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 haemorrhagic fragments and grey fine needle </a:t>
                      </a:r>
                    </a:p>
                    <a:p>
                      <a:r>
                        <a:rPr lang="en-GB" sz="1200" b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biopsies aggregate 19mm.</a:t>
                      </a:r>
                    </a:p>
                    <a:p>
                      <a:endParaRPr lang="en-GB" sz="12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CK7+, TTF1 focal positive. </a:t>
                      </a:r>
                    </a:p>
                    <a:p>
                      <a:endParaRPr lang="en-GB" sz="12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CDX2-, NKX3.1-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i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Click here to view digital image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1. Metastatic NSCLC                             9.10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2. Adenocarcinoma                              0.88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3. Metastatic thyroid carcinoma        0.02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 dirty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9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239641"/>
      </p:ext>
    </p:extLst>
  </p:cSld>
  <p:clrMapOvr>
    <a:masterClrMapping/>
  </p:clrMapOvr>
</p:sld>
</file>

<file path=ppt/theme/theme1.xml><?xml version="1.0" encoding="utf-8"?>
<a:theme xmlns:a="http://schemas.openxmlformats.org/drawingml/2006/main" name="pride-theme-1500x1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2035</Words>
  <Application>Microsoft Office PowerPoint</Application>
  <PresentationFormat>On-screen Show (4:3)</PresentationFormat>
  <Paragraphs>335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pride-theme-1500x100</vt:lpstr>
      <vt:lpstr>  South East England General Histopathology EQA Scheme  Case Discussion Round u  Wednesday 29th March, 2023  THANK YOU FOR WAITING  The meeting will start at 12:00pm </vt:lpstr>
      <vt:lpstr>PowerPoint Presentation</vt:lpstr>
      <vt:lpstr>Agenda</vt:lpstr>
      <vt:lpstr>          2. Meeting Terms of Reference</vt:lpstr>
      <vt:lpstr>PowerPoint Presentation</vt:lpstr>
      <vt:lpstr> 3.     Round u Review</vt:lpstr>
      <vt:lpstr>Case Consultation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4. Questions               Comments               Suggestions               Feedback  Thank you for attending. This presentation can be found on the EQA website from next week.  </vt:lpstr>
    </vt:vector>
  </TitlesOfParts>
  <Company>Maidstone and Tunbridge Wells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 Paul</dc:creator>
  <cp:lastModifiedBy>Louise KNOWLER</cp:lastModifiedBy>
  <cp:revision>399</cp:revision>
  <dcterms:created xsi:type="dcterms:W3CDTF">2012-09-20T10:00:03Z</dcterms:created>
  <dcterms:modified xsi:type="dcterms:W3CDTF">2023-03-06T14:06:39Z</dcterms:modified>
</cp:coreProperties>
</file>