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81" r:id="rId2"/>
    <p:sldId id="259" r:id="rId3"/>
    <p:sldId id="296" r:id="rId4"/>
    <p:sldId id="304" r:id="rId5"/>
    <p:sldId id="302" r:id="rId6"/>
    <p:sldId id="308" r:id="rId7"/>
    <p:sldId id="297" r:id="rId8"/>
    <p:sldId id="298" r:id="rId9"/>
    <p:sldId id="309" r:id="rId10"/>
    <p:sldId id="301" r:id="rId11"/>
    <p:sldId id="306" r:id="rId12"/>
    <p:sldId id="293" r:id="rId13"/>
    <p:sldId id="305" r:id="rId14"/>
    <p:sldId id="307" r:id="rId15"/>
  </p:sldIdLst>
  <p:sldSz cx="9144000" cy="6858000" type="screen4x3"/>
  <p:notesSz cx="6788150" cy="9923463"/>
  <p:defaultTextStyle>
    <a:defPPr>
      <a:defRPr lang="en-GB"/>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70" autoAdjust="0"/>
    <p:restoredTop sz="94660"/>
  </p:normalViewPr>
  <p:slideViewPr>
    <p:cSldViewPr>
      <p:cViewPr>
        <p:scale>
          <a:sx n="100" d="100"/>
          <a:sy n="100" d="100"/>
        </p:scale>
        <p:origin x="-1248" y="-198"/>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3342" y="-102"/>
      </p:cViewPr>
      <p:guideLst>
        <p:guide orient="horz" pos="3125"/>
        <p:guide pos="21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532" cy="496173"/>
          </a:xfrm>
          <a:prstGeom prst="rect">
            <a:avLst/>
          </a:prstGeom>
        </p:spPr>
        <p:txBody>
          <a:bodyPr vert="horz" lIns="91431" tIns="45715" rIns="91431" bIns="45715" rtlCol="0"/>
          <a:lstStyle>
            <a:lvl1pPr algn="l">
              <a:defRPr sz="1200"/>
            </a:lvl1pPr>
          </a:lstStyle>
          <a:p>
            <a:endParaRPr lang="en-GB" dirty="0"/>
          </a:p>
        </p:txBody>
      </p:sp>
      <p:sp>
        <p:nvSpPr>
          <p:cNvPr id="3" name="Date Placeholder 2"/>
          <p:cNvSpPr>
            <a:spLocks noGrp="1"/>
          </p:cNvSpPr>
          <p:nvPr>
            <p:ph type="dt" sz="quarter" idx="1"/>
          </p:nvPr>
        </p:nvSpPr>
        <p:spPr>
          <a:xfrm>
            <a:off x="3845047" y="0"/>
            <a:ext cx="2941532" cy="496173"/>
          </a:xfrm>
          <a:prstGeom prst="rect">
            <a:avLst/>
          </a:prstGeom>
        </p:spPr>
        <p:txBody>
          <a:bodyPr vert="horz" lIns="91431" tIns="45715" rIns="91431" bIns="45715" rtlCol="0"/>
          <a:lstStyle>
            <a:lvl1pPr algn="r">
              <a:defRPr sz="1200"/>
            </a:lvl1pPr>
          </a:lstStyle>
          <a:p>
            <a:fld id="{9BF06B2A-B2BA-4056-AA08-DE1D9178AED1}" type="datetimeFigureOut">
              <a:rPr lang="en-GB" smtClean="0"/>
              <a:t>07/09/2020</a:t>
            </a:fld>
            <a:endParaRPr lang="en-GB" dirty="0"/>
          </a:p>
        </p:txBody>
      </p:sp>
      <p:sp>
        <p:nvSpPr>
          <p:cNvPr id="4" name="Footer Placeholder 3"/>
          <p:cNvSpPr>
            <a:spLocks noGrp="1"/>
          </p:cNvSpPr>
          <p:nvPr>
            <p:ph type="ftr" sz="quarter" idx="2"/>
          </p:nvPr>
        </p:nvSpPr>
        <p:spPr>
          <a:xfrm>
            <a:off x="0" y="9425568"/>
            <a:ext cx="2941532" cy="496173"/>
          </a:xfrm>
          <a:prstGeom prst="rect">
            <a:avLst/>
          </a:prstGeom>
        </p:spPr>
        <p:txBody>
          <a:bodyPr vert="horz" lIns="91431" tIns="45715" rIns="91431" bIns="45715" rtlCol="0" anchor="b"/>
          <a:lstStyle>
            <a:lvl1pPr algn="l">
              <a:defRPr sz="1200"/>
            </a:lvl1pPr>
          </a:lstStyle>
          <a:p>
            <a:r>
              <a:rPr lang="en-GB" dirty="0" smtClean="0"/>
              <a:t>We are Celebrating Twenty Years 1999-2019 South East England General Histopathology EQA Scheme</a:t>
            </a:r>
            <a:endParaRPr lang="en-GB" dirty="0"/>
          </a:p>
        </p:txBody>
      </p:sp>
      <p:sp>
        <p:nvSpPr>
          <p:cNvPr id="5" name="Slide Number Placeholder 4"/>
          <p:cNvSpPr>
            <a:spLocks noGrp="1"/>
          </p:cNvSpPr>
          <p:nvPr>
            <p:ph type="sldNum" sz="quarter" idx="3"/>
          </p:nvPr>
        </p:nvSpPr>
        <p:spPr>
          <a:xfrm>
            <a:off x="3845047" y="9425568"/>
            <a:ext cx="2941532" cy="496173"/>
          </a:xfrm>
          <a:prstGeom prst="rect">
            <a:avLst/>
          </a:prstGeom>
        </p:spPr>
        <p:txBody>
          <a:bodyPr vert="horz" lIns="91431" tIns="45715" rIns="91431" bIns="45715" rtlCol="0" anchor="b"/>
          <a:lstStyle>
            <a:lvl1pPr algn="r">
              <a:defRPr sz="1200"/>
            </a:lvl1pPr>
          </a:lstStyle>
          <a:p>
            <a:fld id="{3DC92C6C-B8F1-4BBD-A2EF-4D152EA1CAAE}" type="slidenum">
              <a:rPr lang="en-GB" smtClean="0"/>
              <a:t>‹#›</a:t>
            </a:fld>
            <a:endParaRPr lang="en-GB" dirty="0"/>
          </a:p>
        </p:txBody>
      </p:sp>
    </p:spTree>
    <p:extLst>
      <p:ext uri="{BB962C8B-B14F-4D97-AF65-F5344CB8AC3E}">
        <p14:creationId xmlns:p14="http://schemas.microsoft.com/office/powerpoint/2010/main" val="248221948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1532" cy="496173"/>
          </a:xfrm>
          <a:prstGeom prst="rect">
            <a:avLst/>
          </a:prstGeom>
        </p:spPr>
        <p:txBody>
          <a:bodyPr vert="horz" lIns="91431" tIns="45715" rIns="91431" bIns="45715" rtlCol="0"/>
          <a:lstStyle>
            <a:lvl1pPr algn="l">
              <a:defRPr sz="1200"/>
            </a:lvl1pPr>
          </a:lstStyle>
          <a:p>
            <a:endParaRPr lang="en-GB" dirty="0"/>
          </a:p>
        </p:txBody>
      </p:sp>
      <p:sp>
        <p:nvSpPr>
          <p:cNvPr id="3" name="Date Placeholder 2"/>
          <p:cNvSpPr>
            <a:spLocks noGrp="1"/>
          </p:cNvSpPr>
          <p:nvPr>
            <p:ph type="dt" idx="1"/>
          </p:nvPr>
        </p:nvSpPr>
        <p:spPr>
          <a:xfrm>
            <a:off x="3845047" y="0"/>
            <a:ext cx="2941532" cy="496173"/>
          </a:xfrm>
          <a:prstGeom prst="rect">
            <a:avLst/>
          </a:prstGeom>
        </p:spPr>
        <p:txBody>
          <a:bodyPr vert="horz" lIns="91431" tIns="45715" rIns="91431" bIns="45715" rtlCol="0"/>
          <a:lstStyle>
            <a:lvl1pPr algn="r">
              <a:defRPr sz="1200"/>
            </a:lvl1pPr>
          </a:lstStyle>
          <a:p>
            <a:fld id="{AB561D9D-7A41-488D-860C-D380FB28512D}" type="datetimeFigureOut">
              <a:rPr lang="en-GB" smtClean="0"/>
              <a:t>07/09/2020</a:t>
            </a:fld>
            <a:endParaRPr lang="en-GB" dirty="0"/>
          </a:p>
        </p:txBody>
      </p:sp>
      <p:sp>
        <p:nvSpPr>
          <p:cNvPr id="4" name="Slide Image Placeholder 3"/>
          <p:cNvSpPr>
            <a:spLocks noGrp="1" noRot="1" noChangeAspect="1"/>
          </p:cNvSpPr>
          <p:nvPr>
            <p:ph type="sldImg" idx="2"/>
          </p:nvPr>
        </p:nvSpPr>
        <p:spPr>
          <a:xfrm>
            <a:off x="914400" y="744538"/>
            <a:ext cx="4959350" cy="3721100"/>
          </a:xfrm>
          <a:prstGeom prst="rect">
            <a:avLst/>
          </a:prstGeom>
          <a:noFill/>
          <a:ln w="12700">
            <a:solidFill>
              <a:prstClr val="black"/>
            </a:solidFill>
          </a:ln>
        </p:spPr>
        <p:txBody>
          <a:bodyPr vert="horz" lIns="91431" tIns="45715" rIns="91431" bIns="45715" rtlCol="0" anchor="ctr"/>
          <a:lstStyle/>
          <a:p>
            <a:endParaRPr lang="en-GB" dirty="0"/>
          </a:p>
        </p:txBody>
      </p:sp>
      <p:sp>
        <p:nvSpPr>
          <p:cNvPr id="5" name="Notes Placeholder 4"/>
          <p:cNvSpPr>
            <a:spLocks noGrp="1"/>
          </p:cNvSpPr>
          <p:nvPr>
            <p:ph type="body" sz="quarter" idx="3"/>
          </p:nvPr>
        </p:nvSpPr>
        <p:spPr>
          <a:xfrm>
            <a:off x="678815" y="4713645"/>
            <a:ext cx="5430520" cy="4465558"/>
          </a:xfrm>
          <a:prstGeom prst="rect">
            <a:avLst/>
          </a:prstGeom>
        </p:spPr>
        <p:txBody>
          <a:bodyPr vert="horz" lIns="91431" tIns="45715" rIns="91431"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5568"/>
            <a:ext cx="2941532" cy="496173"/>
          </a:xfrm>
          <a:prstGeom prst="rect">
            <a:avLst/>
          </a:prstGeom>
        </p:spPr>
        <p:txBody>
          <a:bodyPr vert="horz" lIns="91431" tIns="45715" rIns="91431" bIns="45715" rtlCol="0" anchor="b"/>
          <a:lstStyle>
            <a:lvl1pPr algn="l">
              <a:defRPr sz="1200"/>
            </a:lvl1pPr>
          </a:lstStyle>
          <a:p>
            <a:r>
              <a:rPr lang="en-GB" dirty="0" smtClean="0"/>
              <a:t>We are Celebrating Twenty Years 1999-2019 South East England General Histopathology EQA Scheme</a:t>
            </a:r>
            <a:endParaRPr lang="en-GB" dirty="0"/>
          </a:p>
        </p:txBody>
      </p:sp>
      <p:sp>
        <p:nvSpPr>
          <p:cNvPr id="7" name="Slide Number Placeholder 6"/>
          <p:cNvSpPr>
            <a:spLocks noGrp="1"/>
          </p:cNvSpPr>
          <p:nvPr>
            <p:ph type="sldNum" sz="quarter" idx="5"/>
          </p:nvPr>
        </p:nvSpPr>
        <p:spPr>
          <a:xfrm>
            <a:off x="3845047" y="9425568"/>
            <a:ext cx="2941532" cy="496173"/>
          </a:xfrm>
          <a:prstGeom prst="rect">
            <a:avLst/>
          </a:prstGeom>
        </p:spPr>
        <p:txBody>
          <a:bodyPr vert="horz" lIns="91431" tIns="45715" rIns="91431" bIns="45715" rtlCol="0" anchor="b"/>
          <a:lstStyle>
            <a:lvl1pPr algn="r">
              <a:defRPr sz="1200"/>
            </a:lvl1pPr>
          </a:lstStyle>
          <a:p>
            <a:fld id="{C47533A5-0F08-40F9-A59F-1F2A65A18BC8}" type="slidenum">
              <a:rPr lang="en-GB" smtClean="0"/>
              <a:t>‹#›</a:t>
            </a:fld>
            <a:endParaRPr lang="en-GB" dirty="0"/>
          </a:p>
        </p:txBody>
      </p:sp>
    </p:spTree>
    <p:extLst>
      <p:ext uri="{BB962C8B-B14F-4D97-AF65-F5344CB8AC3E}">
        <p14:creationId xmlns:p14="http://schemas.microsoft.com/office/powerpoint/2010/main" val="184548109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7533A5-0F08-40F9-A59F-1F2A65A18BC8}" type="slidenum">
              <a:rPr lang="en-GB" smtClean="0"/>
              <a:t>1</a:t>
            </a:fld>
            <a:endParaRPr lang="en-GB" dirty="0"/>
          </a:p>
        </p:txBody>
      </p:sp>
      <p:sp>
        <p:nvSpPr>
          <p:cNvPr id="5" name="Footer Placeholder 4"/>
          <p:cNvSpPr>
            <a:spLocks noGrp="1"/>
          </p:cNvSpPr>
          <p:nvPr>
            <p:ph type="ftr" sz="quarter" idx="11"/>
          </p:nvPr>
        </p:nvSpPr>
        <p:spPr/>
        <p:txBody>
          <a:bodyPr/>
          <a:lstStyle/>
          <a:p>
            <a:r>
              <a:rPr lang="en-GB" dirty="0" smtClean="0"/>
              <a:t>We are Celebrating Twenty Years 1999-2019 South East England General Histopathology EQA Scheme</a:t>
            </a:r>
            <a:endParaRPr lang="en-GB" dirty="0"/>
          </a:p>
        </p:txBody>
      </p:sp>
    </p:spTree>
    <p:extLst>
      <p:ext uri="{BB962C8B-B14F-4D97-AF65-F5344CB8AC3E}">
        <p14:creationId xmlns:p14="http://schemas.microsoft.com/office/powerpoint/2010/main" val="1798507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333375"/>
            <a:ext cx="31892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248400"/>
            <a:ext cx="9144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64163" y="333375"/>
            <a:ext cx="3189287"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539551" y="1268761"/>
            <a:ext cx="8013711" cy="864096"/>
          </a:xfrm>
        </p:spPr>
        <p:txBody>
          <a:bodyPr>
            <a:normAutofit/>
          </a:bodyPr>
          <a:lstStyle>
            <a:lvl1pPr algn="l">
              <a:defRPr sz="3600">
                <a:solidFill>
                  <a:srgbClr val="0070C0"/>
                </a:solidFill>
                <a:latin typeface="Arial" pitchFamily="34" charset="0"/>
                <a:cs typeface="Arial" pitchFamily="34" charset="0"/>
              </a:defRPr>
            </a:lvl1pPr>
          </a:lstStyle>
          <a:p>
            <a:r>
              <a:rPr lang="en-US" smtClean="0"/>
              <a:t>Click to edit Master title style</a:t>
            </a:r>
            <a:endParaRPr lang="en-GB" dirty="0"/>
          </a:p>
        </p:txBody>
      </p:sp>
      <p:sp>
        <p:nvSpPr>
          <p:cNvPr id="3" name="Subtitle 2"/>
          <p:cNvSpPr>
            <a:spLocks noGrp="1"/>
          </p:cNvSpPr>
          <p:nvPr>
            <p:ph type="subTitle" idx="1"/>
          </p:nvPr>
        </p:nvSpPr>
        <p:spPr>
          <a:xfrm>
            <a:off x="539551" y="2492896"/>
            <a:ext cx="8013711" cy="3456384"/>
          </a:xfrm>
        </p:spPr>
        <p:txBody>
          <a:bodyPr>
            <a:normAutofit/>
          </a:bodyPr>
          <a:lstStyle>
            <a:lvl1pPr marL="0" indent="0" algn="l">
              <a:buNone/>
              <a:defRPr sz="240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579265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DD838BB-7305-42BA-89C9-24D96AEF7A3D}" type="slidenum">
              <a:rPr lang="en-GB"/>
              <a:pPr>
                <a:defRPr/>
              </a:pPr>
              <a:t>‹#›</a:t>
            </a:fld>
            <a:endParaRPr lang="en-GB" dirty="0"/>
          </a:p>
        </p:txBody>
      </p:sp>
    </p:spTree>
    <p:extLst>
      <p:ext uri="{BB962C8B-B14F-4D97-AF65-F5344CB8AC3E}">
        <p14:creationId xmlns:p14="http://schemas.microsoft.com/office/powerpoint/2010/main" val="173258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35703833-B68D-404D-81A8-29C8962CE8F9}" type="slidenum">
              <a:rPr lang="en-GB"/>
              <a:pPr>
                <a:defRPr/>
              </a:pPr>
              <a:t>‹#›</a:t>
            </a:fld>
            <a:endParaRPr lang="en-GB" dirty="0"/>
          </a:p>
        </p:txBody>
      </p:sp>
    </p:spTree>
    <p:extLst>
      <p:ext uri="{BB962C8B-B14F-4D97-AF65-F5344CB8AC3E}">
        <p14:creationId xmlns:p14="http://schemas.microsoft.com/office/powerpoint/2010/main" val="242783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8EDF1E11-3B3F-45CD-BBA7-601B8D2BD601}" type="slidenum">
              <a:rPr lang="en-GB"/>
              <a:pPr>
                <a:defRPr/>
              </a:pPr>
              <a:t>‹#›</a:t>
            </a:fld>
            <a:endParaRPr lang="en-GB" dirty="0"/>
          </a:p>
        </p:txBody>
      </p:sp>
    </p:spTree>
    <p:extLst>
      <p:ext uri="{BB962C8B-B14F-4D97-AF65-F5344CB8AC3E}">
        <p14:creationId xmlns:p14="http://schemas.microsoft.com/office/powerpoint/2010/main" val="185116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dirty="0"/>
          </a:p>
        </p:txBody>
      </p:sp>
      <p:sp>
        <p:nvSpPr>
          <p:cNvPr id="5"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94332804-BAF9-44DE-843C-042AD5FA5D7C}" type="slidenum">
              <a:rPr lang="en-GB"/>
              <a:pPr>
                <a:defRPr/>
              </a:pPr>
              <a:t>‹#›</a:t>
            </a:fld>
            <a:endParaRPr lang="en-GB" dirty="0"/>
          </a:p>
        </p:txBody>
      </p:sp>
    </p:spTree>
    <p:extLst>
      <p:ext uri="{BB962C8B-B14F-4D97-AF65-F5344CB8AC3E}">
        <p14:creationId xmlns:p14="http://schemas.microsoft.com/office/powerpoint/2010/main" val="3377784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3628F72-19D3-40D5-B515-43996F283544}" type="slidenum">
              <a:rPr lang="en-GB"/>
              <a:pPr>
                <a:defRPr/>
              </a:pPr>
              <a:t>‹#›</a:t>
            </a:fld>
            <a:endParaRPr lang="en-GB" dirty="0"/>
          </a:p>
        </p:txBody>
      </p:sp>
    </p:spTree>
    <p:extLst>
      <p:ext uri="{BB962C8B-B14F-4D97-AF65-F5344CB8AC3E}">
        <p14:creationId xmlns:p14="http://schemas.microsoft.com/office/powerpoint/2010/main" val="747621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dirty="0"/>
          </a:p>
        </p:txBody>
      </p:sp>
      <p:sp>
        <p:nvSpPr>
          <p:cNvPr id="8"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337AB02B-8822-4FDC-952A-69780116E147}" type="slidenum">
              <a:rPr lang="en-GB"/>
              <a:pPr>
                <a:defRPr/>
              </a:pPr>
              <a:t>‹#›</a:t>
            </a:fld>
            <a:endParaRPr lang="en-GB" dirty="0"/>
          </a:p>
        </p:txBody>
      </p:sp>
    </p:spTree>
    <p:extLst>
      <p:ext uri="{BB962C8B-B14F-4D97-AF65-F5344CB8AC3E}">
        <p14:creationId xmlns:p14="http://schemas.microsoft.com/office/powerpoint/2010/main" val="1051256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dirty="0"/>
          </a:p>
        </p:txBody>
      </p:sp>
      <p:sp>
        <p:nvSpPr>
          <p:cNvPr id="4"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52A7D4D0-C8A5-4F73-BDF9-B0A26B2380A5}" type="slidenum">
              <a:rPr lang="en-GB"/>
              <a:pPr>
                <a:defRPr/>
              </a:pPr>
              <a:t>‹#›</a:t>
            </a:fld>
            <a:endParaRPr lang="en-GB" dirty="0"/>
          </a:p>
        </p:txBody>
      </p:sp>
    </p:spTree>
    <p:extLst>
      <p:ext uri="{BB962C8B-B14F-4D97-AF65-F5344CB8AC3E}">
        <p14:creationId xmlns:p14="http://schemas.microsoft.com/office/powerpoint/2010/main" val="280943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dirty="0"/>
          </a:p>
        </p:txBody>
      </p:sp>
      <p:sp>
        <p:nvSpPr>
          <p:cNvPr id="3"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70C1822E-93AC-45CD-AA96-AB7D05E4C4B1}" type="slidenum">
              <a:rPr lang="en-GB"/>
              <a:pPr>
                <a:defRPr/>
              </a:pPr>
              <a:t>‹#›</a:t>
            </a:fld>
            <a:endParaRPr lang="en-GB" dirty="0"/>
          </a:p>
        </p:txBody>
      </p:sp>
    </p:spTree>
    <p:extLst>
      <p:ext uri="{BB962C8B-B14F-4D97-AF65-F5344CB8AC3E}">
        <p14:creationId xmlns:p14="http://schemas.microsoft.com/office/powerpoint/2010/main" val="55736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F5E3BB37-FE6F-4560-94F4-C55FB09DBBBB}" type="slidenum">
              <a:rPr lang="en-GB"/>
              <a:pPr>
                <a:defRPr/>
              </a:pPr>
              <a:t>‹#›</a:t>
            </a:fld>
            <a:endParaRPr lang="en-GB" dirty="0"/>
          </a:p>
        </p:txBody>
      </p:sp>
    </p:spTree>
    <p:extLst>
      <p:ext uri="{BB962C8B-B14F-4D97-AF65-F5344CB8AC3E}">
        <p14:creationId xmlns:p14="http://schemas.microsoft.com/office/powerpoint/2010/main" val="122809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dirty="0"/>
          </a:p>
        </p:txBody>
      </p:sp>
      <p:sp>
        <p:nvSpPr>
          <p:cNvPr id="6" name="Footer Placeholder 4"/>
          <p:cNvSpPr>
            <a:spLocks noGrp="1"/>
          </p:cNvSpPr>
          <p:nvPr>
            <p:ph type="ftr" sz="quarter" idx="11"/>
          </p:nvPr>
        </p:nvSpPr>
        <p:spPr/>
        <p:txBody>
          <a:bodyPr/>
          <a:lstStyle>
            <a:lvl1pPr>
              <a:defRPr/>
            </a:lvl1pPr>
          </a:lstStyle>
          <a:p>
            <a:pPr>
              <a:defRPr/>
            </a:pPr>
            <a:r>
              <a:rPr lang="en-GB" dirty="0" smtClean="0"/>
              <a:t>We are Celebrating Twenty Years 1999-019 South East England General Histopathology EQA Scheme</a:t>
            </a: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CC385140-02FB-4899-AF7F-A4299D45A40D}" type="slidenum">
              <a:rPr lang="en-GB"/>
              <a:pPr>
                <a:defRPr/>
              </a:pPr>
              <a:t>‹#›</a:t>
            </a:fld>
            <a:endParaRPr lang="en-GB" dirty="0"/>
          </a:p>
        </p:txBody>
      </p:sp>
    </p:spTree>
    <p:extLst>
      <p:ext uri="{BB962C8B-B14F-4D97-AF65-F5344CB8AC3E}">
        <p14:creationId xmlns:p14="http://schemas.microsoft.com/office/powerpoint/2010/main" val="288654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GB" dirty="0" smtClean="0"/>
              <a:t>We are Celebrating Twenty Years 1999-019 South East England General Histopathology EQA Scheme</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A7117F2-9001-4C2F-9999-638672F625C3}"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052736"/>
            <a:ext cx="8013711" cy="2808311"/>
          </a:xfrm>
        </p:spPr>
        <p:txBody>
          <a:bodyPr>
            <a:normAutofit/>
          </a:bodyPr>
          <a:lstStyle/>
          <a:p>
            <a:pPr algn="ctr"/>
            <a:r>
              <a:rPr lang="en-GB" b="1" dirty="0" smtClean="0"/>
              <a:t>South </a:t>
            </a:r>
            <a:r>
              <a:rPr lang="en-GB" b="1" dirty="0"/>
              <a:t>East England General Histopathology EQA </a:t>
            </a:r>
            <a:r>
              <a:rPr lang="en-GB" b="1" dirty="0" smtClean="0"/>
              <a:t>Scheme</a:t>
            </a:r>
            <a:br>
              <a:rPr lang="en-GB" b="1" dirty="0" smtClean="0"/>
            </a:br>
            <a:r>
              <a:rPr lang="en-GB" b="1" dirty="0"/>
              <a:t/>
            </a:r>
            <a:br>
              <a:rPr lang="en-GB" b="1" dirty="0"/>
            </a:br>
            <a:r>
              <a:rPr lang="en-GB" dirty="0" smtClean="0"/>
              <a:t>How the scheme is scored</a:t>
            </a:r>
            <a:endParaRPr lang="en-GB" dirty="0"/>
          </a:p>
        </p:txBody>
      </p:sp>
      <p:pic>
        <p:nvPicPr>
          <p:cNvPr id="6" name="Picture 2" descr="C:\Users\hdasley\AppData\Local\Temp\7e34df7e-c868-4ef7-ab87-03e4dfebe986\ukas 7808 20c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1920" y="3625231"/>
            <a:ext cx="926271" cy="152364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301208"/>
            <a:ext cx="8783960" cy="584775"/>
          </a:xfrm>
          <a:prstGeom prst="rect">
            <a:avLst/>
          </a:prstGeom>
          <a:noFill/>
        </p:spPr>
        <p:txBody>
          <a:bodyPr wrap="square" rtlCol="0">
            <a:spAutoFit/>
          </a:bodyPr>
          <a:lstStyle/>
          <a:p>
            <a:pPr algn="ctr"/>
            <a:endPar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a:t>
            </a: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General Histopathology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EQA </a:t>
            </a: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Scheme</a:t>
            </a:r>
            <a:endPar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092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20688"/>
            <a:ext cx="8013711" cy="720080"/>
          </a:xfrm>
        </p:spPr>
        <p:txBody>
          <a:bodyPr>
            <a:normAutofit/>
          </a:bodyPr>
          <a:lstStyle/>
          <a:p>
            <a:pPr algn="ctr"/>
            <a:r>
              <a:rPr lang="en-GB" sz="2800" dirty="0" smtClean="0"/>
              <a:t>Allocating a score for each diagnosis in a case</a:t>
            </a:r>
            <a:endParaRPr lang="en-GB" sz="2800" dirty="0"/>
          </a:p>
        </p:txBody>
      </p:sp>
      <p:sp>
        <p:nvSpPr>
          <p:cNvPr id="3" name="TextBox 2"/>
          <p:cNvSpPr txBox="1"/>
          <p:nvPr/>
        </p:nvSpPr>
        <p:spPr>
          <a:xfrm>
            <a:off x="179512" y="5877272"/>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graphicFrame>
        <p:nvGraphicFramePr>
          <p:cNvPr id="7" name="Table 6"/>
          <p:cNvGraphicFramePr>
            <a:graphicFrameLocks noGrp="1"/>
          </p:cNvGraphicFramePr>
          <p:nvPr>
            <p:extLst>
              <p:ext uri="{D42A27DB-BD31-4B8C-83A1-F6EECF244321}">
                <p14:modId xmlns:p14="http://schemas.microsoft.com/office/powerpoint/2010/main" val="1105885035"/>
              </p:ext>
            </p:extLst>
          </p:nvPr>
        </p:nvGraphicFramePr>
        <p:xfrm>
          <a:off x="1115616" y="3356992"/>
          <a:ext cx="6480720" cy="2123440"/>
        </p:xfrm>
        <a:graphic>
          <a:graphicData uri="http://schemas.openxmlformats.org/drawingml/2006/table">
            <a:tbl>
              <a:tblPr firstRow="1" bandRow="1">
                <a:tableStyleId>{5C22544A-7EE6-4342-B048-85BDC9FD1C3A}</a:tableStyleId>
              </a:tblPr>
              <a:tblGrid>
                <a:gridCol w="1440160"/>
                <a:gridCol w="1296144"/>
                <a:gridCol w="1584176"/>
                <a:gridCol w="2160240"/>
              </a:tblGrid>
              <a:tr h="492845">
                <a:tc>
                  <a:txBody>
                    <a:bodyPr/>
                    <a:lstStyle/>
                    <a:p>
                      <a:r>
                        <a:rPr lang="en-GB" dirty="0" smtClean="0"/>
                        <a:t>Score post</a:t>
                      </a:r>
                      <a:r>
                        <a:rPr lang="en-GB" baseline="0" dirty="0" smtClean="0"/>
                        <a:t> </a:t>
                      </a:r>
                      <a:r>
                        <a:rPr lang="en-GB" dirty="0" smtClean="0"/>
                        <a:t>consultation</a:t>
                      </a:r>
                      <a:endParaRPr lang="en-GB" dirty="0"/>
                    </a:p>
                  </a:txBody>
                  <a:tcPr/>
                </a:tc>
                <a:tc>
                  <a:txBody>
                    <a:bodyPr/>
                    <a:lstStyle/>
                    <a:p>
                      <a:r>
                        <a:rPr lang="en-GB" dirty="0" smtClean="0"/>
                        <a:t>Score for case 1</a:t>
                      </a:r>
                      <a:endParaRPr lang="en-GB" dirty="0"/>
                    </a:p>
                  </a:txBody>
                  <a:tcPr/>
                </a:tc>
                <a:tc>
                  <a:txBody>
                    <a:bodyPr/>
                    <a:lstStyle/>
                    <a:p>
                      <a:r>
                        <a:rPr lang="en-GB" dirty="0" smtClean="0"/>
                        <a:t>Popularity score</a:t>
                      </a:r>
                      <a:endParaRPr lang="en-GB" dirty="0"/>
                    </a:p>
                  </a:txBody>
                  <a:tcPr/>
                </a:tc>
                <a:tc>
                  <a:txBody>
                    <a:bodyPr/>
                    <a:lstStyle/>
                    <a:p>
                      <a:r>
                        <a:rPr lang="en-GB" dirty="0" smtClean="0"/>
                        <a:t>Allocated Score for diagnosis</a:t>
                      </a:r>
                      <a:endParaRPr lang="en-GB" dirty="0"/>
                    </a:p>
                  </a:txBody>
                  <a:tcPr/>
                </a:tc>
              </a:tr>
              <a:tr h="370840">
                <a:tc>
                  <a:txBody>
                    <a:bodyPr/>
                    <a:lstStyle/>
                    <a:p>
                      <a:r>
                        <a:rPr lang="en-GB" dirty="0" smtClean="0"/>
                        <a:t>Diagnosis A</a:t>
                      </a:r>
                      <a:endParaRPr lang="en-GB" dirty="0"/>
                    </a:p>
                  </a:txBody>
                  <a:tcPr/>
                </a:tc>
                <a:tc>
                  <a:txBody>
                    <a:bodyPr/>
                    <a:lstStyle/>
                    <a:p>
                      <a:r>
                        <a:rPr lang="en-GB" dirty="0" smtClean="0"/>
                        <a:t>9+ 8+7 = 24</a:t>
                      </a:r>
                      <a:endParaRPr lang="en-GB" dirty="0"/>
                    </a:p>
                  </a:txBody>
                  <a:tcPr/>
                </a:tc>
                <a:tc>
                  <a:txBody>
                    <a:bodyPr/>
                    <a:lstStyle/>
                    <a:p>
                      <a:r>
                        <a:rPr lang="en-GB" dirty="0" smtClean="0"/>
                        <a:t>24/30 = 0.8</a:t>
                      </a:r>
                      <a:endParaRPr lang="en-GB" dirty="0"/>
                    </a:p>
                  </a:txBody>
                  <a:tcPr/>
                </a:tc>
                <a:tc>
                  <a:txBody>
                    <a:bodyPr/>
                    <a:lstStyle/>
                    <a:p>
                      <a:r>
                        <a:rPr lang="en-GB" dirty="0" smtClean="0"/>
                        <a:t>=0.8/0.8 = 1</a:t>
                      </a:r>
                      <a:endParaRPr lang="en-GB" dirty="0"/>
                    </a:p>
                  </a:txBody>
                  <a:tcPr/>
                </a:tc>
              </a:tr>
              <a:tr h="370840">
                <a:tc>
                  <a:txBody>
                    <a:bodyPr/>
                    <a:lstStyle/>
                    <a:p>
                      <a:r>
                        <a:rPr lang="en-GB" dirty="0" smtClean="0"/>
                        <a:t>Diagnosis B</a:t>
                      </a:r>
                      <a:endParaRPr lang="en-GB" dirty="0"/>
                    </a:p>
                  </a:txBody>
                  <a:tcPr/>
                </a:tc>
                <a:tc>
                  <a:txBody>
                    <a:bodyPr/>
                    <a:lstStyle/>
                    <a:p>
                      <a:r>
                        <a:rPr lang="en-GB" dirty="0" smtClean="0"/>
                        <a:t>1+3 =4</a:t>
                      </a:r>
                      <a:endParaRPr lang="en-GB" dirty="0"/>
                    </a:p>
                  </a:txBody>
                  <a:tcPr/>
                </a:tc>
                <a:tc>
                  <a:txBody>
                    <a:bodyPr/>
                    <a:lstStyle/>
                    <a:p>
                      <a:r>
                        <a:rPr lang="en-GB" dirty="0" smtClean="0"/>
                        <a:t>4/30 = 0.133</a:t>
                      </a:r>
                    </a:p>
                  </a:txBody>
                  <a:tcPr/>
                </a:tc>
                <a:tc>
                  <a:txBody>
                    <a:bodyPr/>
                    <a:lstStyle/>
                    <a:p>
                      <a:r>
                        <a:rPr lang="en-GB" dirty="0" smtClean="0"/>
                        <a:t>=0.133/0.8 = 0.16</a:t>
                      </a:r>
                    </a:p>
                  </a:txBody>
                  <a:tcPr/>
                </a:tc>
              </a:tr>
              <a:tr h="370840">
                <a:tc>
                  <a:txBody>
                    <a:bodyPr/>
                    <a:lstStyle/>
                    <a:p>
                      <a:r>
                        <a:rPr lang="en-GB" dirty="0" smtClean="0"/>
                        <a:t>Diagnosis D</a:t>
                      </a:r>
                      <a:endParaRPr lang="en-GB" dirty="0"/>
                    </a:p>
                  </a:txBody>
                  <a:tcPr/>
                </a:tc>
                <a:tc>
                  <a:txBody>
                    <a:bodyPr/>
                    <a:lstStyle/>
                    <a:p>
                      <a:r>
                        <a:rPr lang="en-GB" dirty="0" smtClean="0"/>
                        <a:t>2</a:t>
                      </a:r>
                      <a:endParaRPr lang="en-GB" dirty="0"/>
                    </a:p>
                  </a:txBody>
                  <a:tcPr/>
                </a:tc>
                <a:tc>
                  <a:txBody>
                    <a:bodyPr/>
                    <a:lstStyle/>
                    <a:p>
                      <a:r>
                        <a:rPr lang="en-GB" dirty="0" smtClean="0"/>
                        <a:t>2/30 = 0.067</a:t>
                      </a:r>
                      <a:endParaRPr lang="en-GB" dirty="0"/>
                    </a:p>
                  </a:txBody>
                  <a:tcPr/>
                </a:tc>
                <a:tc>
                  <a:txBody>
                    <a:bodyPr/>
                    <a:lstStyle/>
                    <a:p>
                      <a:r>
                        <a:rPr lang="en-GB" dirty="0" smtClean="0"/>
                        <a:t>=0.067/0.8</a:t>
                      </a:r>
                      <a:r>
                        <a:rPr lang="en-GB" baseline="0" dirty="0" smtClean="0"/>
                        <a:t> = 0.08</a:t>
                      </a:r>
                      <a:endParaRPr lang="en-GB" dirty="0"/>
                    </a:p>
                  </a:txBody>
                  <a:tcPr/>
                </a:tc>
              </a:tr>
              <a:tr h="370840">
                <a:tc>
                  <a:txBody>
                    <a:bodyPr/>
                    <a:lstStyle/>
                    <a:p>
                      <a:r>
                        <a:rPr lang="en-GB" dirty="0" smtClean="0"/>
                        <a:t>Total</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tc>
              </a:tr>
            </a:tbl>
          </a:graphicData>
        </a:graphic>
      </p:graphicFrame>
      <p:sp>
        <p:nvSpPr>
          <p:cNvPr id="9" name="TextBox 8"/>
          <p:cNvSpPr txBox="1"/>
          <p:nvPr/>
        </p:nvSpPr>
        <p:spPr>
          <a:xfrm>
            <a:off x="755576" y="1196752"/>
            <a:ext cx="7776864" cy="1938992"/>
          </a:xfrm>
          <a:prstGeom prst="rect">
            <a:avLst/>
          </a:prstGeom>
          <a:noFill/>
        </p:spPr>
        <p:txBody>
          <a:bodyPr wrap="square" rtlCol="0">
            <a:spAutoFit/>
          </a:bodyPr>
          <a:lstStyle/>
          <a:p>
            <a:r>
              <a:rPr lang="en-GB" sz="2400" dirty="0" smtClean="0"/>
              <a:t>The popularity score for each diagnosis in a case is converted to a score for the diagnosis, by dividing the popularity scores of each diagnosis by the highest popularity score for that case.</a:t>
            </a:r>
          </a:p>
          <a:p>
            <a:r>
              <a:rPr lang="en-GB" sz="2400" dirty="0" smtClean="0"/>
              <a:t>Case 1: Highest popularity score 0.8</a:t>
            </a:r>
          </a:p>
        </p:txBody>
      </p:sp>
    </p:spTree>
    <p:extLst>
      <p:ext uri="{BB962C8B-B14F-4D97-AF65-F5344CB8AC3E}">
        <p14:creationId xmlns:p14="http://schemas.microsoft.com/office/powerpoint/2010/main" val="172471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764704"/>
            <a:ext cx="8783960" cy="936104"/>
          </a:xfrm>
        </p:spPr>
        <p:txBody>
          <a:bodyPr>
            <a:normAutofit fontScale="90000"/>
          </a:bodyPr>
          <a:lstStyle/>
          <a:p>
            <a:pPr algn="ctr"/>
            <a:r>
              <a:rPr lang="en-GB" dirty="0"/>
              <a:t>I’m an expert </a:t>
            </a:r>
            <a:r>
              <a:rPr lang="en-GB" dirty="0" smtClean="0"/>
              <a:t>in this organ system - </a:t>
            </a:r>
            <a:r>
              <a:rPr lang="en-GB" dirty="0"/>
              <a:t>Everyone else has got it </a:t>
            </a:r>
            <a:r>
              <a:rPr lang="en-GB" dirty="0" smtClean="0"/>
              <a:t>wrong</a:t>
            </a:r>
            <a:endParaRPr lang="en-GB" dirty="0"/>
          </a:p>
        </p:txBody>
      </p:sp>
      <p:sp>
        <p:nvSpPr>
          <p:cNvPr id="3" name="TextBox 2"/>
          <p:cNvSpPr txBox="1"/>
          <p:nvPr/>
        </p:nvSpPr>
        <p:spPr>
          <a:xfrm>
            <a:off x="179512" y="5877272"/>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sp>
        <p:nvSpPr>
          <p:cNvPr id="9" name="TextBox 8"/>
          <p:cNvSpPr txBox="1"/>
          <p:nvPr/>
        </p:nvSpPr>
        <p:spPr>
          <a:xfrm>
            <a:off x="467544" y="1700808"/>
            <a:ext cx="8352928" cy="3354765"/>
          </a:xfrm>
          <a:prstGeom prst="rect">
            <a:avLst/>
          </a:prstGeom>
          <a:noFill/>
        </p:spPr>
        <p:txBody>
          <a:bodyPr wrap="square" rtlCol="0">
            <a:spAutoFit/>
          </a:bodyPr>
          <a:lstStyle/>
          <a:p>
            <a:r>
              <a:rPr lang="en-GB" sz="2400" dirty="0"/>
              <a:t>The ethos of this EQA scheme is consensus </a:t>
            </a:r>
            <a:r>
              <a:rPr lang="en-GB" sz="2400" dirty="0" smtClean="0"/>
              <a:t>agreement: is </a:t>
            </a:r>
            <a:r>
              <a:rPr lang="en-GB" sz="2400" dirty="0"/>
              <a:t>your diagnosis in line with your peers?</a:t>
            </a:r>
          </a:p>
          <a:p>
            <a:r>
              <a:rPr lang="en-GB" sz="2400" b="1" dirty="0" smtClean="0"/>
              <a:t>The potential </a:t>
            </a:r>
            <a:r>
              <a:rPr lang="en-GB" sz="2400" b="1" dirty="0"/>
              <a:t>impact of the error on the patient is not relevant</a:t>
            </a:r>
            <a:r>
              <a:rPr lang="en-GB" sz="2400" b="1" dirty="0" smtClean="0"/>
              <a:t>.</a:t>
            </a:r>
            <a:endParaRPr lang="en-GB" sz="2400" dirty="0" smtClean="0"/>
          </a:p>
          <a:p>
            <a:pPr marL="285750" indent="-285750">
              <a:buFont typeface="Arial" panose="020B0604020202020204" pitchFamily="34" charset="0"/>
              <a:buChar char="•"/>
            </a:pPr>
            <a:r>
              <a:rPr lang="en-GB" sz="2000" dirty="0" smtClean="0"/>
              <a:t>In </a:t>
            </a:r>
            <a:r>
              <a:rPr lang="en-GB" sz="2000" dirty="0"/>
              <a:t>a difficult cellular pathology case, </a:t>
            </a:r>
            <a:r>
              <a:rPr lang="en-GB" sz="2000" dirty="0" smtClean="0"/>
              <a:t>failing to </a:t>
            </a:r>
            <a:r>
              <a:rPr lang="en-GB" sz="2000" dirty="0"/>
              <a:t>identify a single malignant cell might have a profound impact on the patient, but it may be an error </a:t>
            </a:r>
            <a:r>
              <a:rPr lang="en-GB" sz="2000" dirty="0" smtClean="0"/>
              <a:t>that is </a:t>
            </a:r>
            <a:r>
              <a:rPr lang="en-GB" sz="2000" dirty="0"/>
              <a:t>entirely understandable (and is made by many of the scheme’s participants). Conversely, </a:t>
            </a:r>
            <a:r>
              <a:rPr lang="en-GB" sz="2000" dirty="0" smtClean="0"/>
              <a:t>misdiagnosis of </a:t>
            </a:r>
            <a:r>
              <a:rPr lang="en-GB" sz="2000" dirty="0"/>
              <a:t>a benign entity as another benign entity may have no effect on the patient whatsoever, yet (</a:t>
            </a:r>
            <a:r>
              <a:rPr lang="en-GB" sz="2000" dirty="0" smtClean="0"/>
              <a:t>depending on </a:t>
            </a:r>
            <a:r>
              <a:rPr lang="en-GB" sz="2000" dirty="0"/>
              <a:t>the diagnoses in question) such an error might immediately call into question a </a:t>
            </a:r>
            <a:r>
              <a:rPr lang="en-GB" sz="2000" dirty="0" smtClean="0"/>
              <a:t>pathologist’s competence.</a:t>
            </a:r>
            <a:endParaRPr lang="en-GB" sz="2000" dirty="0"/>
          </a:p>
        </p:txBody>
      </p:sp>
    </p:spTree>
    <p:extLst>
      <p:ext uri="{BB962C8B-B14F-4D97-AF65-F5344CB8AC3E}">
        <p14:creationId xmlns:p14="http://schemas.microsoft.com/office/powerpoint/2010/main" val="269392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rmAutofit fontScale="90000"/>
          </a:bodyPr>
          <a:lstStyle/>
          <a:p>
            <a:pPr algn="ctr"/>
            <a:r>
              <a:rPr lang="en-GB" dirty="0" smtClean="0"/>
              <a:t>Personal scores</a:t>
            </a:r>
            <a:endParaRPr lang="en-GB" dirty="0"/>
          </a:p>
        </p:txBody>
      </p:sp>
      <p:sp>
        <p:nvSpPr>
          <p:cNvPr id="3" name="TextBox 2"/>
          <p:cNvSpPr txBox="1"/>
          <p:nvPr/>
        </p:nvSpPr>
        <p:spPr>
          <a:xfrm>
            <a:off x="149027" y="5877272"/>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sp>
        <p:nvSpPr>
          <p:cNvPr id="4" name="Subtitle 2"/>
          <p:cNvSpPr>
            <a:spLocks noGrp="1"/>
          </p:cNvSpPr>
          <p:nvPr>
            <p:ph type="subTitle" idx="1"/>
          </p:nvPr>
        </p:nvSpPr>
        <p:spPr>
          <a:xfrm>
            <a:off x="564642" y="1340768"/>
            <a:ext cx="8013700" cy="3888432"/>
          </a:xfrm>
        </p:spPr>
        <p:txBody>
          <a:bodyPr>
            <a:normAutofit fontScale="92500"/>
          </a:bodyPr>
          <a:lstStyle/>
          <a:p>
            <a:pPr marL="342900" indent="-342900" eaLnBrk="1" hangingPunct="1">
              <a:buFont typeface="Arial" panose="020B0604020202020204" pitchFamily="34" charset="0"/>
              <a:buChar char="•"/>
            </a:pPr>
            <a:r>
              <a:rPr lang="en-US" altLang="en-US" dirty="0" smtClean="0">
                <a:latin typeface="Arial" charset="0"/>
                <a:cs typeface="Arial" charset="0"/>
              </a:rPr>
              <a:t>Personal scores  per case are then calculated, based on the certainty score of the case and the percentage certainty originally allocated by the participant.</a:t>
            </a:r>
          </a:p>
          <a:p>
            <a:pPr marL="342900" indent="-342900" eaLnBrk="1" hangingPunct="1">
              <a:buFont typeface="Arial" panose="020B0604020202020204" pitchFamily="34" charset="0"/>
              <a:buChar char="•"/>
            </a:pPr>
            <a:r>
              <a:rPr lang="en-US" altLang="en-US" dirty="0" smtClean="0">
                <a:latin typeface="Arial" charset="0"/>
                <a:cs typeface="Arial" charset="0"/>
              </a:rPr>
              <a:t>Personal scores for each case are </a:t>
            </a:r>
            <a:r>
              <a:rPr lang="en-US" altLang="en-US" dirty="0" smtClean="0">
                <a:latin typeface="Arial" charset="0"/>
                <a:cs typeface="Arial" charset="0"/>
              </a:rPr>
              <a:t>totaled </a:t>
            </a:r>
            <a:r>
              <a:rPr lang="en-US" altLang="en-US" dirty="0" smtClean="0">
                <a:latin typeface="Arial" charset="0"/>
                <a:cs typeface="Arial" charset="0"/>
              </a:rPr>
              <a:t>to give an overall score for each participant, and converted to a percentage score</a:t>
            </a:r>
            <a:r>
              <a:rPr lang="en-US" altLang="en-US" dirty="0">
                <a:latin typeface="Arial" charset="0"/>
                <a:cs typeface="Arial" charset="0"/>
              </a:rPr>
              <a:t>, taking account of exempt organ </a:t>
            </a:r>
            <a:r>
              <a:rPr lang="en-US" altLang="en-US" dirty="0" smtClean="0">
                <a:latin typeface="Arial" charset="0"/>
                <a:cs typeface="Arial" charset="0"/>
              </a:rPr>
              <a:t>systems</a:t>
            </a:r>
          </a:p>
          <a:p>
            <a:pPr marL="342900" indent="-342900" eaLnBrk="1" hangingPunct="1">
              <a:buFont typeface="Arial" panose="020B0604020202020204" pitchFamily="34" charset="0"/>
              <a:buChar char="•"/>
            </a:pPr>
            <a:r>
              <a:rPr lang="en-US" altLang="en-US" dirty="0" smtClean="0">
                <a:latin typeface="Arial" charset="0"/>
                <a:cs typeface="Arial" charset="0"/>
              </a:rPr>
              <a:t>The scores are ranked, All those with 100% score are ranked 1</a:t>
            </a:r>
          </a:p>
          <a:p>
            <a:pPr marL="342900" indent="-342900" eaLnBrk="1" hangingPunct="1">
              <a:buFont typeface="Arial" panose="020B0604020202020204" pitchFamily="34" charset="0"/>
              <a:buChar char="•"/>
            </a:pPr>
            <a:r>
              <a:rPr lang="en-US" altLang="en-US" dirty="0" smtClean="0">
                <a:latin typeface="Arial" charset="0"/>
                <a:cs typeface="Arial" charset="0"/>
              </a:rPr>
              <a:t>Those ranked in the bottom 3% are flagged as poor performers</a:t>
            </a:r>
          </a:p>
        </p:txBody>
      </p:sp>
    </p:spTree>
    <p:extLst>
      <p:ext uri="{BB962C8B-B14F-4D97-AF65-F5344CB8AC3E}">
        <p14:creationId xmlns:p14="http://schemas.microsoft.com/office/powerpoint/2010/main" val="3333651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rmAutofit fontScale="90000"/>
          </a:bodyPr>
          <a:lstStyle/>
          <a:p>
            <a:pPr algn="ctr"/>
            <a:r>
              <a:rPr lang="en-GB" dirty="0" smtClean="0"/>
              <a:t>Non-scoring cases</a:t>
            </a:r>
            <a:endParaRPr lang="en-GB" dirty="0"/>
          </a:p>
        </p:txBody>
      </p:sp>
      <p:sp>
        <p:nvSpPr>
          <p:cNvPr id="3" name="TextBox 2"/>
          <p:cNvSpPr txBox="1"/>
          <p:nvPr/>
        </p:nvSpPr>
        <p:spPr>
          <a:xfrm>
            <a:off x="163141" y="5906809"/>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sp>
        <p:nvSpPr>
          <p:cNvPr id="4" name="Subtitle 2"/>
          <p:cNvSpPr>
            <a:spLocks noGrp="1"/>
          </p:cNvSpPr>
          <p:nvPr>
            <p:ph type="subTitle" idx="1"/>
          </p:nvPr>
        </p:nvSpPr>
        <p:spPr>
          <a:xfrm>
            <a:off x="564642" y="1340768"/>
            <a:ext cx="8013700" cy="3888432"/>
          </a:xfrm>
        </p:spPr>
        <p:txBody>
          <a:bodyPr>
            <a:normAutofit/>
          </a:bodyPr>
          <a:lstStyle/>
          <a:p>
            <a:pPr eaLnBrk="1" hangingPunct="1"/>
            <a:r>
              <a:rPr lang="en-US" altLang="en-US" dirty="0" smtClean="0">
                <a:latin typeface="Arial" charset="0"/>
                <a:cs typeface="Arial" charset="0"/>
              </a:rPr>
              <a:t>Cases are eliminated from scoring for the following reasons</a:t>
            </a:r>
          </a:p>
          <a:p>
            <a:pPr marL="342900" indent="-342900" eaLnBrk="1" hangingPunct="1">
              <a:buFont typeface="Arial" panose="020B0604020202020204" pitchFamily="34" charset="0"/>
              <a:buChar char="•"/>
            </a:pPr>
            <a:r>
              <a:rPr lang="en-US" altLang="en-US" dirty="0" smtClean="0">
                <a:latin typeface="Arial" charset="0"/>
                <a:cs typeface="Arial" charset="0"/>
              </a:rPr>
              <a:t>If the diagnosis with the greatest agreement from the participants is different to the diagnosis submitted by the case contributor. In these cases the case contributor is contacted to review patient management</a:t>
            </a:r>
          </a:p>
          <a:p>
            <a:pPr marL="342900" indent="-342900" eaLnBrk="1" hangingPunct="1">
              <a:buFont typeface="Arial" panose="020B0604020202020204" pitchFamily="34" charset="0"/>
              <a:buChar char="•"/>
            </a:pPr>
            <a:r>
              <a:rPr lang="en-US" altLang="en-US" dirty="0" smtClean="0">
                <a:latin typeface="Arial" charset="0"/>
                <a:cs typeface="Arial" charset="0"/>
              </a:rPr>
              <a:t>If the popularity score is less than 0.75 i.e. there is less than 75% confidence from participants in the assigned diagnosis.</a:t>
            </a:r>
          </a:p>
          <a:p>
            <a:pPr marL="342900" indent="-342900" eaLnBrk="1" hangingPunct="1">
              <a:buFont typeface="Arial" panose="020B0604020202020204" pitchFamily="34" charset="0"/>
              <a:buChar char="•"/>
            </a:pPr>
            <a:endParaRPr lang="en-US" altLang="en-US" dirty="0" smtClean="0">
              <a:latin typeface="Arial" charset="0"/>
              <a:cs typeface="Arial" charset="0"/>
            </a:endParaRPr>
          </a:p>
        </p:txBody>
      </p:sp>
    </p:spTree>
    <p:extLst>
      <p:ext uri="{BB962C8B-B14F-4D97-AF65-F5344CB8AC3E}">
        <p14:creationId xmlns:p14="http://schemas.microsoft.com/office/powerpoint/2010/main" val="3175076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rmAutofit fontScale="90000"/>
          </a:bodyPr>
          <a:lstStyle/>
          <a:p>
            <a:pPr algn="ctr"/>
            <a:r>
              <a:rPr lang="en-US" altLang="en-US" dirty="0">
                <a:solidFill>
                  <a:schemeClr val="accent1"/>
                </a:solidFill>
                <a:latin typeface="Arial" charset="0"/>
                <a:cs typeface="Arial" charset="0"/>
              </a:rPr>
              <a:t>Who decides what the correct answer is</a:t>
            </a:r>
            <a:r>
              <a:rPr lang="en-US" altLang="en-US" dirty="0" smtClean="0">
                <a:solidFill>
                  <a:schemeClr val="accent1"/>
                </a:solidFill>
                <a:latin typeface="Arial" charset="0"/>
                <a:cs typeface="Arial" charset="0"/>
              </a:rPr>
              <a:t>?</a:t>
            </a:r>
            <a:endParaRPr lang="en-GB" dirty="0"/>
          </a:p>
        </p:txBody>
      </p:sp>
      <p:sp>
        <p:nvSpPr>
          <p:cNvPr id="3" name="TextBox 2"/>
          <p:cNvSpPr txBox="1"/>
          <p:nvPr/>
        </p:nvSpPr>
        <p:spPr>
          <a:xfrm>
            <a:off x="176653" y="5897284"/>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sp>
        <p:nvSpPr>
          <p:cNvPr id="4" name="Subtitle 2"/>
          <p:cNvSpPr>
            <a:spLocks noGrp="1"/>
          </p:cNvSpPr>
          <p:nvPr>
            <p:ph type="subTitle" idx="1"/>
          </p:nvPr>
        </p:nvSpPr>
        <p:spPr>
          <a:xfrm>
            <a:off x="539552" y="1340768"/>
            <a:ext cx="4824536" cy="3888432"/>
          </a:xfrm>
        </p:spPr>
        <p:txBody>
          <a:bodyPr>
            <a:normAutofit/>
          </a:bodyPr>
          <a:lstStyle/>
          <a:p>
            <a:pPr marL="342900" indent="-342900">
              <a:buFont typeface="Arial" panose="020B0604020202020204" pitchFamily="34" charset="0"/>
              <a:buChar char="•"/>
            </a:pPr>
            <a:r>
              <a:rPr lang="en-GB" b="1" dirty="0" smtClean="0"/>
              <a:t>You</a:t>
            </a:r>
            <a:r>
              <a:rPr lang="en-GB" dirty="0" smtClean="0"/>
              <a:t> submit the cases suitable for EQA</a:t>
            </a:r>
          </a:p>
          <a:p>
            <a:pPr marL="342900" indent="-342900">
              <a:buFont typeface="Arial" panose="020B0604020202020204" pitchFamily="34" charset="0"/>
              <a:buChar char="•"/>
            </a:pPr>
            <a:r>
              <a:rPr lang="en-GB" altLang="en-US" b="1" dirty="0" smtClean="0">
                <a:latin typeface="Arial" charset="0"/>
                <a:cs typeface="Arial" charset="0"/>
              </a:rPr>
              <a:t>You</a:t>
            </a:r>
            <a:r>
              <a:rPr lang="en-GB" altLang="en-US" dirty="0" smtClean="0">
                <a:latin typeface="Arial" charset="0"/>
                <a:cs typeface="Arial" charset="0"/>
              </a:rPr>
              <a:t> tell us which diagnosis is most likely to be correct via confidence scoring</a:t>
            </a:r>
          </a:p>
          <a:p>
            <a:pPr marL="342900" indent="-342900">
              <a:buFont typeface="Arial" panose="020B0604020202020204" pitchFamily="34" charset="0"/>
              <a:buChar char="•"/>
            </a:pPr>
            <a:r>
              <a:rPr lang="en-GB" altLang="en-US" b="1" dirty="0" smtClean="0">
                <a:latin typeface="Arial" charset="0"/>
                <a:cs typeface="Arial" charset="0"/>
              </a:rPr>
              <a:t>You</a:t>
            </a:r>
            <a:r>
              <a:rPr lang="en-GB" altLang="en-US" dirty="0" smtClean="0">
                <a:latin typeface="Arial" charset="0"/>
                <a:cs typeface="Arial" charset="0"/>
              </a:rPr>
              <a:t> tell us which diagnoses are synonyms or clinically no different from each other via the consultation process</a:t>
            </a:r>
            <a:endParaRPr lang="en-US" altLang="en-US" dirty="0" smtClean="0">
              <a:latin typeface="Arial" charset="0"/>
              <a:cs typeface="Arial" charset="0"/>
            </a:endParaRPr>
          </a:p>
          <a:p>
            <a:pPr marL="342900" indent="-342900" eaLnBrk="1" hangingPunct="1">
              <a:buFont typeface="Arial" panose="020B0604020202020204" pitchFamily="34" charset="0"/>
              <a:buChar char="•"/>
            </a:pPr>
            <a:endParaRPr lang="en-US" altLang="en-US" dirty="0" smtClean="0">
              <a:latin typeface="Arial" charset="0"/>
              <a:cs typeface="Arial" charset="0"/>
            </a:endParaRPr>
          </a:p>
        </p:txBody>
      </p:sp>
      <p:sp>
        <p:nvSpPr>
          <p:cNvPr id="6" name="Subtitle 2"/>
          <p:cNvSpPr txBox="1">
            <a:spLocks/>
          </p:cNvSpPr>
          <p:nvPr/>
        </p:nvSpPr>
        <p:spPr bwMode="auto">
          <a:xfrm>
            <a:off x="5364086" y="1628800"/>
            <a:ext cx="3596527" cy="3384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 typeface="Arial" charset="0"/>
              <a:buNone/>
              <a:defRPr sz="2400" kern="1200">
                <a:solidFill>
                  <a:schemeClr val="tx1"/>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buFont typeface="Arial" panose="020B0604020202020204" pitchFamily="34" charset="0"/>
              <a:buChar char="•"/>
            </a:pPr>
            <a:r>
              <a:rPr lang="en-GB" altLang="en-US" b="1" dirty="0" smtClean="0">
                <a:latin typeface="Arial" charset="0"/>
                <a:cs typeface="Arial" charset="0"/>
              </a:rPr>
              <a:t>We</a:t>
            </a:r>
            <a:r>
              <a:rPr lang="en-GB" altLang="en-US" dirty="0" smtClean="0">
                <a:latin typeface="Arial" charset="0"/>
                <a:cs typeface="Arial" charset="0"/>
              </a:rPr>
              <a:t> ensure the slides match the diagnosis &amp; are for the correct organ system</a:t>
            </a:r>
          </a:p>
          <a:p>
            <a:pPr marL="342900" indent="-342900">
              <a:buFont typeface="Arial" panose="020B0604020202020204" pitchFamily="34" charset="0"/>
              <a:buChar char="•"/>
            </a:pPr>
            <a:r>
              <a:rPr lang="en-GB" altLang="en-US" b="1" dirty="0" smtClean="0">
                <a:latin typeface="Arial" charset="0"/>
                <a:cs typeface="Arial" charset="0"/>
              </a:rPr>
              <a:t>We</a:t>
            </a:r>
            <a:r>
              <a:rPr lang="en-GB" altLang="en-US" dirty="0" smtClean="0">
                <a:latin typeface="Arial" charset="0"/>
                <a:cs typeface="Arial" charset="0"/>
              </a:rPr>
              <a:t> circulate the slides</a:t>
            </a:r>
          </a:p>
          <a:p>
            <a:pPr marL="342900" indent="-342900">
              <a:buFont typeface="Arial" panose="020B0604020202020204" pitchFamily="34" charset="0"/>
              <a:buChar char="•"/>
            </a:pPr>
            <a:r>
              <a:rPr lang="en-GB" altLang="en-US" b="1" dirty="0" smtClean="0">
                <a:latin typeface="Arial" charset="0"/>
                <a:cs typeface="Arial" charset="0"/>
              </a:rPr>
              <a:t>We</a:t>
            </a:r>
            <a:r>
              <a:rPr lang="en-GB" altLang="en-US" dirty="0" smtClean="0">
                <a:latin typeface="Arial" charset="0"/>
                <a:cs typeface="Arial" charset="0"/>
              </a:rPr>
              <a:t> do the calculations </a:t>
            </a:r>
          </a:p>
          <a:p>
            <a:pPr marL="342900" indent="-342900">
              <a:buFont typeface="Arial" panose="020B0604020202020204" pitchFamily="34" charset="0"/>
              <a:buChar char="•"/>
            </a:pPr>
            <a:r>
              <a:rPr lang="en-GB" altLang="en-US" b="1" dirty="0" smtClean="0">
                <a:latin typeface="Arial" charset="0"/>
                <a:cs typeface="Arial" charset="0"/>
              </a:rPr>
              <a:t>We</a:t>
            </a:r>
            <a:r>
              <a:rPr lang="en-GB" altLang="en-US" dirty="0" smtClean="0">
                <a:latin typeface="Arial" charset="0"/>
                <a:cs typeface="Arial" charset="0"/>
              </a:rPr>
              <a:t> issue the calculated results</a:t>
            </a:r>
            <a:endParaRPr lang="en-US" altLang="en-US" dirty="0" smtClean="0">
              <a:latin typeface="Arial" charset="0"/>
              <a:cs typeface="Arial" charset="0"/>
            </a:endParaRPr>
          </a:p>
        </p:txBody>
      </p:sp>
    </p:spTree>
    <p:extLst>
      <p:ext uri="{BB962C8B-B14F-4D97-AF65-F5344CB8AC3E}">
        <p14:creationId xmlns:p14="http://schemas.microsoft.com/office/powerpoint/2010/main" val="650433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589240"/>
            <a:ext cx="8783960" cy="584775"/>
          </a:xfrm>
          <a:prstGeom prst="rect">
            <a:avLst/>
          </a:prstGeom>
          <a:noFill/>
        </p:spPr>
        <p:txBody>
          <a:bodyPr wrap="square" rtlCol="0">
            <a:spAutoFit/>
          </a:bodyPr>
          <a:lstStyle/>
          <a:p>
            <a:pPr algn="ctr"/>
            <a:endPar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East England General Histopathology EQA Scheme</a:t>
            </a:r>
          </a:p>
        </p:txBody>
      </p:sp>
      <p:sp>
        <p:nvSpPr>
          <p:cNvPr id="5" name="Subtitle 2"/>
          <p:cNvSpPr>
            <a:spLocks noGrp="1"/>
          </p:cNvSpPr>
          <p:nvPr>
            <p:ph type="subTitle" idx="1"/>
          </p:nvPr>
        </p:nvSpPr>
        <p:spPr>
          <a:xfrm>
            <a:off x="611560" y="980728"/>
            <a:ext cx="8064896" cy="4032448"/>
          </a:xfrm>
        </p:spPr>
        <p:txBody>
          <a:bodyPr>
            <a:noAutofit/>
          </a:bodyPr>
          <a:lstStyle/>
          <a:p>
            <a:pPr marL="342900" indent="-342900" eaLnBrk="1" hangingPunct="1">
              <a:buFont typeface="Arial" panose="020B0604020202020204" pitchFamily="34" charset="0"/>
              <a:buChar char="•"/>
            </a:pPr>
            <a:r>
              <a:rPr lang="en-US" altLang="en-US" sz="3200" dirty="0" smtClean="0">
                <a:solidFill>
                  <a:schemeClr val="accent1"/>
                </a:solidFill>
                <a:latin typeface="Arial" charset="0"/>
                <a:cs typeface="Arial" charset="0"/>
              </a:rPr>
              <a:t>Who decides what the correct answer </a:t>
            </a:r>
            <a:r>
              <a:rPr lang="en-US" altLang="en-US" sz="3200" dirty="0" smtClean="0">
                <a:solidFill>
                  <a:schemeClr val="accent1"/>
                </a:solidFill>
                <a:latin typeface="Arial" charset="0"/>
                <a:cs typeface="Arial" charset="0"/>
              </a:rPr>
              <a:t>is?   </a:t>
            </a:r>
            <a:br>
              <a:rPr lang="en-US" altLang="en-US" sz="3200" dirty="0" smtClean="0">
                <a:solidFill>
                  <a:schemeClr val="accent1"/>
                </a:solidFill>
                <a:latin typeface="Arial" charset="0"/>
                <a:cs typeface="Arial" charset="0"/>
              </a:rPr>
            </a:br>
            <a:r>
              <a:rPr lang="en-US" altLang="en-US" sz="3200" dirty="0" smtClean="0">
                <a:solidFill>
                  <a:schemeClr val="accent1"/>
                </a:solidFill>
                <a:latin typeface="Arial" charset="0"/>
                <a:cs typeface="Arial" charset="0"/>
              </a:rPr>
              <a:t>         </a:t>
            </a:r>
            <a:r>
              <a:rPr lang="en-US" altLang="en-US" sz="4800" dirty="0" smtClean="0">
                <a:solidFill>
                  <a:schemeClr val="accent1"/>
                </a:solidFill>
                <a:latin typeface="Arial" charset="0"/>
                <a:cs typeface="Arial" charset="0"/>
              </a:rPr>
              <a:t>The </a:t>
            </a:r>
            <a:r>
              <a:rPr lang="en-US" altLang="en-US" sz="4800" dirty="0" smtClean="0">
                <a:solidFill>
                  <a:schemeClr val="accent1"/>
                </a:solidFill>
                <a:latin typeface="Arial" charset="0"/>
                <a:cs typeface="Arial" charset="0"/>
              </a:rPr>
              <a:t>participants </a:t>
            </a:r>
            <a:r>
              <a:rPr lang="en-US" altLang="en-US" sz="4800" dirty="0" smtClean="0">
                <a:solidFill>
                  <a:schemeClr val="accent1"/>
                </a:solidFill>
                <a:latin typeface="Arial" charset="0"/>
                <a:cs typeface="Arial" charset="0"/>
              </a:rPr>
              <a:t>do</a:t>
            </a:r>
            <a:br>
              <a:rPr lang="en-US" altLang="en-US" sz="4800" dirty="0" smtClean="0">
                <a:solidFill>
                  <a:schemeClr val="accent1"/>
                </a:solidFill>
                <a:latin typeface="Arial" charset="0"/>
                <a:cs typeface="Arial" charset="0"/>
              </a:rPr>
            </a:br>
            <a:endParaRPr lang="en-US" altLang="en-US" sz="1400" dirty="0" smtClean="0">
              <a:solidFill>
                <a:schemeClr val="accent1"/>
              </a:solidFill>
              <a:latin typeface="Arial" charset="0"/>
              <a:cs typeface="Arial" charset="0"/>
            </a:endParaRPr>
          </a:p>
          <a:p>
            <a:pPr marL="342900" indent="-342900" eaLnBrk="1" hangingPunct="1">
              <a:buFont typeface="Arial" panose="020B0604020202020204" pitchFamily="34" charset="0"/>
              <a:buChar char="•"/>
            </a:pPr>
            <a:r>
              <a:rPr lang="en-US" altLang="en-US" sz="3200" dirty="0" smtClean="0">
                <a:solidFill>
                  <a:schemeClr val="accent1"/>
                </a:solidFill>
                <a:latin typeface="Arial" charset="0"/>
                <a:cs typeface="Arial" charset="0"/>
              </a:rPr>
              <a:t>How does my text answer become a numerical score?</a:t>
            </a:r>
          </a:p>
          <a:p>
            <a:pPr algn="ctr" eaLnBrk="1" hangingPunct="1"/>
            <a:r>
              <a:rPr lang="en-US" altLang="en-US" sz="4800" dirty="0" smtClean="0">
                <a:solidFill>
                  <a:schemeClr val="accent1"/>
                </a:solidFill>
                <a:latin typeface="Arial" charset="0"/>
                <a:cs typeface="Arial" charset="0"/>
              </a:rPr>
              <a:t>Let me explain….</a:t>
            </a:r>
          </a:p>
        </p:txBody>
      </p:sp>
    </p:spTree>
    <p:extLst>
      <p:ext uri="{BB962C8B-B14F-4D97-AF65-F5344CB8AC3E}">
        <p14:creationId xmlns:p14="http://schemas.microsoft.com/office/powerpoint/2010/main" val="3578014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rmAutofit fontScale="90000"/>
          </a:bodyPr>
          <a:lstStyle/>
          <a:p>
            <a:pPr algn="ctr"/>
            <a:r>
              <a:rPr lang="en-GB" dirty="0" smtClean="0"/>
              <a:t>Case Submission</a:t>
            </a:r>
            <a:endParaRPr lang="en-GB" dirty="0"/>
          </a:p>
        </p:txBody>
      </p:sp>
      <p:sp>
        <p:nvSpPr>
          <p:cNvPr id="3" name="TextBox 2"/>
          <p:cNvSpPr txBox="1"/>
          <p:nvPr/>
        </p:nvSpPr>
        <p:spPr>
          <a:xfrm>
            <a:off x="179512" y="5589240"/>
            <a:ext cx="8783960" cy="584775"/>
          </a:xfrm>
          <a:prstGeom prst="rect">
            <a:avLst/>
          </a:prstGeom>
          <a:noFill/>
        </p:spPr>
        <p:txBody>
          <a:bodyPr wrap="square" rtlCol="0">
            <a:spAutoFit/>
          </a:bodyPr>
          <a:lstStyle/>
          <a:p>
            <a:pPr algn="ctr"/>
            <a:endPar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East England General Histopathology EQA Scheme</a:t>
            </a:r>
          </a:p>
        </p:txBody>
      </p:sp>
      <p:sp>
        <p:nvSpPr>
          <p:cNvPr id="11" name="Subtitle 2"/>
          <p:cNvSpPr>
            <a:spLocks noGrp="1"/>
          </p:cNvSpPr>
          <p:nvPr>
            <p:ph type="subTitle" idx="1"/>
          </p:nvPr>
        </p:nvSpPr>
        <p:spPr>
          <a:xfrm>
            <a:off x="732117" y="1340768"/>
            <a:ext cx="7678750" cy="3816424"/>
          </a:xfrm>
        </p:spPr>
        <p:txBody>
          <a:bodyPr>
            <a:normAutofit/>
          </a:bodyPr>
          <a:lstStyle/>
          <a:p>
            <a:pPr marL="342900" indent="-342900" eaLnBrk="1" hangingPunct="1">
              <a:buFont typeface="Arial" panose="020B0604020202020204" pitchFamily="34" charset="0"/>
              <a:buChar char="•"/>
            </a:pPr>
            <a:r>
              <a:rPr lang="en-US" altLang="en-US" dirty="0" smtClean="0">
                <a:latin typeface="Arial" charset="0"/>
                <a:cs typeface="Arial" charset="0"/>
              </a:rPr>
              <a:t>As a participant, </a:t>
            </a:r>
            <a:r>
              <a:rPr lang="en-US" altLang="en-US" b="1" dirty="0" smtClean="0">
                <a:latin typeface="Arial" charset="0"/>
                <a:cs typeface="Arial" charset="0"/>
              </a:rPr>
              <a:t>you</a:t>
            </a:r>
            <a:r>
              <a:rPr lang="en-US" altLang="en-US" dirty="0" smtClean="0">
                <a:latin typeface="Arial" charset="0"/>
                <a:cs typeface="Arial" charset="0"/>
              </a:rPr>
              <a:t> select the cases suitable for the EQA scheme</a:t>
            </a:r>
          </a:p>
          <a:p>
            <a:pPr marL="342900" indent="-342900" eaLnBrk="1" hangingPunct="1">
              <a:buFont typeface="Arial" panose="020B0604020202020204" pitchFamily="34" charset="0"/>
              <a:buChar char="•"/>
            </a:pPr>
            <a:r>
              <a:rPr lang="en-US" altLang="en-US" dirty="0" smtClean="0">
                <a:latin typeface="Arial" charset="0"/>
                <a:cs typeface="Arial" charset="0"/>
              </a:rPr>
              <a:t>On the submission form </a:t>
            </a:r>
            <a:r>
              <a:rPr lang="en-US" altLang="en-US" b="1" dirty="0" smtClean="0">
                <a:latin typeface="Arial" charset="0"/>
                <a:cs typeface="Arial" charset="0"/>
              </a:rPr>
              <a:t>you</a:t>
            </a:r>
            <a:r>
              <a:rPr lang="en-US" altLang="en-US" dirty="0" smtClean="0">
                <a:latin typeface="Arial" charset="0"/>
                <a:cs typeface="Arial" charset="0"/>
              </a:rPr>
              <a:t> tell us what the diagnosis is</a:t>
            </a:r>
          </a:p>
          <a:p>
            <a:pPr marL="342900" indent="-342900" eaLnBrk="1" hangingPunct="1">
              <a:buFont typeface="Arial" panose="020B0604020202020204" pitchFamily="34" charset="0"/>
              <a:buChar char="•"/>
            </a:pPr>
            <a:r>
              <a:rPr lang="en-US" altLang="en-US" b="1" dirty="0" smtClean="0">
                <a:latin typeface="Arial" charset="0"/>
                <a:cs typeface="Arial" charset="0"/>
              </a:rPr>
              <a:t>You</a:t>
            </a:r>
            <a:r>
              <a:rPr lang="en-US" altLang="en-US" dirty="0" smtClean="0">
                <a:latin typeface="Arial" charset="0"/>
                <a:cs typeface="Arial" charset="0"/>
              </a:rPr>
              <a:t> sign to say that the diagnostic features are present in all 12 slides</a:t>
            </a:r>
          </a:p>
          <a:p>
            <a:pPr marL="342900" indent="-342900" eaLnBrk="1" hangingPunct="1">
              <a:buFont typeface="Arial" panose="020B0604020202020204" pitchFamily="34" charset="0"/>
              <a:buChar char="•"/>
            </a:pPr>
            <a:r>
              <a:rPr lang="en-US" altLang="en-US" b="1" dirty="0" smtClean="0">
                <a:latin typeface="Arial" charset="0"/>
                <a:cs typeface="Arial" charset="0"/>
              </a:rPr>
              <a:t>You</a:t>
            </a:r>
            <a:r>
              <a:rPr lang="en-US" altLang="en-US" dirty="0" smtClean="0">
                <a:latin typeface="Arial" charset="0"/>
                <a:cs typeface="Arial" charset="0"/>
              </a:rPr>
              <a:t> tell us your laboratory accreditation status</a:t>
            </a:r>
          </a:p>
        </p:txBody>
      </p:sp>
    </p:spTree>
    <p:extLst>
      <p:ext uri="{BB962C8B-B14F-4D97-AF65-F5344CB8AC3E}">
        <p14:creationId xmlns:p14="http://schemas.microsoft.com/office/powerpoint/2010/main" val="2377046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rmAutofit fontScale="90000"/>
          </a:bodyPr>
          <a:lstStyle/>
          <a:p>
            <a:pPr algn="ctr"/>
            <a:r>
              <a:rPr lang="en-GB" dirty="0" smtClean="0"/>
              <a:t>Case Selection</a:t>
            </a:r>
            <a:endParaRPr lang="en-GB" dirty="0"/>
          </a:p>
        </p:txBody>
      </p:sp>
      <p:sp>
        <p:nvSpPr>
          <p:cNvPr id="3" name="TextBox 2"/>
          <p:cNvSpPr txBox="1"/>
          <p:nvPr/>
        </p:nvSpPr>
        <p:spPr>
          <a:xfrm>
            <a:off x="125016" y="5877272"/>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sp>
        <p:nvSpPr>
          <p:cNvPr id="6" name="Subtitle 2"/>
          <p:cNvSpPr txBox="1">
            <a:spLocks/>
          </p:cNvSpPr>
          <p:nvPr/>
        </p:nvSpPr>
        <p:spPr bwMode="auto">
          <a:xfrm>
            <a:off x="4139952" y="1340768"/>
            <a:ext cx="4582406" cy="4104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0" fontAlgn="base" hangingPunct="0">
              <a:spcBef>
                <a:spcPct val="20000"/>
              </a:spcBef>
              <a:spcAft>
                <a:spcPct val="0"/>
              </a:spcAft>
              <a:buFont typeface="Arial" charset="0"/>
              <a:buNone/>
              <a:defRPr sz="2400" kern="1200">
                <a:solidFill>
                  <a:schemeClr val="tx1"/>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r>
              <a:rPr lang="en-US" altLang="en-US" dirty="0" smtClean="0">
                <a:latin typeface="Arial" charset="0"/>
                <a:cs typeface="Arial" charset="0"/>
              </a:rPr>
              <a:t>The organiser</a:t>
            </a:r>
          </a:p>
          <a:p>
            <a:pPr marL="342900" indent="-342900" eaLnBrk="1" hangingPunct="1">
              <a:buFont typeface="Arial" panose="020B0604020202020204" pitchFamily="34" charset="0"/>
              <a:buChar char="•"/>
            </a:pPr>
            <a:r>
              <a:rPr lang="en-US" altLang="en-US" dirty="0" smtClean="0">
                <a:latin typeface="Arial" charset="0"/>
                <a:cs typeface="Arial" charset="0"/>
              </a:rPr>
              <a:t>Picks one case at random from the selection available for that organ system (the submitted diagnosis is hidden)</a:t>
            </a:r>
          </a:p>
          <a:p>
            <a:pPr marL="342900" indent="-342900" eaLnBrk="1" hangingPunct="1">
              <a:buFont typeface="Arial" panose="020B0604020202020204" pitchFamily="34" charset="0"/>
              <a:buChar char="•"/>
            </a:pPr>
            <a:r>
              <a:rPr lang="en-US" altLang="en-US" dirty="0" smtClean="0">
                <a:latin typeface="Arial" charset="0"/>
                <a:cs typeface="Arial" charset="0"/>
              </a:rPr>
              <a:t>Checks that slides from as many different submitting </a:t>
            </a:r>
            <a:r>
              <a:rPr lang="en-US" altLang="en-US" dirty="0" smtClean="0">
                <a:latin typeface="Arial" charset="0"/>
                <a:cs typeface="Arial" charset="0"/>
              </a:rPr>
              <a:t>centers </a:t>
            </a:r>
            <a:r>
              <a:rPr lang="en-US" altLang="en-US" dirty="0" smtClean="0">
                <a:latin typeface="Arial" charset="0"/>
                <a:cs typeface="Arial" charset="0"/>
              </a:rPr>
              <a:t>as possible are used</a:t>
            </a:r>
          </a:p>
          <a:p>
            <a:pPr marL="342900" indent="-342900" eaLnBrk="1" hangingPunct="1">
              <a:buFont typeface="Arial" panose="020B0604020202020204" pitchFamily="34" charset="0"/>
              <a:buChar char="•"/>
            </a:pPr>
            <a:r>
              <a:rPr lang="en-US" altLang="en-US" dirty="0" smtClean="0">
                <a:latin typeface="Arial" charset="0"/>
                <a:cs typeface="Arial" charset="0"/>
              </a:rPr>
              <a:t>Selects a different duplicate organ system in each round</a:t>
            </a:r>
          </a:p>
          <a:p>
            <a:pPr marL="342900" indent="-342900" eaLnBrk="1" hangingPunct="1">
              <a:buFont typeface="Arial" panose="020B0604020202020204" pitchFamily="34" charset="0"/>
              <a:buChar char="•"/>
            </a:pPr>
            <a:r>
              <a:rPr lang="en-US" altLang="en-US" dirty="0" smtClean="0">
                <a:latin typeface="Arial" charset="0"/>
                <a:cs typeface="Arial" charset="0"/>
              </a:rPr>
              <a:t>Selects cases such that there is a range of different diagnoses between the cases</a:t>
            </a:r>
          </a:p>
        </p:txBody>
      </p:sp>
      <p:sp>
        <p:nvSpPr>
          <p:cNvPr id="7" name="Subtitle 2"/>
          <p:cNvSpPr txBox="1">
            <a:spLocks/>
          </p:cNvSpPr>
          <p:nvPr/>
        </p:nvSpPr>
        <p:spPr bwMode="auto">
          <a:xfrm>
            <a:off x="395537" y="1340768"/>
            <a:ext cx="3888432" cy="28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lvl1pPr marL="0" indent="0" algn="l" rtl="0" eaLnBrk="0" fontAlgn="base" hangingPunct="0">
              <a:spcBef>
                <a:spcPct val="20000"/>
              </a:spcBef>
              <a:spcAft>
                <a:spcPct val="0"/>
              </a:spcAft>
              <a:buFont typeface="Arial" charset="0"/>
              <a:buNone/>
              <a:defRPr sz="2400" kern="1200">
                <a:solidFill>
                  <a:schemeClr val="tx1"/>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eaLnBrk="1" hangingPunct="1">
              <a:buFont typeface="Arial" panose="020B0604020202020204" pitchFamily="34" charset="0"/>
              <a:buChar char="•"/>
            </a:pPr>
            <a:r>
              <a:rPr lang="en-US" altLang="en-US" dirty="0" smtClean="0">
                <a:solidFill>
                  <a:schemeClr val="tx2"/>
                </a:solidFill>
                <a:latin typeface="Arial" charset="0"/>
                <a:cs typeface="Arial" charset="0"/>
              </a:rPr>
              <a:t>The </a:t>
            </a:r>
            <a:r>
              <a:rPr lang="en-US" altLang="en-US" dirty="0">
                <a:solidFill>
                  <a:schemeClr val="tx2"/>
                </a:solidFill>
                <a:latin typeface="Arial" charset="0"/>
                <a:cs typeface="Arial" charset="0"/>
              </a:rPr>
              <a:t>organiser looks at the slides to ensure each case is suitable  - see right</a:t>
            </a:r>
            <a:r>
              <a:rPr lang="en-US" altLang="en-US" dirty="0" smtClean="0">
                <a:solidFill>
                  <a:schemeClr val="tx2"/>
                </a:solidFill>
                <a:latin typeface="Arial" charset="0"/>
                <a:cs typeface="Arial" charset="0"/>
              </a:rPr>
              <a:t>.</a:t>
            </a:r>
          </a:p>
          <a:p>
            <a:pPr marL="342900" indent="-342900" eaLnBrk="1" hangingPunct="1">
              <a:buFont typeface="Arial" panose="020B0604020202020204" pitchFamily="34" charset="0"/>
              <a:buChar char="•"/>
            </a:pPr>
            <a:r>
              <a:rPr lang="en-US" altLang="en-US" dirty="0">
                <a:solidFill>
                  <a:schemeClr val="tx2"/>
                </a:solidFill>
                <a:latin typeface="Arial" charset="0"/>
                <a:cs typeface="Arial" charset="0"/>
              </a:rPr>
              <a:t>The range of </a:t>
            </a:r>
            <a:r>
              <a:rPr lang="en-US" altLang="en-US" dirty="0" smtClean="0">
                <a:solidFill>
                  <a:schemeClr val="tx2"/>
                </a:solidFill>
                <a:latin typeface="Arial" charset="0"/>
                <a:cs typeface="Arial" charset="0"/>
              </a:rPr>
              <a:t>diagnoses and cases that we </a:t>
            </a:r>
            <a:r>
              <a:rPr lang="en-US" altLang="en-US" dirty="0">
                <a:solidFill>
                  <a:schemeClr val="tx2"/>
                </a:solidFill>
                <a:latin typeface="Arial" charset="0"/>
                <a:cs typeface="Arial" charset="0"/>
              </a:rPr>
              <a:t>send out is as good as </a:t>
            </a:r>
            <a:r>
              <a:rPr lang="en-US" altLang="en-US" b="1" dirty="0">
                <a:solidFill>
                  <a:schemeClr val="tx2"/>
                </a:solidFill>
                <a:latin typeface="Arial" charset="0"/>
                <a:cs typeface="Arial" charset="0"/>
              </a:rPr>
              <a:t>you </a:t>
            </a:r>
            <a:r>
              <a:rPr lang="en-US" altLang="en-US" dirty="0">
                <a:solidFill>
                  <a:schemeClr val="tx2"/>
                </a:solidFill>
                <a:latin typeface="Arial" charset="0"/>
                <a:cs typeface="Arial" charset="0"/>
              </a:rPr>
              <a:t>have </a:t>
            </a:r>
            <a:r>
              <a:rPr lang="en-US" altLang="en-US" dirty="0" smtClean="0">
                <a:solidFill>
                  <a:schemeClr val="tx2"/>
                </a:solidFill>
                <a:latin typeface="Arial" charset="0"/>
                <a:cs typeface="Arial" charset="0"/>
              </a:rPr>
              <a:t>submitted</a:t>
            </a:r>
            <a:endParaRPr lang="en-US" altLang="en-US" dirty="0">
              <a:solidFill>
                <a:schemeClr val="tx2"/>
              </a:solidFill>
              <a:latin typeface="Arial" charset="0"/>
              <a:cs typeface="Arial" charset="0"/>
            </a:endParaRPr>
          </a:p>
        </p:txBody>
      </p:sp>
    </p:spTree>
    <p:extLst>
      <p:ext uri="{BB962C8B-B14F-4D97-AF65-F5344CB8AC3E}">
        <p14:creationId xmlns:p14="http://schemas.microsoft.com/office/powerpoint/2010/main" val="2275281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3863347" cy="504056"/>
          </a:xfrm>
        </p:spPr>
        <p:txBody>
          <a:bodyPr>
            <a:normAutofit fontScale="90000"/>
          </a:bodyPr>
          <a:lstStyle/>
          <a:p>
            <a:pPr algn="ctr"/>
            <a:r>
              <a:rPr lang="en-GB" dirty="0" smtClean="0"/>
              <a:t>Responses</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242031592"/>
              </p:ext>
            </p:extLst>
          </p:nvPr>
        </p:nvGraphicFramePr>
        <p:xfrm>
          <a:off x="467037" y="1124744"/>
          <a:ext cx="4104963" cy="3134360"/>
        </p:xfrm>
        <a:graphic>
          <a:graphicData uri="http://schemas.openxmlformats.org/drawingml/2006/table">
            <a:tbl>
              <a:tblPr firstRow="1" bandRow="1">
                <a:tableStyleId>{5C22544A-7EE6-4342-B048-85BDC9FD1C3A}</a:tableStyleId>
              </a:tblPr>
              <a:tblGrid>
                <a:gridCol w="1512167"/>
                <a:gridCol w="1512168"/>
                <a:gridCol w="1080628"/>
              </a:tblGrid>
              <a:tr h="370840">
                <a:tc>
                  <a:txBody>
                    <a:bodyPr/>
                    <a:lstStyle/>
                    <a:p>
                      <a:r>
                        <a:rPr lang="en-GB" dirty="0" smtClean="0"/>
                        <a:t>Participant 1</a:t>
                      </a:r>
                      <a:endParaRPr lang="en-GB" dirty="0"/>
                    </a:p>
                  </a:txBody>
                  <a:tcPr/>
                </a:tc>
                <a:tc>
                  <a:txBody>
                    <a:bodyPr/>
                    <a:lstStyle/>
                    <a:p>
                      <a:r>
                        <a:rPr lang="en-GB" dirty="0" smtClean="0"/>
                        <a:t>Submitted responses</a:t>
                      </a:r>
                      <a:endParaRPr lang="en-GB" dirty="0"/>
                    </a:p>
                  </a:txBody>
                  <a:tcPr/>
                </a:tc>
                <a:tc>
                  <a:txBody>
                    <a:bodyPr/>
                    <a:lstStyle/>
                    <a:p>
                      <a:r>
                        <a:rPr lang="en-GB" dirty="0" smtClean="0"/>
                        <a:t>Certainty score</a:t>
                      </a:r>
                      <a:endParaRPr lang="en-GB" dirty="0"/>
                    </a:p>
                  </a:txBody>
                  <a:tcPr/>
                </a:tc>
              </a:tr>
              <a:tr h="458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Case</a:t>
                      </a:r>
                      <a:r>
                        <a:rPr lang="en-GB" baseline="0" dirty="0" smtClean="0"/>
                        <a:t> </a:t>
                      </a:r>
                      <a:r>
                        <a:rPr lang="en-GB" dirty="0" smtClean="0"/>
                        <a:t>1</a:t>
                      </a:r>
                    </a:p>
                    <a:p>
                      <a:endParaRPr lang="en-GB" dirty="0"/>
                    </a:p>
                  </a:txBody>
                  <a:tcPr/>
                </a:tc>
                <a:tc>
                  <a:txBody>
                    <a:bodyPr/>
                    <a:lstStyle/>
                    <a:p>
                      <a:r>
                        <a:rPr lang="en-GB" dirty="0" smtClean="0"/>
                        <a:t>Diagnosis A</a:t>
                      </a:r>
                      <a:endParaRPr lang="en-GB" dirty="0"/>
                    </a:p>
                  </a:txBody>
                  <a:tcPr/>
                </a:tc>
                <a:tc>
                  <a:txBody>
                    <a:bodyPr/>
                    <a:lstStyle/>
                    <a:p>
                      <a:r>
                        <a:rPr lang="en-GB" dirty="0" smtClean="0"/>
                        <a:t>9</a:t>
                      </a:r>
                      <a:endParaRPr lang="en-GB" dirty="0"/>
                    </a:p>
                  </a:txBody>
                  <a:tcPr/>
                </a:tc>
              </a:tr>
              <a:tr h="370840">
                <a:tc>
                  <a:txBody>
                    <a:bodyPr/>
                    <a:lstStyle/>
                    <a:p>
                      <a:endParaRPr lang="en-GB" dirty="0"/>
                    </a:p>
                  </a:txBody>
                  <a:tcPr/>
                </a:tc>
                <a:tc>
                  <a:txBody>
                    <a:bodyPr/>
                    <a:lstStyle/>
                    <a:p>
                      <a:r>
                        <a:rPr lang="en-GB" dirty="0" smtClean="0"/>
                        <a:t>Diagnosis B</a:t>
                      </a:r>
                      <a:endParaRPr lang="en-GB" dirty="0"/>
                    </a:p>
                  </a:txBody>
                  <a:tcPr/>
                </a:tc>
                <a:tc>
                  <a:txBody>
                    <a:bodyPr/>
                    <a:lstStyle/>
                    <a:p>
                      <a:r>
                        <a:rPr lang="en-GB" dirty="0" smtClean="0"/>
                        <a:t>1</a:t>
                      </a:r>
                      <a:endParaRPr lang="en-GB" dirty="0"/>
                    </a:p>
                  </a:txBody>
                  <a:tcPr/>
                </a:tc>
              </a:tr>
              <a:tr h="370840">
                <a:tc>
                  <a:txBody>
                    <a:bodyPr/>
                    <a:lstStyle/>
                    <a:p>
                      <a:pPr marL="0" algn="l" defTabSz="914400" rtl="0" eaLnBrk="1" latinLnBrk="0" hangingPunct="1"/>
                      <a:r>
                        <a:rPr lang="en-US" altLang="en-US" sz="1800" kern="1200" dirty="0" smtClean="0">
                          <a:solidFill>
                            <a:schemeClr val="dk1"/>
                          </a:solidFill>
                          <a:latin typeface="+mn-lt"/>
                          <a:ea typeface="+mn-ea"/>
                          <a:cs typeface="+mn-cs"/>
                        </a:rPr>
                        <a:t>Case 2 </a:t>
                      </a:r>
                      <a:endParaRPr lang="en-GB" sz="1800" kern="1200" dirty="0">
                        <a:solidFill>
                          <a:schemeClr val="dk1"/>
                        </a:solidFill>
                        <a:latin typeface="+mn-lt"/>
                        <a:ea typeface="+mn-ea"/>
                        <a:cs typeface="+mn-cs"/>
                      </a:endParaRPr>
                    </a:p>
                  </a:txBody>
                  <a:tcPr/>
                </a:tc>
                <a:tc>
                  <a:txBody>
                    <a:bodyPr/>
                    <a:lstStyle/>
                    <a:p>
                      <a:r>
                        <a:rPr lang="en-GB" dirty="0" smtClean="0"/>
                        <a:t>Diagnosis</a:t>
                      </a:r>
                      <a:r>
                        <a:rPr lang="en-GB" baseline="0" dirty="0" smtClean="0"/>
                        <a:t> C</a:t>
                      </a:r>
                      <a:endParaRPr lang="en-GB" dirty="0"/>
                    </a:p>
                  </a:txBody>
                  <a:tcPr/>
                </a:tc>
                <a:tc>
                  <a:txBody>
                    <a:bodyPr/>
                    <a:lstStyle/>
                    <a:p>
                      <a:r>
                        <a:rPr lang="en-GB" dirty="0" smtClean="0"/>
                        <a:t>8</a:t>
                      </a:r>
                      <a:endParaRPr lang="en-GB" dirty="0"/>
                    </a:p>
                  </a:txBody>
                  <a:tcPr/>
                </a:tc>
              </a:tr>
              <a:tr h="370840">
                <a:tc>
                  <a:txBody>
                    <a:bodyPr/>
                    <a:lstStyle/>
                    <a:p>
                      <a:endParaRPr lang="en-GB" dirty="0"/>
                    </a:p>
                  </a:txBody>
                  <a:tcPr/>
                </a:tc>
                <a:tc>
                  <a:txBody>
                    <a:bodyPr/>
                    <a:lstStyle/>
                    <a:p>
                      <a:r>
                        <a:rPr lang="en-GB" dirty="0" smtClean="0"/>
                        <a:t>Diagnosis D</a:t>
                      </a:r>
                      <a:endParaRPr lang="en-GB" dirty="0"/>
                    </a:p>
                  </a:txBody>
                  <a:tcPr/>
                </a:tc>
                <a:tc>
                  <a:txBody>
                    <a:bodyPr/>
                    <a:lstStyle/>
                    <a:p>
                      <a:r>
                        <a:rPr lang="en-GB" dirty="0" smtClean="0"/>
                        <a:t>2</a:t>
                      </a:r>
                      <a:endParaRPr lang="en-GB" dirty="0"/>
                    </a:p>
                  </a:txBody>
                  <a:tcPr/>
                </a:tc>
              </a:tr>
              <a:tr h="370840">
                <a:tc>
                  <a:txBody>
                    <a:bodyPr/>
                    <a:lstStyle/>
                    <a:p>
                      <a:r>
                        <a:rPr lang="en-GB" dirty="0" smtClean="0"/>
                        <a:t>Case 3</a:t>
                      </a:r>
                      <a:endParaRPr lang="en-GB" dirty="0"/>
                    </a:p>
                  </a:txBody>
                  <a:tcPr/>
                </a:tc>
                <a:tc>
                  <a:txBody>
                    <a:bodyPr/>
                    <a:lstStyle/>
                    <a:p>
                      <a:r>
                        <a:rPr lang="en-GB" dirty="0" smtClean="0"/>
                        <a:t>exempt</a:t>
                      </a:r>
                      <a:endParaRPr lang="en-GB" dirty="0"/>
                    </a:p>
                  </a:txBody>
                  <a:tcPr/>
                </a:tc>
                <a:tc>
                  <a:txBody>
                    <a:bodyPr/>
                    <a:lstStyle/>
                    <a:p>
                      <a:endParaRPr lang="en-GB" dirty="0"/>
                    </a:p>
                  </a:txBody>
                  <a:tcPr/>
                </a:tc>
              </a:tr>
              <a:tr h="370840">
                <a:tc>
                  <a:txBody>
                    <a:bodyPr/>
                    <a:lstStyle/>
                    <a:p>
                      <a:r>
                        <a:rPr lang="en-GB" dirty="0" smtClean="0"/>
                        <a:t>Case 4</a:t>
                      </a:r>
                      <a:endParaRPr lang="en-GB" dirty="0"/>
                    </a:p>
                  </a:txBody>
                  <a:tcPr/>
                </a:tc>
                <a:tc>
                  <a:txBody>
                    <a:bodyPr/>
                    <a:lstStyle/>
                    <a:p>
                      <a:r>
                        <a:rPr lang="en-GB" dirty="0" smtClean="0"/>
                        <a:t>Diagnosis</a:t>
                      </a:r>
                      <a:r>
                        <a:rPr lang="en-GB" baseline="0" dirty="0" smtClean="0"/>
                        <a:t> E</a:t>
                      </a:r>
                      <a:endParaRPr lang="en-GB" dirty="0"/>
                    </a:p>
                  </a:txBody>
                  <a:tcPr/>
                </a:tc>
                <a:tc>
                  <a:txBody>
                    <a:bodyPr/>
                    <a:lstStyle/>
                    <a:p>
                      <a:r>
                        <a:rPr lang="en-GB" dirty="0" smtClean="0"/>
                        <a:t>10</a:t>
                      </a:r>
                      <a:endParaRPr lang="en-GB" dirty="0"/>
                    </a:p>
                  </a:txBody>
                  <a:tcPr/>
                </a:tc>
              </a:tr>
            </a:tbl>
          </a:graphicData>
        </a:graphic>
      </p:graphicFrame>
      <p:sp>
        <p:nvSpPr>
          <p:cNvPr id="11" name="Subtitle 2"/>
          <p:cNvSpPr>
            <a:spLocks noGrp="1"/>
          </p:cNvSpPr>
          <p:nvPr>
            <p:ph type="subTitle" idx="1"/>
          </p:nvPr>
        </p:nvSpPr>
        <p:spPr>
          <a:xfrm>
            <a:off x="4571492" y="908720"/>
            <a:ext cx="4248980" cy="3384376"/>
          </a:xfrm>
        </p:spPr>
        <p:txBody>
          <a:bodyPr>
            <a:noAutofit/>
          </a:bodyPr>
          <a:lstStyle/>
          <a:p>
            <a:pPr marL="185738" indent="-185738" eaLnBrk="1" hangingPunct="1">
              <a:buFont typeface="Arial" panose="020B0604020202020204" pitchFamily="34" charset="0"/>
              <a:buChar char="•"/>
            </a:pPr>
            <a:r>
              <a:rPr lang="en-US" altLang="en-US" sz="1600" b="1" dirty="0">
                <a:latin typeface="Arial" charset="0"/>
                <a:cs typeface="Arial" charset="0"/>
              </a:rPr>
              <a:t>You</a:t>
            </a:r>
            <a:r>
              <a:rPr lang="en-US" altLang="en-US" sz="1600" dirty="0">
                <a:latin typeface="Arial" charset="0"/>
                <a:cs typeface="Arial" charset="0"/>
              </a:rPr>
              <a:t> </a:t>
            </a:r>
            <a:r>
              <a:rPr lang="en-US" altLang="en-US" sz="1600" dirty="0" smtClean="0">
                <a:latin typeface="Arial" charset="0"/>
                <a:cs typeface="Arial" charset="0"/>
              </a:rPr>
              <a:t>indicate your confidence in </a:t>
            </a:r>
            <a:r>
              <a:rPr lang="en-US" altLang="en-US" sz="1600" dirty="0">
                <a:latin typeface="Arial" charset="0"/>
                <a:cs typeface="Arial" charset="0"/>
              </a:rPr>
              <a:t>a diagnosis by </a:t>
            </a:r>
            <a:r>
              <a:rPr lang="en-US" altLang="en-US" sz="1600" dirty="0" smtClean="0">
                <a:latin typeface="Arial" charset="0"/>
                <a:cs typeface="Arial" charset="0"/>
              </a:rPr>
              <a:t>sharing 10 points between as many diagnoses as desired. 10 points allocated to a single diagnosis indicates 100% certainty of  the diagnosis .</a:t>
            </a:r>
          </a:p>
          <a:p>
            <a:pPr marL="185738" indent="-185738">
              <a:buFont typeface="Arial" panose="020B0604020202020204" pitchFamily="34" charset="0"/>
              <a:buChar char="•"/>
            </a:pPr>
            <a:r>
              <a:rPr lang="en-US" altLang="en-US" sz="1600" dirty="0" smtClean="0">
                <a:latin typeface="Arial" charset="0"/>
                <a:cs typeface="Arial" charset="0"/>
              </a:rPr>
              <a:t>All </a:t>
            </a:r>
            <a:r>
              <a:rPr lang="en-US" altLang="en-US" sz="1600" dirty="0">
                <a:latin typeface="Arial" charset="0"/>
                <a:cs typeface="Arial" charset="0"/>
              </a:rPr>
              <a:t>cases must be answered unless you have previously declared exemption from an organ system.  A score of zero will be allocated to non-exempted unanswered cases</a:t>
            </a:r>
            <a:r>
              <a:rPr lang="en-US" altLang="en-US" sz="1600" dirty="0" smtClean="0">
                <a:latin typeface="Arial" charset="0"/>
                <a:cs typeface="Arial" charset="0"/>
              </a:rPr>
              <a:t>.</a:t>
            </a:r>
          </a:p>
          <a:p>
            <a:pPr marL="185738" indent="-185738">
              <a:buFont typeface="Arial" panose="020B0604020202020204" pitchFamily="34" charset="0"/>
              <a:buChar char="•"/>
            </a:pPr>
            <a:r>
              <a:rPr lang="en-GB" sz="1600" dirty="0" smtClean="0"/>
              <a:t>Any uncertainty should be regarded </a:t>
            </a:r>
            <a:r>
              <a:rPr lang="en-GB" sz="1600" dirty="0"/>
              <a:t>as a less-than-ideal </a:t>
            </a:r>
            <a:r>
              <a:rPr lang="en-GB" sz="1600" dirty="0" smtClean="0"/>
              <a:t>response, unless other participants are  similarly uncertain</a:t>
            </a:r>
            <a:endParaRPr lang="en-GB" sz="1600" dirty="0"/>
          </a:p>
          <a:p>
            <a:pPr marL="185738" indent="-185738">
              <a:buFont typeface="Arial" panose="020B0604020202020204" pitchFamily="34" charset="0"/>
              <a:buChar char="•"/>
            </a:pPr>
            <a:endParaRPr lang="en-US" altLang="en-US" sz="1400" dirty="0">
              <a:latin typeface="Arial" charset="0"/>
              <a:cs typeface="Arial" charset="0"/>
            </a:endParaRPr>
          </a:p>
        </p:txBody>
      </p:sp>
      <p:sp>
        <p:nvSpPr>
          <p:cNvPr id="7" name="Subtitle 2"/>
          <p:cNvSpPr txBox="1">
            <a:spLocks/>
          </p:cNvSpPr>
          <p:nvPr/>
        </p:nvSpPr>
        <p:spPr bwMode="auto">
          <a:xfrm>
            <a:off x="395536" y="4293096"/>
            <a:ext cx="8352928"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eaLnBrk="0" fontAlgn="base" hangingPunct="0">
              <a:spcBef>
                <a:spcPct val="20000"/>
              </a:spcBef>
              <a:spcAft>
                <a:spcPct val="0"/>
              </a:spcAft>
              <a:buFont typeface="Arial" charset="0"/>
              <a:buNone/>
              <a:defRPr sz="2400" kern="1200">
                <a:solidFill>
                  <a:schemeClr val="tx1"/>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1800" b="1" dirty="0" smtClean="0"/>
              <a:t>The purpose of the scheme is to assess personal ability to make an interpretation, therefore discussion with a colleague prior to result submission is not permitted, even in circumstances where consultation with a colleague would be good practice in a routine workload.</a:t>
            </a:r>
          </a:p>
          <a:p>
            <a:pPr marL="185738" indent="-185738">
              <a:buFont typeface="Arial" panose="020B0604020202020204" pitchFamily="34" charset="0"/>
              <a:buChar char="•"/>
            </a:pPr>
            <a:endParaRPr lang="en-GB" sz="1400" dirty="0" smtClean="0"/>
          </a:p>
          <a:p>
            <a:pPr marL="185738" indent="-185738">
              <a:buFont typeface="Arial" panose="020B0604020202020204" pitchFamily="34" charset="0"/>
              <a:buChar char="•"/>
            </a:pPr>
            <a:endParaRPr lang="en-US" altLang="en-US" sz="1400" dirty="0">
              <a:latin typeface="Arial" charset="0"/>
              <a:cs typeface="Arial" charset="0"/>
            </a:endParaRPr>
          </a:p>
        </p:txBody>
      </p:sp>
      <p:sp>
        <p:nvSpPr>
          <p:cNvPr id="8" name="TextBox 7"/>
          <p:cNvSpPr txBox="1"/>
          <p:nvPr/>
        </p:nvSpPr>
        <p:spPr>
          <a:xfrm>
            <a:off x="179512" y="5589240"/>
            <a:ext cx="8783960" cy="584775"/>
          </a:xfrm>
          <a:prstGeom prst="rect">
            <a:avLst/>
          </a:prstGeom>
          <a:noFill/>
        </p:spPr>
        <p:txBody>
          <a:bodyPr wrap="square" rtlCol="0">
            <a:spAutoFit/>
          </a:bodyPr>
          <a:lstStyle/>
          <a:p>
            <a:pPr algn="ctr"/>
            <a:endPar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East England General Histopathology EQA Scheme</a:t>
            </a:r>
          </a:p>
        </p:txBody>
      </p:sp>
    </p:spTree>
    <p:extLst>
      <p:ext uri="{BB962C8B-B14F-4D97-AF65-F5344CB8AC3E}">
        <p14:creationId xmlns:p14="http://schemas.microsoft.com/office/powerpoint/2010/main" val="334097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5184576" cy="504056"/>
          </a:xfrm>
        </p:spPr>
        <p:txBody>
          <a:bodyPr>
            <a:normAutofit fontScale="90000"/>
          </a:bodyPr>
          <a:lstStyle/>
          <a:p>
            <a:pPr algn="ctr"/>
            <a:r>
              <a:rPr lang="en-GB" dirty="0" smtClean="0"/>
              <a:t>Analysing the responses</a:t>
            </a:r>
            <a:endParaRPr lang="en-GB" dirty="0"/>
          </a:p>
        </p:txBody>
      </p:sp>
      <p:sp>
        <p:nvSpPr>
          <p:cNvPr id="3" name="TextBox 2"/>
          <p:cNvSpPr txBox="1"/>
          <p:nvPr/>
        </p:nvSpPr>
        <p:spPr>
          <a:xfrm>
            <a:off x="179512" y="5877272"/>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graphicFrame>
        <p:nvGraphicFramePr>
          <p:cNvPr id="6" name="Table 5"/>
          <p:cNvGraphicFramePr>
            <a:graphicFrameLocks noGrp="1"/>
          </p:cNvGraphicFramePr>
          <p:nvPr>
            <p:extLst>
              <p:ext uri="{D42A27DB-BD31-4B8C-83A1-F6EECF244321}">
                <p14:modId xmlns:p14="http://schemas.microsoft.com/office/powerpoint/2010/main" val="975663078"/>
              </p:ext>
            </p:extLst>
          </p:nvPr>
        </p:nvGraphicFramePr>
        <p:xfrm>
          <a:off x="323528" y="836712"/>
          <a:ext cx="4104455" cy="4145280"/>
        </p:xfrm>
        <a:graphic>
          <a:graphicData uri="http://schemas.openxmlformats.org/drawingml/2006/table">
            <a:tbl>
              <a:tblPr firstRow="1" bandRow="1">
                <a:tableStyleId>{5C22544A-7EE6-4342-B048-85BDC9FD1C3A}</a:tableStyleId>
              </a:tblPr>
              <a:tblGrid>
                <a:gridCol w="1512167"/>
                <a:gridCol w="1512168"/>
                <a:gridCol w="1080120"/>
              </a:tblGrid>
              <a:tr h="370840">
                <a:tc>
                  <a:txBody>
                    <a:bodyPr/>
                    <a:lstStyle/>
                    <a:p>
                      <a:r>
                        <a:rPr lang="en-GB" dirty="0" smtClean="0"/>
                        <a:t>Case 1</a:t>
                      </a:r>
                      <a:endParaRPr lang="en-GB" dirty="0"/>
                    </a:p>
                  </a:txBody>
                  <a:tcPr/>
                </a:tc>
                <a:tc>
                  <a:txBody>
                    <a:bodyPr/>
                    <a:lstStyle/>
                    <a:p>
                      <a:r>
                        <a:rPr lang="en-GB" dirty="0" smtClean="0"/>
                        <a:t>Submitted responses</a:t>
                      </a:r>
                      <a:endParaRPr lang="en-GB" dirty="0"/>
                    </a:p>
                  </a:txBody>
                  <a:tcPr/>
                </a:tc>
                <a:tc>
                  <a:txBody>
                    <a:bodyPr/>
                    <a:lstStyle/>
                    <a:p>
                      <a:r>
                        <a:rPr lang="en-GB" dirty="0" smtClean="0"/>
                        <a:t>Certainty score</a:t>
                      </a:r>
                      <a:endParaRPr lang="en-GB" dirty="0"/>
                    </a:p>
                  </a:txBody>
                  <a:tcPr/>
                </a:tc>
              </a:tr>
              <a:tr h="458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Participant 1</a:t>
                      </a:r>
                    </a:p>
                    <a:p>
                      <a:endParaRPr lang="en-GB" dirty="0"/>
                    </a:p>
                  </a:txBody>
                  <a:tcPr/>
                </a:tc>
                <a:tc>
                  <a:txBody>
                    <a:bodyPr/>
                    <a:lstStyle/>
                    <a:p>
                      <a:r>
                        <a:rPr lang="en-GB" dirty="0" smtClean="0"/>
                        <a:t>Diagnosis A</a:t>
                      </a:r>
                      <a:endParaRPr lang="en-GB" dirty="0"/>
                    </a:p>
                  </a:txBody>
                  <a:tcPr/>
                </a:tc>
                <a:tc>
                  <a:txBody>
                    <a:bodyPr/>
                    <a:lstStyle/>
                    <a:p>
                      <a:r>
                        <a:rPr lang="en-GB" dirty="0" smtClean="0"/>
                        <a:t>9</a:t>
                      </a:r>
                      <a:endParaRPr lang="en-GB" dirty="0"/>
                    </a:p>
                  </a:txBody>
                  <a:tcPr/>
                </a:tc>
              </a:tr>
              <a:tr h="370840">
                <a:tc>
                  <a:txBody>
                    <a:bodyPr/>
                    <a:lstStyle/>
                    <a:p>
                      <a:endParaRPr lang="en-GB" dirty="0"/>
                    </a:p>
                  </a:txBody>
                  <a:tcPr/>
                </a:tc>
                <a:tc>
                  <a:txBody>
                    <a:bodyPr/>
                    <a:lstStyle/>
                    <a:p>
                      <a:r>
                        <a:rPr lang="en-GB" dirty="0" smtClean="0"/>
                        <a:t>Diagnosis B</a:t>
                      </a:r>
                      <a:endParaRPr lang="en-GB" dirty="0"/>
                    </a:p>
                  </a:txBody>
                  <a:tcPr/>
                </a:tc>
                <a:tc>
                  <a:txBody>
                    <a:bodyPr/>
                    <a:lstStyle/>
                    <a:p>
                      <a:r>
                        <a:rPr lang="en-GB" dirty="0" smtClean="0"/>
                        <a:t>1</a:t>
                      </a:r>
                      <a:endParaRPr lang="en-GB" dirty="0"/>
                    </a:p>
                  </a:txBody>
                  <a:tcPr/>
                </a:tc>
              </a:tr>
              <a:tr h="370840">
                <a:tc>
                  <a:txBody>
                    <a:bodyPr/>
                    <a:lstStyle/>
                    <a:p>
                      <a:pPr marL="0" algn="l" defTabSz="914400" rtl="0" eaLnBrk="1" latinLnBrk="0" hangingPunct="1"/>
                      <a:r>
                        <a:rPr lang="en-US" altLang="en-US" sz="1800" kern="1200" dirty="0" smtClean="0">
                          <a:solidFill>
                            <a:schemeClr val="dk1"/>
                          </a:solidFill>
                          <a:latin typeface="+mn-lt"/>
                          <a:ea typeface="+mn-ea"/>
                          <a:cs typeface="+mn-cs"/>
                        </a:rPr>
                        <a:t>Participant 2 </a:t>
                      </a:r>
                      <a:endParaRPr lang="en-GB" sz="1800" kern="1200" dirty="0">
                        <a:solidFill>
                          <a:schemeClr val="dk1"/>
                        </a:solidFill>
                        <a:latin typeface="+mn-lt"/>
                        <a:ea typeface="+mn-ea"/>
                        <a:cs typeface="+mn-cs"/>
                      </a:endParaRPr>
                    </a:p>
                  </a:txBody>
                  <a:tcPr/>
                </a:tc>
                <a:tc>
                  <a:txBody>
                    <a:bodyPr/>
                    <a:lstStyle/>
                    <a:p>
                      <a:r>
                        <a:rPr lang="en-GB" dirty="0" smtClean="0"/>
                        <a:t>Diagnosis</a:t>
                      </a:r>
                      <a:r>
                        <a:rPr lang="en-GB" baseline="0" dirty="0" smtClean="0"/>
                        <a:t> C</a:t>
                      </a:r>
                      <a:endParaRPr lang="en-GB" dirty="0"/>
                    </a:p>
                  </a:txBody>
                  <a:tcPr/>
                </a:tc>
                <a:tc>
                  <a:txBody>
                    <a:bodyPr/>
                    <a:lstStyle/>
                    <a:p>
                      <a:r>
                        <a:rPr lang="en-GB" dirty="0" smtClean="0"/>
                        <a:t>8</a:t>
                      </a:r>
                      <a:endParaRPr lang="en-GB" dirty="0"/>
                    </a:p>
                  </a:txBody>
                  <a:tcPr/>
                </a:tc>
              </a:tr>
              <a:tr h="370840">
                <a:tc>
                  <a:txBody>
                    <a:bodyPr/>
                    <a:lstStyle/>
                    <a:p>
                      <a:endParaRPr lang="en-GB" dirty="0"/>
                    </a:p>
                  </a:txBody>
                  <a:tcPr/>
                </a:tc>
                <a:tc>
                  <a:txBody>
                    <a:bodyPr/>
                    <a:lstStyle/>
                    <a:p>
                      <a:r>
                        <a:rPr lang="en-GB" dirty="0" smtClean="0"/>
                        <a:t>Diagnosis D</a:t>
                      </a:r>
                      <a:endParaRPr lang="en-GB" dirty="0"/>
                    </a:p>
                  </a:txBody>
                  <a:tcPr/>
                </a:tc>
                <a:tc>
                  <a:txBody>
                    <a:bodyPr/>
                    <a:lstStyle/>
                    <a:p>
                      <a:r>
                        <a:rPr lang="en-GB" dirty="0" smtClean="0"/>
                        <a:t>2</a:t>
                      </a:r>
                      <a:endParaRPr lang="en-GB" dirty="0"/>
                    </a:p>
                  </a:txBody>
                  <a:tcPr/>
                </a:tc>
              </a:tr>
              <a:tr h="370840">
                <a:tc>
                  <a:txBody>
                    <a:bodyPr/>
                    <a:lstStyle/>
                    <a:p>
                      <a:r>
                        <a:rPr lang="en-GB" dirty="0" smtClean="0"/>
                        <a:t>Participant 3</a:t>
                      </a:r>
                      <a:endParaRPr lang="en-GB" dirty="0"/>
                    </a:p>
                  </a:txBody>
                  <a:tcPr/>
                </a:tc>
                <a:tc>
                  <a:txBody>
                    <a:bodyPr/>
                    <a:lstStyle/>
                    <a:p>
                      <a:r>
                        <a:rPr lang="en-GB" dirty="0" smtClean="0"/>
                        <a:t>exempt</a:t>
                      </a:r>
                      <a:endParaRPr lang="en-GB" dirty="0"/>
                    </a:p>
                  </a:txBody>
                  <a:tcPr/>
                </a:tc>
                <a:tc>
                  <a:txBody>
                    <a:bodyPr/>
                    <a:lstStyle/>
                    <a:p>
                      <a:endParaRPr lang="en-GB" dirty="0"/>
                    </a:p>
                  </a:txBody>
                  <a:tcPr/>
                </a:tc>
              </a:tr>
              <a:tr h="370840">
                <a:tc>
                  <a:txBody>
                    <a:bodyPr/>
                    <a:lstStyle/>
                    <a:p>
                      <a:r>
                        <a:rPr lang="en-GB" dirty="0" smtClean="0"/>
                        <a:t>Participant 4</a:t>
                      </a:r>
                      <a:endParaRPr lang="en-GB" dirty="0"/>
                    </a:p>
                  </a:txBody>
                  <a:tcPr/>
                </a:tc>
                <a:tc>
                  <a:txBody>
                    <a:bodyPr/>
                    <a:lstStyle/>
                    <a:p>
                      <a:r>
                        <a:rPr lang="en-GB" dirty="0" smtClean="0"/>
                        <a:t>Diagnosis</a:t>
                      </a:r>
                      <a:r>
                        <a:rPr lang="en-GB" baseline="0" dirty="0" smtClean="0"/>
                        <a:t> C</a:t>
                      </a:r>
                      <a:endParaRPr lang="en-GB" dirty="0"/>
                    </a:p>
                  </a:txBody>
                  <a:tcPr/>
                </a:tc>
                <a:tc>
                  <a:txBody>
                    <a:bodyPr/>
                    <a:lstStyle/>
                    <a:p>
                      <a:r>
                        <a:rPr lang="en-GB" dirty="0" smtClean="0"/>
                        <a:t>7</a:t>
                      </a:r>
                      <a:endParaRPr lang="en-GB" dirty="0"/>
                    </a:p>
                  </a:txBody>
                  <a:tcPr/>
                </a:tc>
              </a:tr>
              <a:tr h="370840">
                <a:tc>
                  <a:txBody>
                    <a:bodyPr/>
                    <a:lstStyle/>
                    <a:p>
                      <a:endParaRPr lang="en-GB" dirty="0"/>
                    </a:p>
                  </a:txBody>
                  <a:tcPr/>
                </a:tc>
                <a:tc>
                  <a:txBody>
                    <a:bodyPr/>
                    <a:lstStyle/>
                    <a:p>
                      <a:r>
                        <a:rPr lang="en-GB" dirty="0" smtClean="0"/>
                        <a:t>Diagnosis B</a:t>
                      </a:r>
                      <a:endParaRPr lang="en-GB" dirty="0"/>
                    </a:p>
                  </a:txBody>
                  <a:tcPr/>
                </a:tc>
                <a:tc>
                  <a:txBody>
                    <a:bodyPr/>
                    <a:lstStyle/>
                    <a:p>
                      <a:r>
                        <a:rPr lang="en-GB" dirty="0" smtClean="0"/>
                        <a:t>3</a:t>
                      </a:r>
                      <a:endParaRPr lang="en-GB" dirty="0"/>
                    </a:p>
                  </a:txBody>
                  <a:tcPr/>
                </a:tc>
              </a:tr>
              <a:tr h="370840">
                <a:tc>
                  <a:txBody>
                    <a:bodyPr/>
                    <a:lstStyle/>
                    <a:p>
                      <a:r>
                        <a:rPr lang="en-GB" dirty="0" smtClean="0"/>
                        <a:t>Total score for case 1</a:t>
                      </a:r>
                      <a:endParaRPr lang="en-GB" dirty="0"/>
                    </a:p>
                  </a:txBody>
                  <a:tcPr/>
                </a:tc>
                <a:tc>
                  <a:txBody>
                    <a:bodyPr/>
                    <a:lstStyle/>
                    <a:p>
                      <a:endParaRPr lang="en-GB" dirty="0"/>
                    </a:p>
                  </a:txBody>
                  <a:tcPr/>
                </a:tc>
                <a:tc>
                  <a:txBody>
                    <a:bodyPr/>
                    <a:lstStyle/>
                    <a:p>
                      <a:r>
                        <a:rPr lang="en-GB" dirty="0" smtClean="0"/>
                        <a:t>30</a:t>
                      </a:r>
                      <a:endParaRPr lang="en-GB" dirty="0"/>
                    </a:p>
                  </a:txBody>
                  <a:tcPr/>
                </a:tc>
              </a:tr>
            </a:tbl>
          </a:graphicData>
        </a:graphic>
      </p:graphicFrame>
      <p:sp>
        <p:nvSpPr>
          <p:cNvPr id="11" name="Subtitle 2"/>
          <p:cNvSpPr>
            <a:spLocks noGrp="1"/>
          </p:cNvSpPr>
          <p:nvPr>
            <p:ph type="subTitle" idx="1"/>
          </p:nvPr>
        </p:nvSpPr>
        <p:spPr>
          <a:xfrm>
            <a:off x="4584415" y="1124744"/>
            <a:ext cx="4248980" cy="3456384"/>
          </a:xfrm>
        </p:spPr>
        <p:txBody>
          <a:bodyPr>
            <a:noAutofit/>
          </a:bodyPr>
          <a:lstStyle/>
          <a:p>
            <a:pPr marL="185738" indent="-185738">
              <a:buFont typeface="Arial" panose="020B0604020202020204" pitchFamily="34" charset="0"/>
              <a:buChar char="•"/>
            </a:pPr>
            <a:r>
              <a:rPr lang="en-US" altLang="en-US" sz="1800" dirty="0" smtClean="0">
                <a:latin typeface="Arial" charset="0"/>
                <a:cs typeface="Arial" charset="0"/>
              </a:rPr>
              <a:t>When all responses have been received, each diagnosis offered for a case is listed. </a:t>
            </a:r>
          </a:p>
          <a:p>
            <a:pPr marL="185738" indent="-185738">
              <a:buFont typeface="Arial" panose="020B0604020202020204" pitchFamily="34" charset="0"/>
              <a:buChar char="•"/>
            </a:pPr>
            <a:r>
              <a:rPr lang="en-US" altLang="en-US" sz="1800" dirty="0" smtClean="0">
                <a:latin typeface="Arial" charset="0"/>
                <a:cs typeface="Arial" charset="0"/>
              </a:rPr>
              <a:t>The certainty score allocated to each diagnosis is </a:t>
            </a:r>
            <a:r>
              <a:rPr lang="en-US" altLang="en-US" sz="1800" dirty="0" smtClean="0">
                <a:latin typeface="Arial" charset="0"/>
                <a:cs typeface="Arial" charset="0"/>
              </a:rPr>
              <a:t>totaled</a:t>
            </a:r>
            <a:endParaRPr lang="en-US" altLang="en-US" sz="1800" dirty="0" smtClean="0">
              <a:latin typeface="Arial" charset="0"/>
              <a:cs typeface="Arial" charset="0"/>
            </a:endParaRPr>
          </a:p>
          <a:p>
            <a:pPr marL="185738" indent="-185738">
              <a:buFont typeface="Arial" panose="020B0604020202020204" pitchFamily="34" charset="0"/>
              <a:buChar char="•"/>
            </a:pPr>
            <a:r>
              <a:rPr lang="en-US" altLang="en-US" sz="1800" dirty="0" smtClean="0">
                <a:latin typeface="Arial" charset="0"/>
                <a:cs typeface="Arial" charset="0"/>
              </a:rPr>
              <a:t>Over 100 people take part in each round, so the influence of a single individual is minimal</a:t>
            </a:r>
          </a:p>
          <a:p>
            <a:pPr marL="185738" indent="-185738">
              <a:buFont typeface="Arial" panose="020B0604020202020204" pitchFamily="34" charset="0"/>
              <a:buChar char="•"/>
            </a:pPr>
            <a:r>
              <a:rPr lang="en-US" altLang="en-US" sz="1800" b="1" dirty="0" smtClean="0">
                <a:latin typeface="Arial" charset="0"/>
                <a:cs typeface="Arial" charset="0"/>
              </a:rPr>
              <a:t>It is important that there is no conferring when determining your diagnosis</a:t>
            </a:r>
            <a:endParaRPr lang="en-US" altLang="en-US" sz="1800" b="1" dirty="0">
              <a:latin typeface="Arial" charset="0"/>
              <a:cs typeface="Arial" charset="0"/>
            </a:endParaRPr>
          </a:p>
        </p:txBody>
      </p:sp>
    </p:spTree>
    <p:extLst>
      <p:ext uri="{BB962C8B-B14F-4D97-AF65-F5344CB8AC3E}">
        <p14:creationId xmlns:p14="http://schemas.microsoft.com/office/powerpoint/2010/main" val="2039836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20688"/>
            <a:ext cx="8496944" cy="720080"/>
          </a:xfrm>
        </p:spPr>
        <p:txBody>
          <a:bodyPr>
            <a:normAutofit/>
          </a:bodyPr>
          <a:lstStyle/>
          <a:p>
            <a:pPr algn="ctr"/>
            <a:r>
              <a:rPr lang="en-GB" sz="2800" dirty="0" smtClean="0"/>
              <a:t>Determining the indicative diagnosis for a case</a:t>
            </a:r>
            <a:endParaRPr lang="en-GB" sz="2800" dirty="0"/>
          </a:p>
        </p:txBody>
      </p:sp>
      <p:sp>
        <p:nvSpPr>
          <p:cNvPr id="3" name="TextBox 2"/>
          <p:cNvSpPr txBox="1"/>
          <p:nvPr/>
        </p:nvSpPr>
        <p:spPr>
          <a:xfrm>
            <a:off x="171103" y="5877272"/>
            <a:ext cx="8783960" cy="338554"/>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graphicFrame>
        <p:nvGraphicFramePr>
          <p:cNvPr id="7" name="Table 6"/>
          <p:cNvGraphicFramePr>
            <a:graphicFrameLocks noGrp="1"/>
          </p:cNvGraphicFramePr>
          <p:nvPr>
            <p:extLst>
              <p:ext uri="{D42A27DB-BD31-4B8C-83A1-F6EECF244321}">
                <p14:modId xmlns:p14="http://schemas.microsoft.com/office/powerpoint/2010/main" val="1583222662"/>
              </p:ext>
            </p:extLst>
          </p:nvPr>
        </p:nvGraphicFramePr>
        <p:xfrm>
          <a:off x="533128" y="1242933"/>
          <a:ext cx="4657253" cy="2489200"/>
        </p:xfrm>
        <a:graphic>
          <a:graphicData uri="http://schemas.openxmlformats.org/drawingml/2006/table">
            <a:tbl>
              <a:tblPr firstRow="1" bandRow="1">
                <a:tableStyleId>{5C22544A-7EE6-4342-B048-85BDC9FD1C3A}</a:tableStyleId>
              </a:tblPr>
              <a:tblGrid>
                <a:gridCol w="1440160"/>
                <a:gridCol w="1841413"/>
                <a:gridCol w="1375680"/>
              </a:tblGrid>
              <a:tr h="149736">
                <a:tc>
                  <a:txBody>
                    <a:bodyPr/>
                    <a:lstStyle/>
                    <a:p>
                      <a:r>
                        <a:rPr lang="en-GB" dirty="0" smtClean="0"/>
                        <a:t>Score pre consultation</a:t>
                      </a:r>
                      <a:endParaRPr lang="en-GB" dirty="0"/>
                    </a:p>
                  </a:txBody>
                  <a:tcPr/>
                </a:tc>
                <a:tc>
                  <a:txBody>
                    <a:bodyPr/>
                    <a:lstStyle/>
                    <a:p>
                      <a:r>
                        <a:rPr lang="en-GB" dirty="0" smtClean="0"/>
                        <a:t>Score for case 1 (all participants)</a:t>
                      </a:r>
                      <a:endParaRPr lang="en-GB" dirty="0"/>
                    </a:p>
                  </a:txBody>
                  <a:tcPr/>
                </a:tc>
                <a:tc>
                  <a:txBody>
                    <a:bodyPr/>
                    <a:lstStyle/>
                    <a:p>
                      <a:r>
                        <a:rPr lang="en-GB" dirty="0" smtClean="0"/>
                        <a:t>Popularity score</a:t>
                      </a:r>
                      <a:endParaRPr lang="en-GB" dirty="0"/>
                    </a:p>
                  </a:txBody>
                  <a:tcPr/>
                </a:tc>
              </a:tr>
              <a:tr h="370840">
                <a:tc>
                  <a:txBody>
                    <a:bodyPr/>
                    <a:lstStyle/>
                    <a:p>
                      <a:r>
                        <a:rPr lang="en-GB" dirty="0" smtClean="0"/>
                        <a:t>Diagnosis A</a:t>
                      </a:r>
                      <a:endParaRPr lang="en-GB" dirty="0"/>
                    </a:p>
                  </a:txBody>
                  <a:tcPr/>
                </a:tc>
                <a:tc>
                  <a:txBody>
                    <a:bodyPr/>
                    <a:lstStyle/>
                    <a:p>
                      <a:r>
                        <a:rPr lang="en-GB" dirty="0" smtClean="0"/>
                        <a:t>9</a:t>
                      </a:r>
                      <a:endParaRPr lang="en-GB" dirty="0"/>
                    </a:p>
                  </a:txBody>
                  <a:tcPr/>
                </a:tc>
                <a:tc>
                  <a:txBody>
                    <a:bodyPr/>
                    <a:lstStyle/>
                    <a:p>
                      <a:r>
                        <a:rPr lang="en-GB" dirty="0" smtClean="0"/>
                        <a:t>9/30 = 0.3</a:t>
                      </a:r>
                      <a:endParaRPr lang="en-GB" dirty="0"/>
                    </a:p>
                  </a:txBody>
                  <a:tcPr/>
                </a:tc>
              </a:tr>
              <a:tr h="370840">
                <a:tc>
                  <a:txBody>
                    <a:bodyPr/>
                    <a:lstStyle/>
                    <a:p>
                      <a:r>
                        <a:rPr lang="en-GB" dirty="0" smtClean="0"/>
                        <a:t>Diagnosis B</a:t>
                      </a:r>
                      <a:endParaRPr lang="en-GB" dirty="0"/>
                    </a:p>
                  </a:txBody>
                  <a:tcPr/>
                </a:tc>
                <a:tc>
                  <a:txBody>
                    <a:bodyPr/>
                    <a:lstStyle/>
                    <a:p>
                      <a:r>
                        <a:rPr lang="en-GB" dirty="0" smtClean="0"/>
                        <a:t>1+3 =4</a:t>
                      </a:r>
                      <a:endParaRPr lang="en-GB" dirty="0"/>
                    </a:p>
                  </a:txBody>
                  <a:tcPr/>
                </a:tc>
                <a:tc>
                  <a:txBody>
                    <a:bodyPr/>
                    <a:lstStyle/>
                    <a:p>
                      <a:r>
                        <a:rPr lang="en-GB" dirty="0" smtClean="0"/>
                        <a:t>4/30 = 0.133</a:t>
                      </a:r>
                    </a:p>
                  </a:txBody>
                  <a:tcPr/>
                </a:tc>
              </a:tr>
              <a:tr h="370840">
                <a:tc>
                  <a:txBody>
                    <a:bodyPr/>
                    <a:lstStyle/>
                    <a:p>
                      <a:r>
                        <a:rPr lang="en-GB" dirty="0" smtClean="0"/>
                        <a:t>Diagnosis C</a:t>
                      </a:r>
                      <a:endParaRPr lang="en-GB" dirty="0"/>
                    </a:p>
                  </a:txBody>
                  <a:tcPr/>
                </a:tc>
                <a:tc>
                  <a:txBody>
                    <a:bodyPr/>
                    <a:lstStyle/>
                    <a:p>
                      <a:r>
                        <a:rPr lang="en-GB" dirty="0" smtClean="0"/>
                        <a:t>8+7</a:t>
                      </a:r>
                      <a:r>
                        <a:rPr lang="en-GB" baseline="0" dirty="0" smtClean="0"/>
                        <a:t> + 15</a:t>
                      </a:r>
                      <a:endParaRPr lang="en-GB" dirty="0"/>
                    </a:p>
                  </a:txBody>
                  <a:tcPr/>
                </a:tc>
                <a:tc>
                  <a:txBody>
                    <a:bodyPr/>
                    <a:lstStyle/>
                    <a:p>
                      <a:r>
                        <a:rPr lang="en-GB" dirty="0" smtClean="0"/>
                        <a:t>15/30 = 0.5 </a:t>
                      </a:r>
                      <a:endParaRPr lang="en-GB" dirty="0"/>
                    </a:p>
                  </a:txBody>
                  <a:tcPr/>
                </a:tc>
              </a:tr>
              <a:tr h="333621">
                <a:tc>
                  <a:txBody>
                    <a:bodyPr/>
                    <a:lstStyle/>
                    <a:p>
                      <a:r>
                        <a:rPr lang="en-GB" dirty="0" smtClean="0"/>
                        <a:t>Diagnosis D</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2/30 = 0.06</a:t>
                      </a:r>
                    </a:p>
                  </a:txBody>
                  <a:tcPr/>
                </a:tc>
              </a:tr>
              <a:tr h="370840">
                <a:tc>
                  <a:txBody>
                    <a:bodyPr/>
                    <a:lstStyle/>
                    <a:p>
                      <a:r>
                        <a:rPr lang="en-GB" dirty="0" smtClean="0"/>
                        <a:t>Total</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a:t>
                      </a:r>
                    </a:p>
                  </a:txBody>
                  <a:tcPr/>
                </a:tc>
              </a:tr>
            </a:tbl>
          </a:graphicData>
        </a:graphic>
      </p:graphicFrame>
      <p:sp>
        <p:nvSpPr>
          <p:cNvPr id="8" name="TextBox 7"/>
          <p:cNvSpPr txBox="1"/>
          <p:nvPr/>
        </p:nvSpPr>
        <p:spPr>
          <a:xfrm>
            <a:off x="5272608" y="1268760"/>
            <a:ext cx="3545763" cy="2308324"/>
          </a:xfrm>
          <a:prstGeom prst="rect">
            <a:avLst/>
          </a:prstGeom>
          <a:noFill/>
        </p:spPr>
        <p:txBody>
          <a:bodyPr wrap="square" rtlCol="0">
            <a:spAutoFit/>
          </a:bodyPr>
          <a:lstStyle/>
          <a:p>
            <a:pPr marL="180975" indent="-180975">
              <a:buFont typeface="Arial" panose="020B0604020202020204" pitchFamily="34" charset="0"/>
              <a:buChar char="•"/>
            </a:pPr>
            <a:r>
              <a:rPr lang="en-GB" sz="2400" dirty="0" smtClean="0"/>
              <a:t>A popularity score is calculated by dividing the total score for a diagnosis by the total score for all diagnoses for a single case.</a:t>
            </a:r>
            <a:endParaRPr lang="en-GB" sz="2400" dirty="0"/>
          </a:p>
        </p:txBody>
      </p:sp>
      <p:sp>
        <p:nvSpPr>
          <p:cNvPr id="11" name="TextBox 10"/>
          <p:cNvSpPr txBox="1"/>
          <p:nvPr/>
        </p:nvSpPr>
        <p:spPr>
          <a:xfrm>
            <a:off x="467543" y="3823305"/>
            <a:ext cx="8350827" cy="1631216"/>
          </a:xfrm>
          <a:prstGeom prst="rect">
            <a:avLst/>
          </a:prstGeom>
          <a:noFill/>
        </p:spPr>
        <p:txBody>
          <a:bodyPr wrap="square" rtlCol="0">
            <a:spAutoFit/>
          </a:bodyPr>
          <a:lstStyle/>
          <a:p>
            <a:pPr marL="180975" indent="-180975">
              <a:buFont typeface="Arial" panose="020B0604020202020204" pitchFamily="34" charset="0"/>
              <a:buChar char="•"/>
            </a:pPr>
            <a:r>
              <a:rPr lang="en-GB" sz="2000" dirty="0" smtClean="0"/>
              <a:t>A case has to achieve a popularity score of at least 0.75 to be a scoring case, i.e. there has to be at least 75% confidence on a preferred diagnosis. </a:t>
            </a:r>
          </a:p>
          <a:p>
            <a:pPr marL="180975" indent="-180975">
              <a:buFont typeface="Arial" panose="020B0604020202020204" pitchFamily="34" charset="0"/>
              <a:buChar char="•"/>
            </a:pPr>
            <a:r>
              <a:rPr lang="en-GB" sz="2000" dirty="0"/>
              <a:t>T</a:t>
            </a:r>
            <a:r>
              <a:rPr lang="en-GB" sz="2000" dirty="0" smtClean="0"/>
              <a:t>he organiser has no influence on the scores allocated – these are calculated</a:t>
            </a:r>
          </a:p>
          <a:p>
            <a:pPr marL="180975" indent="-180975">
              <a:buFont typeface="Arial" panose="020B0604020202020204" pitchFamily="34" charset="0"/>
              <a:buChar char="•"/>
            </a:pPr>
            <a:r>
              <a:rPr lang="en-GB" sz="2000" dirty="0" smtClean="0"/>
              <a:t>This case is currently non-scoring, as no diagnosis has a popularity score &gt;= 0.75</a:t>
            </a:r>
            <a:endParaRPr lang="en-GB" sz="2000" dirty="0"/>
          </a:p>
        </p:txBody>
      </p:sp>
    </p:spTree>
    <p:extLst>
      <p:ext uri="{BB962C8B-B14F-4D97-AF65-F5344CB8AC3E}">
        <p14:creationId xmlns:p14="http://schemas.microsoft.com/office/powerpoint/2010/main" val="258275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Autofit/>
          </a:bodyPr>
          <a:lstStyle/>
          <a:p>
            <a:pPr algn="ctr"/>
            <a:r>
              <a:rPr lang="en-GB" sz="2800" dirty="0" smtClean="0"/>
              <a:t>Confirming the diagnosis of a case: Consultation</a:t>
            </a:r>
            <a:endParaRPr lang="en-GB" sz="2800" dirty="0"/>
          </a:p>
        </p:txBody>
      </p:sp>
      <p:sp>
        <p:nvSpPr>
          <p:cNvPr id="3" name="TextBox 2"/>
          <p:cNvSpPr txBox="1"/>
          <p:nvPr/>
        </p:nvSpPr>
        <p:spPr>
          <a:xfrm>
            <a:off x="179512" y="5589240"/>
            <a:ext cx="8783960" cy="584775"/>
          </a:xfrm>
          <a:prstGeom prst="rect">
            <a:avLst/>
          </a:prstGeom>
          <a:noFill/>
        </p:spPr>
        <p:txBody>
          <a:bodyPr wrap="square" rtlCol="0">
            <a:spAutoFit/>
          </a:bodyPr>
          <a:lstStyle/>
          <a:p>
            <a:pPr algn="ctr"/>
            <a:endPar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East England General Histopathology EQA Scheme</a:t>
            </a:r>
          </a:p>
        </p:txBody>
      </p:sp>
      <p:sp>
        <p:nvSpPr>
          <p:cNvPr id="9" name="TextBox 8"/>
          <p:cNvSpPr txBox="1"/>
          <p:nvPr/>
        </p:nvSpPr>
        <p:spPr>
          <a:xfrm>
            <a:off x="539552" y="1196752"/>
            <a:ext cx="8208912" cy="4524315"/>
          </a:xfrm>
          <a:prstGeom prst="rect">
            <a:avLst/>
          </a:prstGeom>
          <a:noFill/>
        </p:spPr>
        <p:txBody>
          <a:bodyPr wrap="square" rtlCol="0">
            <a:spAutoFit/>
          </a:bodyPr>
          <a:lstStyle/>
          <a:p>
            <a:r>
              <a:rPr lang="en-GB" sz="2400" dirty="0" smtClean="0"/>
              <a:t>For each case, a list of all submitted diagnoses is sent to </a:t>
            </a:r>
            <a:r>
              <a:rPr lang="en-GB" sz="2400" b="1" dirty="0" smtClean="0"/>
              <a:t>you </a:t>
            </a:r>
            <a:r>
              <a:rPr lang="en-GB" sz="2400" dirty="0" smtClean="0"/>
              <a:t>to consider which diagnoses are synonyms or similar and should be merged.</a:t>
            </a:r>
          </a:p>
          <a:p>
            <a:pPr marL="285750" indent="-285750">
              <a:buFont typeface="Arial" panose="020B0604020202020204" pitchFamily="34" charset="0"/>
              <a:buChar char="•"/>
            </a:pPr>
            <a:r>
              <a:rPr lang="en-GB" sz="2400" b="1" dirty="0" smtClean="0"/>
              <a:t>You should feel there is only one “correct</a:t>
            </a:r>
            <a:r>
              <a:rPr lang="en-GB" sz="2400" b="1" dirty="0"/>
              <a:t>” </a:t>
            </a:r>
            <a:r>
              <a:rPr lang="en-GB" sz="2400" b="1" dirty="0" smtClean="0"/>
              <a:t>diagnosis as a result of your merging suggestions.  </a:t>
            </a:r>
          </a:p>
          <a:p>
            <a:pPr marL="285750" indent="-285750">
              <a:buFont typeface="Arial" panose="020B0604020202020204" pitchFamily="34" charset="0"/>
              <a:buChar char="•"/>
            </a:pPr>
            <a:r>
              <a:rPr lang="en-GB" sz="2400" dirty="0" smtClean="0"/>
              <a:t>Diagnoses that remain unmerged should be considered clinically different from other diagnoses on the list.</a:t>
            </a:r>
          </a:p>
          <a:p>
            <a:pPr marL="285750" indent="-285750">
              <a:buFont typeface="Arial" panose="020B0604020202020204" pitchFamily="34" charset="0"/>
              <a:buChar char="•"/>
            </a:pPr>
            <a:r>
              <a:rPr lang="en-GB" sz="2400" dirty="0" smtClean="0"/>
              <a:t>Multiple merging combinations may be valid e.g. merging two malignant cases and also merging two non-malignant cases. </a:t>
            </a:r>
          </a:p>
          <a:p>
            <a:pPr marL="285750" indent="-285750">
              <a:buFont typeface="Arial" panose="020B0604020202020204" pitchFamily="34" charset="0"/>
              <a:buChar char="•"/>
            </a:pPr>
            <a:r>
              <a:rPr lang="en-GB" sz="2400" dirty="0" smtClean="0"/>
              <a:t>At least 50% of participants who have answered the case have to take part in the consultation in order for any merging suggestions to be valid.</a:t>
            </a:r>
          </a:p>
        </p:txBody>
      </p:sp>
    </p:spTree>
    <p:extLst>
      <p:ext uri="{BB962C8B-B14F-4D97-AF65-F5344CB8AC3E}">
        <p14:creationId xmlns:p14="http://schemas.microsoft.com/office/powerpoint/2010/main" val="271802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4636" y="764704"/>
            <a:ext cx="8013711" cy="504056"/>
          </a:xfrm>
        </p:spPr>
        <p:txBody>
          <a:bodyPr>
            <a:noAutofit/>
          </a:bodyPr>
          <a:lstStyle/>
          <a:p>
            <a:pPr algn="ctr"/>
            <a:r>
              <a:rPr lang="en-GB" sz="2800" dirty="0" smtClean="0"/>
              <a:t>Merging Diagnoses after </a:t>
            </a:r>
            <a:r>
              <a:rPr lang="en-GB" sz="2800" dirty="0" smtClean="0"/>
              <a:t>Consultation</a:t>
            </a:r>
            <a:endParaRPr lang="en-GB" sz="2800" dirty="0"/>
          </a:p>
        </p:txBody>
      </p:sp>
      <p:sp>
        <p:nvSpPr>
          <p:cNvPr id="3" name="TextBox 2"/>
          <p:cNvSpPr txBox="1"/>
          <p:nvPr/>
        </p:nvSpPr>
        <p:spPr>
          <a:xfrm>
            <a:off x="179512" y="5589240"/>
            <a:ext cx="8783960" cy="584775"/>
          </a:xfrm>
          <a:prstGeom prst="rect">
            <a:avLst/>
          </a:prstGeom>
          <a:noFill/>
        </p:spPr>
        <p:txBody>
          <a:bodyPr wrap="square" rtlCol="0">
            <a:spAutoFit/>
          </a:bodyPr>
          <a:lstStyle/>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gn="ctr"/>
            <a:r>
              <a:rPr lang="en-GB" sz="1600" i="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South </a:t>
            </a:r>
            <a:r>
              <a:rPr lang="en-GB" sz="1600" i="1" dirty="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East England General Histopathology EQA Scheme</a:t>
            </a:r>
          </a:p>
        </p:txBody>
      </p:sp>
      <p:graphicFrame>
        <p:nvGraphicFramePr>
          <p:cNvPr id="7" name="Table 6"/>
          <p:cNvGraphicFramePr>
            <a:graphicFrameLocks noGrp="1"/>
          </p:cNvGraphicFramePr>
          <p:nvPr>
            <p:extLst>
              <p:ext uri="{D42A27DB-BD31-4B8C-83A1-F6EECF244321}">
                <p14:modId xmlns:p14="http://schemas.microsoft.com/office/powerpoint/2010/main" val="2834517521"/>
              </p:ext>
            </p:extLst>
          </p:nvPr>
        </p:nvGraphicFramePr>
        <p:xfrm>
          <a:off x="467544" y="1412776"/>
          <a:ext cx="4248472" cy="2123440"/>
        </p:xfrm>
        <a:graphic>
          <a:graphicData uri="http://schemas.openxmlformats.org/drawingml/2006/table">
            <a:tbl>
              <a:tblPr firstRow="1" bandRow="1">
                <a:tableStyleId>{5C22544A-7EE6-4342-B048-85BDC9FD1C3A}</a:tableStyleId>
              </a:tblPr>
              <a:tblGrid>
                <a:gridCol w="1399408"/>
                <a:gridCol w="1264888"/>
                <a:gridCol w="1584176"/>
              </a:tblGrid>
              <a:tr h="149736">
                <a:tc>
                  <a:txBody>
                    <a:bodyPr/>
                    <a:lstStyle/>
                    <a:p>
                      <a:r>
                        <a:rPr lang="en-GB" dirty="0" smtClean="0"/>
                        <a:t>Score post</a:t>
                      </a:r>
                      <a:r>
                        <a:rPr lang="en-GB" baseline="0" dirty="0" smtClean="0"/>
                        <a:t> </a:t>
                      </a:r>
                      <a:r>
                        <a:rPr lang="en-GB" dirty="0" smtClean="0"/>
                        <a:t>consultation</a:t>
                      </a:r>
                      <a:endParaRPr lang="en-GB" dirty="0"/>
                    </a:p>
                  </a:txBody>
                  <a:tcPr/>
                </a:tc>
                <a:tc>
                  <a:txBody>
                    <a:bodyPr/>
                    <a:lstStyle/>
                    <a:p>
                      <a:r>
                        <a:rPr lang="en-GB" dirty="0" smtClean="0"/>
                        <a:t>Score for case 1</a:t>
                      </a:r>
                      <a:endParaRPr lang="en-GB" dirty="0"/>
                    </a:p>
                  </a:txBody>
                  <a:tcPr/>
                </a:tc>
                <a:tc>
                  <a:txBody>
                    <a:bodyPr/>
                    <a:lstStyle/>
                    <a:p>
                      <a:r>
                        <a:rPr lang="en-GB" dirty="0" smtClean="0"/>
                        <a:t>Popularity score</a:t>
                      </a:r>
                      <a:endParaRPr lang="en-GB" dirty="0"/>
                    </a:p>
                  </a:txBody>
                  <a:tcPr/>
                </a:tc>
              </a:tr>
              <a:tr h="370840">
                <a:tc>
                  <a:txBody>
                    <a:bodyPr/>
                    <a:lstStyle/>
                    <a:p>
                      <a:r>
                        <a:rPr lang="en-GB" dirty="0" smtClean="0"/>
                        <a:t>Diagnosis A</a:t>
                      </a:r>
                      <a:endParaRPr lang="en-GB" dirty="0"/>
                    </a:p>
                  </a:txBody>
                  <a:tcPr/>
                </a:tc>
                <a:tc>
                  <a:txBody>
                    <a:bodyPr/>
                    <a:lstStyle/>
                    <a:p>
                      <a:r>
                        <a:rPr lang="en-GB" dirty="0" smtClean="0"/>
                        <a:t>9+ 8+7 = 24</a:t>
                      </a:r>
                      <a:endParaRPr lang="en-GB" dirty="0"/>
                    </a:p>
                  </a:txBody>
                  <a:tcPr/>
                </a:tc>
                <a:tc>
                  <a:txBody>
                    <a:bodyPr/>
                    <a:lstStyle/>
                    <a:p>
                      <a:r>
                        <a:rPr lang="en-GB" dirty="0" smtClean="0"/>
                        <a:t>24/30 = 0.8</a:t>
                      </a:r>
                      <a:endParaRPr lang="en-GB" dirty="0"/>
                    </a:p>
                  </a:txBody>
                  <a:tcPr/>
                </a:tc>
              </a:tr>
              <a:tr h="370840">
                <a:tc>
                  <a:txBody>
                    <a:bodyPr/>
                    <a:lstStyle/>
                    <a:p>
                      <a:r>
                        <a:rPr lang="en-GB" dirty="0" smtClean="0"/>
                        <a:t>Diagnosis B</a:t>
                      </a:r>
                      <a:endParaRPr lang="en-GB" dirty="0"/>
                    </a:p>
                  </a:txBody>
                  <a:tcPr/>
                </a:tc>
                <a:tc>
                  <a:txBody>
                    <a:bodyPr/>
                    <a:lstStyle/>
                    <a:p>
                      <a:r>
                        <a:rPr lang="en-GB" dirty="0" smtClean="0"/>
                        <a:t>1+3 =4</a:t>
                      </a:r>
                      <a:endParaRPr lang="en-GB" dirty="0"/>
                    </a:p>
                  </a:txBody>
                  <a:tcPr/>
                </a:tc>
                <a:tc>
                  <a:txBody>
                    <a:bodyPr/>
                    <a:lstStyle/>
                    <a:p>
                      <a:r>
                        <a:rPr lang="en-GB" dirty="0" smtClean="0"/>
                        <a:t>4/30 = 0.133</a:t>
                      </a:r>
                    </a:p>
                  </a:txBody>
                  <a:tcPr/>
                </a:tc>
              </a:tr>
              <a:tr h="370840">
                <a:tc>
                  <a:txBody>
                    <a:bodyPr/>
                    <a:lstStyle/>
                    <a:p>
                      <a:r>
                        <a:rPr lang="en-GB" dirty="0" smtClean="0"/>
                        <a:t>Diagnosis D</a:t>
                      </a:r>
                      <a:endParaRPr lang="en-GB" dirty="0"/>
                    </a:p>
                  </a:txBody>
                  <a:tcPr/>
                </a:tc>
                <a:tc>
                  <a:txBody>
                    <a:bodyPr/>
                    <a:lstStyle/>
                    <a:p>
                      <a:r>
                        <a:rPr lang="en-GB" dirty="0" smtClean="0"/>
                        <a:t>2</a:t>
                      </a:r>
                      <a:endParaRPr lang="en-GB" dirty="0"/>
                    </a:p>
                  </a:txBody>
                  <a:tcPr/>
                </a:tc>
                <a:tc>
                  <a:txBody>
                    <a:bodyPr/>
                    <a:lstStyle/>
                    <a:p>
                      <a:r>
                        <a:rPr lang="en-GB" dirty="0" smtClean="0"/>
                        <a:t>2/30 = 0.067</a:t>
                      </a:r>
                      <a:endParaRPr lang="en-GB" dirty="0"/>
                    </a:p>
                  </a:txBody>
                  <a:tcPr/>
                </a:tc>
              </a:tr>
              <a:tr h="370840">
                <a:tc>
                  <a:txBody>
                    <a:bodyPr/>
                    <a:lstStyle/>
                    <a:p>
                      <a:r>
                        <a:rPr lang="en-GB" dirty="0" smtClean="0"/>
                        <a:t>Total</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1.0</a:t>
                      </a:r>
                    </a:p>
                  </a:txBody>
                  <a:tcPr/>
                </a:tc>
              </a:tr>
            </a:tbl>
          </a:graphicData>
        </a:graphic>
      </p:graphicFrame>
      <p:sp>
        <p:nvSpPr>
          <p:cNvPr id="11" name="Subtitle 2"/>
          <p:cNvSpPr>
            <a:spLocks noGrp="1"/>
          </p:cNvSpPr>
          <p:nvPr>
            <p:ph type="subTitle" idx="1"/>
          </p:nvPr>
        </p:nvSpPr>
        <p:spPr>
          <a:xfrm>
            <a:off x="4788024" y="1484784"/>
            <a:ext cx="4104456" cy="1872208"/>
          </a:xfrm>
        </p:spPr>
        <p:txBody>
          <a:bodyPr>
            <a:normAutofit/>
          </a:bodyPr>
          <a:lstStyle/>
          <a:p>
            <a:pPr marL="180975" indent="-180975" eaLnBrk="1" hangingPunct="1">
              <a:buFont typeface="Arial" panose="020B0604020202020204" pitchFamily="34" charset="0"/>
              <a:buChar char="•"/>
            </a:pPr>
            <a:r>
              <a:rPr lang="en-US" altLang="en-US" sz="2000" dirty="0" smtClean="0">
                <a:latin typeface="Arial" charset="0"/>
                <a:cs typeface="Arial" charset="0"/>
              </a:rPr>
              <a:t>In this example, 70% of those who took part in the consultation said that diagnosis A and C should be considered the same diagnosis and were merged</a:t>
            </a:r>
          </a:p>
        </p:txBody>
      </p:sp>
      <p:sp>
        <p:nvSpPr>
          <p:cNvPr id="8" name="Subtitle 2"/>
          <p:cNvSpPr txBox="1">
            <a:spLocks/>
          </p:cNvSpPr>
          <p:nvPr/>
        </p:nvSpPr>
        <p:spPr bwMode="auto">
          <a:xfrm>
            <a:off x="467544" y="3717032"/>
            <a:ext cx="8136396"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0" fontAlgn="base" hangingPunct="0">
              <a:spcBef>
                <a:spcPct val="20000"/>
              </a:spcBef>
              <a:spcAft>
                <a:spcPct val="0"/>
              </a:spcAft>
              <a:buFont typeface="Arial" charset="0"/>
              <a:buNone/>
              <a:defRPr sz="2400" kern="1200">
                <a:solidFill>
                  <a:schemeClr val="tx1"/>
                </a:solidFill>
                <a:latin typeface="Arial" pitchFamily="34" charset="0"/>
                <a:ea typeface="+mn-ea"/>
                <a:cs typeface="Arial" pitchFamily="34" charset="0"/>
              </a:defRPr>
            </a:lvl1pPr>
            <a:lvl2pPr marL="457200" indent="0" algn="ctr" rtl="0" eaLnBrk="0" fontAlgn="base" hangingPunct="0">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hangingPunct="1"/>
            <a:r>
              <a:rPr lang="en-US" altLang="en-US" sz="2000" dirty="0" smtClean="0">
                <a:latin typeface="Arial" charset="0"/>
                <a:cs typeface="Arial" charset="0"/>
              </a:rPr>
              <a:t>Recalculating the popularity score, this is now a scoring case as Diagnosis A achieved a popularity score of 0.8</a:t>
            </a:r>
          </a:p>
          <a:p>
            <a:pPr eaLnBrk="1" hangingPunct="1"/>
            <a:r>
              <a:rPr lang="en-US" altLang="en-US" sz="2000" dirty="0" smtClean="0">
                <a:latin typeface="Arial" charset="0"/>
                <a:cs typeface="Arial" charset="0"/>
              </a:rPr>
              <a:t>i.e. </a:t>
            </a:r>
            <a:r>
              <a:rPr lang="en-US" altLang="en-US" sz="2000" b="1" dirty="0" smtClean="0">
                <a:latin typeface="Arial" charset="0"/>
                <a:cs typeface="Arial" charset="0"/>
              </a:rPr>
              <a:t>the participants </a:t>
            </a:r>
            <a:r>
              <a:rPr lang="en-US" altLang="en-US" sz="2000" dirty="0" smtClean="0">
                <a:latin typeface="Arial" charset="0"/>
                <a:cs typeface="Arial" charset="0"/>
              </a:rPr>
              <a:t>have  80% confidence in this diagnosis</a:t>
            </a:r>
            <a:endParaRPr lang="en-US" altLang="en-US" sz="2000" b="1" dirty="0" smtClean="0">
              <a:latin typeface="Arial" charset="0"/>
              <a:cs typeface="Arial" charset="0"/>
            </a:endParaRPr>
          </a:p>
        </p:txBody>
      </p:sp>
    </p:spTree>
    <p:extLst>
      <p:ext uri="{BB962C8B-B14F-4D97-AF65-F5344CB8AC3E}">
        <p14:creationId xmlns:p14="http://schemas.microsoft.com/office/powerpoint/2010/main" val="3703178150"/>
      </p:ext>
    </p:extLst>
  </p:cSld>
  <p:clrMapOvr>
    <a:masterClrMapping/>
  </p:clrMapOvr>
</p:sld>
</file>

<file path=ppt/theme/theme1.xml><?xml version="1.0" encoding="utf-8"?>
<a:theme xmlns:a="http://schemas.openxmlformats.org/drawingml/2006/main" name="pride-theme-1500x1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1199</TotalTime>
  <Words>1332</Words>
  <Application>Microsoft Office PowerPoint</Application>
  <PresentationFormat>On-screen Show (4:3)</PresentationFormat>
  <Paragraphs>180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pride-theme-1500x100</vt:lpstr>
      <vt:lpstr>South East England General Histopathology EQA Scheme  How the scheme is scored</vt:lpstr>
      <vt:lpstr>PowerPoint Presentation</vt:lpstr>
      <vt:lpstr>Case Submission</vt:lpstr>
      <vt:lpstr>Case Selection</vt:lpstr>
      <vt:lpstr>Responses</vt:lpstr>
      <vt:lpstr>Analysing the responses</vt:lpstr>
      <vt:lpstr>Determining the indicative diagnosis for a case</vt:lpstr>
      <vt:lpstr>Confirming the diagnosis of a case: Consultation</vt:lpstr>
      <vt:lpstr>Merging Diagnoses after Consultation</vt:lpstr>
      <vt:lpstr>Allocating a score for each diagnosis in a case</vt:lpstr>
      <vt:lpstr>I’m an expert in this organ system - Everyone else has got it wrong</vt:lpstr>
      <vt:lpstr>Personal scores</vt:lpstr>
      <vt:lpstr>Non-scoring cases</vt:lpstr>
      <vt:lpstr>Who decides what the correct answer is?</vt:lpstr>
    </vt:vector>
  </TitlesOfParts>
  <Company>Maidstone and Tunbridge Wells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NEWMAN Paul</dc:creator>
  <cp:lastModifiedBy>louise.knowler</cp:lastModifiedBy>
  <cp:revision>91</cp:revision>
  <cp:lastPrinted>2019-07-17T11:35:43Z</cp:lastPrinted>
  <dcterms:created xsi:type="dcterms:W3CDTF">2012-09-20T10:00:03Z</dcterms:created>
  <dcterms:modified xsi:type="dcterms:W3CDTF">2020-09-07T11:33:54Z</dcterms:modified>
</cp:coreProperties>
</file>