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96" r:id="rId2"/>
    <p:sldId id="281" r:id="rId3"/>
    <p:sldId id="259" r:id="rId4"/>
    <p:sldId id="260" r:id="rId5"/>
    <p:sldId id="263" r:id="rId6"/>
    <p:sldId id="266" r:id="rId7"/>
    <p:sldId id="311" r:id="rId8"/>
    <p:sldId id="267" r:id="rId9"/>
    <p:sldId id="298" r:id="rId10"/>
    <p:sldId id="297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uise.knowler" initials="l" lastIdx="4" clrIdx="0"/>
  <p:cmAuthor id="1" name="gdonald" initials="gdonald" lastIdx="1" clrIdx="1"/>
  <p:cmAuthor id="2" name="Microsoft Office User" initials="Office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37" autoAdjust="0"/>
    <p:restoredTop sz="94580" autoAdjust="0"/>
  </p:normalViewPr>
  <p:slideViewPr>
    <p:cSldViewPr>
      <p:cViewPr varScale="1">
        <p:scale>
          <a:sx n="108" d="100"/>
          <a:sy n="108" d="100"/>
        </p:scale>
        <p:origin x="189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4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90" d="100"/>
        <a:sy n="190" d="100"/>
      </p:scale>
      <p:origin x="0" y="-46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06B2A-B2BA-4056-AA08-DE1D9178AED1}" type="datetimeFigureOut">
              <a:rPr lang="en-GB" smtClean="0"/>
              <a:t>25/07/2022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We are Celebrating Twenty Years 1999-2019 South East England General Histopathology EQA Scheme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92C6C-B8F1-4BBD-A2EF-4D152EA1CA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21948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61D9D-7A41-488D-860C-D380FB28512D}" type="datetimeFigureOut">
              <a:rPr lang="en-GB" smtClean="0"/>
              <a:t>25/07/2022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We are Celebrating Twenty Years 1999-2019 South East England General Histopathology EQA Scheme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7533A5-0F08-40F9-A59F-1F2A65A18BC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548109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33A5-0F08-40F9-A59F-1F2A65A18BC8}" type="slidenum">
              <a:rPr lang="en-GB" smtClean="0"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We are Celebrating Twenty Years 1999-2019 South East England General Histopathology EQA Scheme</a:t>
            </a:r>
          </a:p>
        </p:txBody>
      </p:sp>
    </p:spTree>
    <p:extLst>
      <p:ext uri="{BB962C8B-B14F-4D97-AF65-F5344CB8AC3E}">
        <p14:creationId xmlns:p14="http://schemas.microsoft.com/office/powerpoint/2010/main" val="1798507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33A5-0F08-40F9-A59F-1F2A65A18BC8}" type="slidenum">
              <a:rPr lang="en-GB" smtClean="0"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We are Celebrating Twenty Years 1999-2019 South East England General Histopathology EQA Scheme</a:t>
            </a:r>
          </a:p>
        </p:txBody>
      </p:sp>
    </p:spTree>
    <p:extLst>
      <p:ext uri="{BB962C8B-B14F-4D97-AF65-F5344CB8AC3E}">
        <p14:creationId xmlns:p14="http://schemas.microsoft.com/office/powerpoint/2010/main" val="1798507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1" y="1268761"/>
            <a:ext cx="8013711" cy="864096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1" y="2492896"/>
            <a:ext cx="8013711" cy="3456384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939" y="252834"/>
            <a:ext cx="1264323" cy="68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265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838BB-7305-42BA-89C9-24D96AEF7A3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58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03833-B68D-404D-81A8-29C8962CE8F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7834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F1E11-3B3F-45CD-BBA7-601B8D2BD60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116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32804-BAF9-44DE-843C-042AD5FA5D7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7784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28F72-19D3-40D5-B515-43996F28354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62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AB02B-8822-4FDC-952A-69780116E14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125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7D4D0-C8A5-4F73-BDF9-B0A26B2380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43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1822E-93AC-45CD-AA96-AB7D05E4C4B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736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3BB37-FE6F-4560-94F4-C55FB09DBBB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809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85140-02FB-4899-AF7F-A4299D45A40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542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7117F2-9001-4C2F-9999-638672F625C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S%2FS855.svs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rtualpathology.leeds.ac.uk/slides/browser/view.php?path=%2FResearch_4/Teaching/EQA/SEE/GENERAL/Round_R%2F487329.svs" TargetMode="External"/><Relationship Id="rId2" Type="http://schemas.openxmlformats.org/officeDocument/2006/relationships/hyperlink" Target="https://www.virtualpathology.leeds.ac.uk/slides/browser/view.php?path=%2FResearch_4/Teaching/EQA/SEE/GENERAL/Round_S%2FS856.svs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S%2FS857.svs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S%2FS858.svs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S%2FS859.svs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S%2FS860.svs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S%2FS861.svs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S%2FS862.svs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S%2FS863.svs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S%2FS864.sv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S%2FS853.svs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S%2FS854.sv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149" y="1844824"/>
            <a:ext cx="8013711" cy="1728192"/>
          </a:xfrm>
        </p:spPr>
        <p:txBody>
          <a:bodyPr>
            <a:normAutofit fontScale="90000"/>
          </a:bodyPr>
          <a:lstStyle/>
          <a:p>
            <a:pPr algn="ctr"/>
            <a:br>
              <a:rPr lang="en-GB" b="1" dirty="0"/>
            </a:br>
            <a:br>
              <a:rPr lang="en-GB" b="1" dirty="0"/>
            </a:br>
            <a:r>
              <a:rPr lang="en-GB" b="1" dirty="0"/>
              <a:t>South East England General Histopathology EQA Scheme</a:t>
            </a:r>
            <a:br>
              <a:rPr lang="en-GB" b="1" dirty="0"/>
            </a:br>
            <a:br>
              <a:rPr lang="en-GB" b="1" dirty="0"/>
            </a:br>
            <a:r>
              <a:rPr lang="en-GB" dirty="0"/>
              <a:t>Case Discussion Round s</a:t>
            </a:r>
            <a:br>
              <a:rPr lang="en-GB" dirty="0"/>
            </a:br>
            <a:r>
              <a:rPr lang="en-GB" dirty="0"/>
              <a:t> </a:t>
            </a:r>
            <a:r>
              <a:rPr lang="en-GB" sz="2700" dirty="0"/>
              <a:t>Tuesday 26</a:t>
            </a:r>
            <a:r>
              <a:rPr lang="en-GB" sz="2700" baseline="30000" dirty="0"/>
              <a:t>th</a:t>
            </a:r>
            <a:r>
              <a:rPr lang="en-GB" sz="2700" dirty="0"/>
              <a:t> July, 2022</a:t>
            </a:r>
            <a:br>
              <a:rPr lang="en-GB" sz="2700" dirty="0"/>
            </a:br>
            <a:br>
              <a:rPr lang="en-GB" dirty="0"/>
            </a:br>
            <a:r>
              <a:rPr lang="en-GB" sz="4800" b="1" dirty="0"/>
              <a:t>THANK YOU FOR WAITING </a:t>
            </a:r>
            <a:br>
              <a:rPr lang="en-GB" sz="4800" b="1" dirty="0"/>
            </a:br>
            <a:r>
              <a:rPr lang="en-GB" b="1" dirty="0"/>
              <a:t>The meeting will start at 12:00pm</a:t>
            </a:r>
            <a:br>
              <a:rPr lang="en-GB" b="1" dirty="0"/>
            </a:br>
            <a:endParaRPr lang="en-GB" dirty="0"/>
          </a:p>
        </p:txBody>
      </p:sp>
      <p:pic>
        <p:nvPicPr>
          <p:cNvPr id="18434" name="Picture 2" descr="C:\Users\Amanda.Cowie\AppData\Local\Microsoft\Windows\Temporary Internet Files\Content.Outlook\0K1WQ3E1\780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985" y="5373216"/>
            <a:ext cx="780038" cy="111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8123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855 – Gynae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Resection - Left </a:t>
            </a:r>
            <a:r>
              <a:rPr lang="en-GB" sz="1200" dirty="0" err="1">
                <a:solidFill>
                  <a:schemeClr val="accent1"/>
                </a:solidFill>
                <a:latin typeface="+mn-lt"/>
              </a:rPr>
              <a:t>tubo</a:t>
            </a:r>
            <a:r>
              <a:rPr lang="en-GB" sz="1200" dirty="0">
                <a:solidFill>
                  <a:schemeClr val="accent1"/>
                </a:solidFill>
                <a:latin typeface="+mn-lt"/>
              </a:rPr>
              <a:t>-ovarian mass</a:t>
            </a:r>
          </a:p>
          <a:p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Acute on chronic endometritis</a:t>
            </a:r>
          </a:p>
          <a:p>
            <a:pPr>
              <a:spcBef>
                <a:spcPts val="336"/>
              </a:spcBef>
            </a:pPr>
            <a:r>
              <a:rPr lang="en-GB" sz="1600" dirty="0">
                <a:solidFill>
                  <a:schemeClr val="accent1"/>
                </a:solidFill>
                <a:latin typeface="+mn-lt"/>
              </a:rPr>
              <a:t>	</a:t>
            </a:r>
            <a:r>
              <a:rPr lang="en-GB" sz="2000" dirty="0">
                <a:solidFill>
                  <a:schemeClr val="accent1"/>
                </a:solidFill>
                <a:latin typeface="+mn-lt"/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06012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879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205881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599309"/>
              </p:ext>
            </p:extLst>
          </p:nvPr>
        </p:nvGraphicFramePr>
        <p:xfrm>
          <a:off x="131769" y="1631856"/>
          <a:ext cx="8892478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9871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211887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340442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F70. </a:t>
                      </a:r>
                    </a:p>
                    <a:p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Tubo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-ovarian mass involving sigmoid colon and fistulation 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into uterus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Uterus 69 x 35 x 26mm. Endometrium appears atrophic, less than 1mm deep. Myometrium maximum 10mm deep. 4mm hole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at left cornua patent through to serosa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None provided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Stromal tumour / mesenchymal                   0.60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tumour / sarcoma / granulosa cell tumour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Myeloma / plasma cell dyscrasia                  0.20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Chronic Endometritis                                      7.70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Inflammation NOS / pyometra uterus         0.70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 with perforation / chronic salpingitis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5. Endometriotic cyst / endometrioma /           0.43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endometriosis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6.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Unassessable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                                               0.07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7. Chronic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tubo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-ovarian abscess                         0.07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8. Chronic endometritis and cellular                  0.06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leiomyoma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9. Colon diverticulitis with fistula to ovary        0.10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and uterus / colitis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10. Endometriosis and stromal proliferation    0.07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 ? neoplastic</a:t>
                      </a: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pPr marL="228600" indent="-228600">
                        <a:buAutoNum type="arabicPeriod"/>
                      </a:pP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This case is a scoring case as it stands.</a:t>
                      </a:r>
                    </a:p>
                    <a:p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However, due to technical issues with some slides, we will merge all diagnoses offered in order not to penalise any participant (everyone gets full marks).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971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856 – Lymphoreticular 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</a:t>
            </a:r>
            <a:r>
              <a:rPr lang="en-AU" sz="1200" dirty="0">
                <a:solidFill>
                  <a:schemeClr val="accent1"/>
                </a:solidFill>
                <a:latin typeface="+mn-lt"/>
              </a:rPr>
              <a:t>Groin node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Amyloid, Lymphoplasmacytic lymphoma</a:t>
            </a:r>
          </a:p>
          <a:p>
            <a:r>
              <a:rPr lang="en-GB" sz="1100" dirty="0">
                <a:solidFill>
                  <a:schemeClr val="accent1"/>
                </a:solidFill>
              </a:rPr>
              <a:t>	</a:t>
            </a:r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131306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5919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205881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852203"/>
              </p:ext>
            </p:extLst>
          </p:nvPr>
        </p:nvGraphicFramePr>
        <p:xfrm>
          <a:off x="125761" y="1661267"/>
          <a:ext cx="8892478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5919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205879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825138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M65. Right groin node. CT shows multiple lymph nodes in  thoracic and abdominal region. IgM paraproteinaemia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Lymph node 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35 x15x10mm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Lymphoid cells are kappa light chain restricted.                     MYD88/L265P fusion detected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</a:t>
                      </a:r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Lymphoplasmcytic lymphoma /             4.96 Waldenstroms + AMYLOID                     3.96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Lymphoplasmcytic lymphoma / Waldenstroms  AMYLOID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 NOT MENTIONED</a:t>
                      </a:r>
                    </a:p>
                    <a:p>
                      <a:pPr marL="228600" indent="-228600">
                        <a:buAutoNum type="arabicPeriod" startAt="3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Amyloidosis                                               0.72</a:t>
                      </a:r>
                    </a:p>
                    <a:p>
                      <a:pPr marL="228600" indent="-228600">
                        <a:buAutoNum type="arabicPeriod" startAt="3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Multiple myeloma and amyloid             0.07</a:t>
                      </a:r>
                    </a:p>
                    <a:p>
                      <a:pPr marL="228600" indent="-228600">
                        <a:buAutoNum type="arabicPeriod" startAt="3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Marginal zone lymphoma with              0.07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amyloid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6.   Amyloid secondary to plasma cell         0.22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neoplasm</a:t>
                      </a: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69.2% agreed to merge </a:t>
                      </a:r>
                    </a:p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 and 2</a:t>
                      </a:r>
                    </a:p>
                    <a:p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This will give 89.2% agreement</a:t>
                      </a:r>
                    </a:p>
                    <a:p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2299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857 – Breast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Breast core biopsy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Gynaecomastia, B2: Benign</a:t>
            </a:r>
          </a:p>
          <a:p>
            <a:r>
              <a:rPr lang="en-GB" sz="1100" dirty="0">
                <a:solidFill>
                  <a:schemeClr val="accent1"/>
                </a:solidFill>
              </a:rPr>
              <a:t>	</a:t>
            </a:r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21880"/>
              </p:ext>
            </p:extLst>
          </p:nvPr>
        </p:nvGraphicFramePr>
        <p:xfrm>
          <a:off x="125761" y="1052736"/>
          <a:ext cx="889248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879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061865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499811"/>
              </p:ext>
            </p:extLst>
          </p:nvPr>
        </p:nvGraphicFramePr>
        <p:xfrm>
          <a:off x="153493" y="1917466"/>
          <a:ext cx="8892478" cy="2459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2762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425545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382767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074980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4593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M55. History of testicular cancer. M2, U2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Two cores, largest measuring 15mm</a:t>
                      </a:r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GB" sz="12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None provided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Gynaecomastia                           9.51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Ductal hyperplasia                      0.14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PASH                                             0.14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Gynaecomastia and PASH         0.14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Angiosarcoma                             0.07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65% agreed to merge </a:t>
                      </a:r>
                    </a:p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 and 4</a:t>
                      </a:r>
                    </a:p>
                    <a:p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This will give 96.5% agreement</a:t>
                      </a:r>
                    </a:p>
                    <a:p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2929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858 – GU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</a:t>
            </a:r>
            <a:r>
              <a:rPr lang="en-AU" sz="1200" dirty="0">
                <a:solidFill>
                  <a:schemeClr val="accent1"/>
                </a:solidFill>
                <a:latin typeface="+mn-lt"/>
              </a:rPr>
              <a:t>Orchidectomy	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Lobular capillary haemangioma (and testicular atrophy)</a:t>
            </a:r>
          </a:p>
          <a:p>
            <a:r>
              <a:rPr lang="en-GB" sz="1100" dirty="0">
                <a:solidFill>
                  <a:schemeClr val="accent1"/>
                </a:solidFill>
              </a:rPr>
              <a:t>	</a:t>
            </a:r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328179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863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205881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640690"/>
              </p:ext>
            </p:extLst>
          </p:nvPr>
        </p:nvGraphicFramePr>
        <p:xfrm>
          <a:off x="125761" y="1661266"/>
          <a:ext cx="8892478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863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205879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551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M71. Orchidectomy for right testicular lesion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Radical orchidectomy specimen. Slicing revealed a hydrocele. The testis was 35mm maximum with haemorrhagic parenchymal nodule 14mm diameter.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None Provided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Angiosarcoma                                                0.22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Haemangioma                                               6.71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Haemangioma and Leydig cell                    2.52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       hyperplasia  </a:t>
                      </a:r>
                    </a:p>
                    <a:p>
                      <a:pPr marL="228600" indent="-228600">
                        <a:buAutoNum type="arabicPeriod" startAt="4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Angiomyolipoma                                            0.18</a:t>
                      </a:r>
                    </a:p>
                    <a:p>
                      <a:pPr marL="228600" indent="-228600">
                        <a:buAutoNum type="arabicPeriod" startAt="4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Sclerosing haemangiomatoid nodule         0.07</a:t>
                      </a:r>
                    </a:p>
                    <a:p>
                      <a:pPr marL="228600" indent="-228600">
                        <a:buAutoNum type="arabicPeriod" startAt="4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Haemangioendothelioma                             0.19</a:t>
                      </a:r>
                    </a:p>
                    <a:p>
                      <a:pPr marL="228600" indent="-228600">
                        <a:buAutoNum type="arabicPeriod" startAt="4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Adenomatoid tumour                                    0.04</a:t>
                      </a:r>
                    </a:p>
                    <a:p>
                      <a:pPr marL="228600" indent="-228600">
                        <a:buAutoNum type="arabicPeriod" startAt="4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Haematoma and Leydig cell hyperplasia    0.07</a:t>
                      </a:r>
                    </a:p>
                    <a:p>
                      <a:pPr marL="0" indent="0">
                        <a:buNone/>
                      </a:pPr>
                      <a:b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</a:br>
                      <a:endParaRPr lang="en-GB" sz="12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85.9% agreed to merge </a:t>
                      </a:r>
                    </a:p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 and 3</a:t>
                      </a:r>
                    </a:p>
                    <a:p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This will give 92.3% agreement</a:t>
                      </a:r>
                    </a:p>
                    <a:p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379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859 – Miscellaneous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</a:t>
            </a:r>
            <a:r>
              <a:rPr lang="en-AU" sz="1200" dirty="0">
                <a:solidFill>
                  <a:schemeClr val="accent1"/>
                </a:solidFill>
                <a:latin typeface="+mn-lt"/>
              </a:rPr>
              <a:t>Salivary gland</a:t>
            </a:r>
            <a:br>
              <a:rPr lang="en-AU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Metastatic clear cell renal cell carcinoma</a:t>
            </a:r>
          </a:p>
          <a:p>
            <a:r>
              <a:rPr lang="en-GB" sz="1100" dirty="0">
                <a:solidFill>
                  <a:schemeClr val="accent1"/>
                </a:solidFill>
              </a:rPr>
              <a:t>	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122267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349897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191128"/>
              </p:ext>
            </p:extLst>
          </p:nvPr>
        </p:nvGraphicFramePr>
        <p:xfrm>
          <a:off x="125761" y="1661266"/>
          <a:ext cx="8892478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349895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551710"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M83. Right submandibular lump. Previous renal tumour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Salivary gland, 45x35x20 mm containing a cream and </a:t>
                      </a:r>
                    </a:p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haemorrhagic nodule 22x20x18mm</a:t>
                      </a:r>
                    </a:p>
                    <a:p>
                      <a:pPr algn="l"/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None provided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Metastatic renal cell carcinoma      9.99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Primary clear cell tumour of            0.01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salivary gland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88.2% agreed to no merges </a:t>
                      </a:r>
                    </a:p>
                    <a:p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This will give 99.9% agreement</a:t>
                      </a:r>
                    </a:p>
                    <a:p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6919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860 – GI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Transverse biopsy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Collagenous colitis</a:t>
            </a:r>
          </a:p>
          <a:p>
            <a:r>
              <a:rPr lang="en-GB" sz="1100" dirty="0">
                <a:solidFill>
                  <a:schemeClr val="accent1"/>
                </a:solidFill>
              </a:rPr>
              <a:t>	</a:t>
            </a:r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845469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421905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593233"/>
              </p:ext>
            </p:extLst>
          </p:nvPr>
        </p:nvGraphicFramePr>
        <p:xfrm>
          <a:off x="151364" y="1631856"/>
          <a:ext cx="8892478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910501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2905923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421903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221080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M69. Altered bowel habits - loose stools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Biopsies from transverse - 2 light tan biopsies 2 &amp; 6mm.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None provided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Collagenous colitis                          8.98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Mild chronic colitis. Likely              0.07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parasitic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Microscopic (collagenous) colitis    0.88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Lymphocytic (collagenous) colitis   0.07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58.3% agreed to merge </a:t>
                      </a:r>
                    </a:p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 3 and 4</a:t>
                      </a:r>
                    </a:p>
                    <a:p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This will give 93.3% agreement</a:t>
                      </a:r>
                    </a:p>
                    <a:p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688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861 – Skin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Skin lesion</a:t>
            </a:r>
            <a:br>
              <a:rPr lang="en-AU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Benign cellular blue naevus</a:t>
            </a:r>
            <a:r>
              <a:rPr lang="en-GB" sz="1200" dirty="0">
                <a:solidFill>
                  <a:schemeClr val="accent1"/>
                </a:solidFill>
                <a:latin typeface="+mn-lt"/>
              </a:rPr>
              <a:t>	</a:t>
            </a:r>
          </a:p>
          <a:p>
            <a:br>
              <a:rPr lang="en-GB" sz="1100" dirty="0">
                <a:solidFill>
                  <a:schemeClr val="accent1"/>
                </a:solidFill>
              </a:rPr>
            </a:br>
            <a:endParaRPr lang="en-GB" sz="1100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256613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421905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866419"/>
              </p:ext>
            </p:extLst>
          </p:nvPr>
        </p:nvGraphicFramePr>
        <p:xfrm>
          <a:off x="125761" y="1661266"/>
          <a:ext cx="8892478" cy="2703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421903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703838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F30 pigmented cystic lesion upper natal cleft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EOS 11 x 6mm. slicing shows a brownish nodule 8mm on the  </a:t>
                      </a:r>
                    </a:p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deep aspect</a:t>
                      </a:r>
                    </a:p>
                    <a:p>
                      <a:pPr algn="l"/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None provided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sv-SE" sz="1200" b="0" dirty="0">
                          <a:solidFill>
                            <a:schemeClr val="accent1"/>
                          </a:solidFill>
                        </a:rPr>
                        <a:t>Cellular blue naevus                                       5.70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Deep penetrating naevus                              3.82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Atypical cellular blue naevus                        0.07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Cellular deep penetrating blue naevus       0.34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(mixed / combined)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Melanoma                                                       0.03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Non-melanocytic spindle cell neoplasm     0.01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Dermatofibroma                                             0.03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46.4% agreed to merge </a:t>
                      </a:r>
                    </a:p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 2 and 4</a:t>
                      </a:r>
                    </a:p>
                    <a:p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This will give 98.6% agreement</a:t>
                      </a:r>
                    </a:p>
                    <a:p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9409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862 – Breast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</a:t>
            </a:r>
            <a:r>
              <a:rPr lang="en-AU" sz="1200" dirty="0">
                <a:solidFill>
                  <a:schemeClr val="accent1"/>
                </a:solidFill>
                <a:latin typeface="+mn-lt"/>
              </a:rPr>
              <a:t>Breast WLE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Mammary Myofibroblastoma</a:t>
            </a:r>
            <a:r>
              <a:rPr lang="en-GB" sz="1200" dirty="0">
                <a:solidFill>
                  <a:schemeClr val="accent1"/>
                </a:solidFill>
                <a:latin typeface="+mn-lt"/>
              </a:rPr>
              <a:t>	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</a:rPr>
              <a:t>			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410195"/>
              </p:ext>
            </p:extLst>
          </p:nvPr>
        </p:nvGraphicFramePr>
        <p:xfrm>
          <a:off x="125761" y="1052736"/>
          <a:ext cx="889248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9855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133873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740450"/>
              </p:ext>
            </p:extLst>
          </p:nvPr>
        </p:nvGraphicFramePr>
        <p:xfrm>
          <a:off x="125331" y="1875696"/>
          <a:ext cx="8892478" cy="1479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9855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944646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91658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133871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4797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F70. Ovoid mass, right breast. M3.U3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Fatty Tissue with a well-defined round tumour 12mm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Positive: BCL2, ER, CD34, Desmin,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PgR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. 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Negative: CD10, AE1/AE3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Myofibroblastoma /                 9.58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stromal spindle cell tumour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Solitary Fibrous tumour          0.42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94% agreed to no merges </a:t>
                      </a:r>
                    </a:p>
                    <a:p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This will give 95.8% agreement</a:t>
                      </a:r>
                    </a:p>
                    <a:p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6915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863 – Skin (EDUCATIONAL)</a:t>
            </a:r>
            <a:br>
              <a:rPr lang="en-GB" sz="2000" dirty="0">
                <a:solidFill>
                  <a:schemeClr val="accent1"/>
                </a:solidFill>
                <a:latin typeface="+mn-lt"/>
              </a:rPr>
            </a:br>
            <a:r>
              <a:rPr lang="en-GB" sz="1400" dirty="0">
                <a:solidFill>
                  <a:schemeClr val="accent1"/>
                </a:solidFill>
                <a:latin typeface="+mn-lt"/>
              </a:rPr>
              <a:t>Specimen: </a:t>
            </a:r>
            <a:r>
              <a:rPr lang="en-AU" sz="1400" dirty="0">
                <a:solidFill>
                  <a:schemeClr val="accent1"/>
                </a:solidFill>
                <a:latin typeface="+mn-lt"/>
              </a:rPr>
              <a:t>Skin lesion elbow</a:t>
            </a:r>
            <a:r>
              <a:rPr lang="en-GB" sz="2000" dirty="0">
                <a:solidFill>
                  <a:schemeClr val="accent1"/>
                </a:solidFill>
                <a:latin typeface="+mn-lt"/>
              </a:rPr>
              <a:t>		</a:t>
            </a:r>
            <a:r>
              <a:rPr lang="en-GB" sz="1600" dirty="0">
                <a:solidFill>
                  <a:schemeClr val="accent1"/>
                </a:solidFill>
                <a:latin typeface="+mn-lt"/>
              </a:rPr>
              <a:t>	</a:t>
            </a:r>
            <a:r>
              <a:rPr lang="en-GB" sz="2000" dirty="0">
                <a:solidFill>
                  <a:schemeClr val="accent1"/>
                </a:solidFill>
                <a:latin typeface="+mn-lt"/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  <a:latin typeface="+mn-lt"/>
              </a:rPr>
            </a:br>
            <a:endParaRPr lang="en-GB" dirty="0">
              <a:solidFill>
                <a:schemeClr val="accent1"/>
              </a:solidFill>
              <a:latin typeface="+mn-lt"/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218891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5919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205881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Suggested Diagnosis </a:t>
                      </a:r>
                    </a:p>
                    <a:p>
                      <a:r>
                        <a:rPr lang="en-GB" sz="1600" dirty="0"/>
                        <a:t>(Top 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Submitted Diagnosis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110813"/>
              </p:ext>
            </p:extLst>
          </p:nvPr>
        </p:nvGraphicFramePr>
        <p:xfrm>
          <a:off x="147711" y="1631856"/>
          <a:ext cx="8892478" cy="3237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969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227829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3237304"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F75. </a:t>
                      </a:r>
                    </a:p>
                    <a:p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Patient on </a:t>
                      </a:r>
                      <a:r>
                        <a:rPr lang="en-GB" sz="1400" b="0" dirty="0" err="1">
                          <a:solidFill>
                            <a:schemeClr val="accent1"/>
                          </a:solidFill>
                        </a:rPr>
                        <a:t>humera</a:t>
                      </a: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 and methotrexate for rheumatoid arthritis. After holiday? bites in June. Now curious lesions on left outer upper elbow / back and leg. ?aetiology  ? pyogenic granuloma  ?Other.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A skin excision 27 x 17 x 4mm, bearing a central ulcerated </a:t>
                      </a:r>
                    </a:p>
                    <a:p>
                      <a:pPr algn="l"/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and tan lesion, 15 x 10mm</a:t>
                      </a:r>
                    </a:p>
                    <a:p>
                      <a:pPr algn="l"/>
                      <a:endParaRPr lang="en-GB" sz="14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Giemsa highlights intracellular organisms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Leishmaniasis           x 126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Granulomatous dermatitis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Drug induced granulomatous inflammation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Fish tank granuloma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Atypical mycobacterium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Cutaneous </a:t>
                      </a:r>
                      <a:r>
                        <a:rPr lang="en-GB" sz="1400" b="0" dirty="0" err="1">
                          <a:solidFill>
                            <a:schemeClr val="accent1"/>
                          </a:solidFill>
                        </a:rPr>
                        <a:t>microsporidiosis</a:t>
                      </a:r>
                      <a:endParaRPr lang="en-GB" sz="1400" b="0" dirty="0">
                        <a:solidFill>
                          <a:schemeClr val="accent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Exaggeration insect bite reaction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rgbClr val="FF0000"/>
                          </a:solidFill>
                        </a:rPr>
                        <a:t>Cutaneous Leishmaniasis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918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864 – Miscellaneous (EDUCATIONAL)</a:t>
            </a:r>
            <a:br>
              <a:rPr lang="en-GB" sz="2000" dirty="0">
                <a:solidFill>
                  <a:schemeClr val="accent1"/>
                </a:solidFill>
                <a:latin typeface="+mn-lt"/>
              </a:rPr>
            </a:br>
            <a:r>
              <a:rPr lang="en-GB" sz="1400" dirty="0">
                <a:solidFill>
                  <a:schemeClr val="accent1"/>
                </a:solidFill>
                <a:latin typeface="+mn-lt"/>
              </a:rPr>
              <a:t>Specimen: Core biopsy thigh mass 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587651"/>
              </p:ext>
            </p:extLst>
          </p:nvPr>
        </p:nvGraphicFramePr>
        <p:xfrm>
          <a:off x="125761" y="1052736"/>
          <a:ext cx="8982743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887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Suggested Diagnosis </a:t>
                      </a:r>
                    </a:p>
                    <a:p>
                      <a:r>
                        <a:rPr lang="en-GB" sz="1600" dirty="0"/>
                        <a:t>(Top 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Submitted Diagnosis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322132"/>
              </p:ext>
            </p:extLst>
          </p:nvPr>
        </p:nvGraphicFramePr>
        <p:xfrm>
          <a:off x="125761" y="1661266"/>
          <a:ext cx="8982743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887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487814"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M43. Left thigh mass, vascular, aggressive on MRI.  ?Sarcoma. Intramuscular.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Pale core 16mm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Positive: TFE3, Focal CD68 </a:t>
                      </a:r>
                    </a:p>
                    <a:p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Negative: Desmin, S100, EMA, AE1/AE3, CAM5.2, HMB45, NSE &amp; synaptophysin. ASPSCR1/TFE type 1 detected by PCR</a:t>
                      </a:r>
                    </a:p>
                    <a:p>
                      <a:endParaRPr lang="en-GB" sz="14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indent="-179388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Alveolar soft part sarcoma   x 137</a:t>
                      </a:r>
                    </a:p>
                    <a:p>
                      <a:pPr marL="179388" indent="-179388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Metastatic RCC</a:t>
                      </a:r>
                    </a:p>
                    <a:p>
                      <a:pPr marL="179388" indent="-179388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MIT renal cell carcinoma</a:t>
                      </a:r>
                    </a:p>
                    <a:p>
                      <a:pPr marL="179388" indent="-179388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accent1"/>
                          </a:solidFill>
                        </a:rPr>
                        <a:t>PeComa</a:t>
                      </a: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 with TFE3 mutation</a:t>
                      </a:r>
                    </a:p>
                    <a:p>
                      <a:pPr marL="179388" indent="-179388">
                        <a:buFont typeface="+mj-lt"/>
                        <a:buAutoNum type="arabicPeriod"/>
                      </a:pPr>
                      <a:endParaRPr lang="en-GB" sz="14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rgbClr val="FF0000"/>
                          </a:solidFill>
                        </a:rPr>
                        <a:t>Alveolar soft part sarcoma</a:t>
                      </a:r>
                    </a:p>
                    <a:p>
                      <a:endParaRPr lang="en-GB" sz="1400" b="0" dirty="0">
                        <a:solidFill>
                          <a:srgbClr val="FF0000"/>
                        </a:solidFill>
                      </a:endParaRPr>
                    </a:p>
                    <a:p>
                      <a:endParaRPr lang="en-GB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939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54" y="2996671"/>
            <a:ext cx="838317" cy="5906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105" y="566476"/>
            <a:ext cx="1651662" cy="120392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597724" y="3630826"/>
            <a:ext cx="135806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Mute your mic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you’re not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887" y="2977479"/>
            <a:ext cx="553140" cy="610609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4625476" y="2953731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508" y="3004434"/>
            <a:ext cx="556469" cy="52622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625476" y="3630826"/>
            <a:ext cx="18549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“raise hand”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“chat” feature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raise questions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share ideas</a:t>
            </a:r>
          </a:p>
        </p:txBody>
      </p:sp>
      <p:sp>
        <p:nvSpPr>
          <p:cNvPr id="16" name="Oval 15"/>
          <p:cNvSpPr/>
          <p:nvPr/>
        </p:nvSpPr>
        <p:spPr>
          <a:xfrm>
            <a:off x="7015790" y="2914320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15790" y="3630826"/>
            <a:ext cx="17764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Wait for the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Chair person to call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you before you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unmute your mic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871" y="3029481"/>
            <a:ext cx="652626" cy="54485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838193" y="1888889"/>
            <a:ext cx="3182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Etiquette</a:t>
            </a:r>
          </a:p>
        </p:txBody>
      </p:sp>
      <p:sp>
        <p:nvSpPr>
          <p:cNvPr id="26" name="Oval 25"/>
          <p:cNvSpPr/>
          <p:nvPr/>
        </p:nvSpPr>
        <p:spPr>
          <a:xfrm>
            <a:off x="3312163" y="4873561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45848" y="4880975"/>
            <a:ext cx="181652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Remember…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Everyone can see 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chat comments</a:t>
            </a:r>
          </a:p>
        </p:txBody>
      </p:sp>
      <p:sp>
        <p:nvSpPr>
          <p:cNvPr id="29" name="Oval 28"/>
          <p:cNvSpPr/>
          <p:nvPr/>
        </p:nvSpPr>
        <p:spPr>
          <a:xfrm>
            <a:off x="397741" y="3001920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5535" y="3663095"/>
            <a:ext cx="144783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your camera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on, everyone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see you</a:t>
            </a:r>
          </a:p>
        </p:txBody>
      </p:sp>
      <p:sp>
        <p:nvSpPr>
          <p:cNvPr id="31" name="Oval 30"/>
          <p:cNvSpPr/>
          <p:nvPr/>
        </p:nvSpPr>
        <p:spPr>
          <a:xfrm>
            <a:off x="2597724" y="2974195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025" y="4859532"/>
            <a:ext cx="698262" cy="672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922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2924944"/>
            <a:ext cx="6984776" cy="1584176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          </a:t>
            </a:r>
            <a:r>
              <a:rPr lang="en-GB" b="1" dirty="0">
                <a:solidFill>
                  <a:schemeClr val="accent1"/>
                </a:solidFill>
              </a:rPr>
              <a:t>4. Questions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              Comments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              Suggestions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              Feedback</a:t>
            </a:r>
            <a:br>
              <a:rPr lang="en-GB" b="1" dirty="0">
                <a:solidFill>
                  <a:schemeClr val="accent1"/>
                </a:solidFill>
              </a:rPr>
            </a:b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Thank you for attending. This presentation can be found on the EQA website from next week.</a:t>
            </a:r>
            <a:br>
              <a:rPr lang="en-GB" b="1" dirty="0">
                <a:solidFill>
                  <a:schemeClr val="accent1"/>
                </a:solidFill>
              </a:rPr>
            </a:br>
            <a:br>
              <a:rPr lang="en-GB" b="1" dirty="0">
                <a:solidFill>
                  <a:schemeClr val="accent1"/>
                </a:solidFill>
              </a:rPr>
            </a:br>
            <a:endParaRPr lang="en-GB" sz="4000" b="1" dirty="0">
              <a:solidFill>
                <a:schemeClr val="accent1"/>
              </a:solidFill>
            </a:endParaRPr>
          </a:p>
        </p:txBody>
      </p:sp>
      <p:pic>
        <p:nvPicPr>
          <p:cNvPr id="3" name="Picture 2" descr="C:\Users\Amanda.Cowie\AppData\Local\Microsoft\Windows\Temporary Internet Files\Content.Outlook\0K1WQ3E1\7808.PNG">
            <a:extLst>
              <a:ext uri="{FF2B5EF4-FFF2-40B4-BE49-F238E27FC236}">
                <a16:creationId xmlns:a16="http://schemas.microsoft.com/office/drawing/2014/main" id="{21ABF370-E782-468B-A450-5DD6496DA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517232"/>
            <a:ext cx="780038" cy="111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621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482228" y="685988"/>
            <a:ext cx="8013700" cy="865187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>
                <a:solidFill>
                  <a:schemeClr val="accent1"/>
                </a:solidFill>
              </a:rPr>
              <a:t>Agenda</a:t>
            </a:r>
            <a:endParaRPr lang="en-US" altLang="en-US" dirty="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647056" y="1772816"/>
            <a:ext cx="7848872" cy="4376748"/>
          </a:xfrm>
        </p:spPr>
        <p:txBody>
          <a:bodyPr>
            <a:noAutofit/>
          </a:bodyPr>
          <a:lstStyle/>
          <a:p>
            <a:pPr marL="742950" lvl="0" indent="-742950">
              <a:buAutoNum type="arabicPeriod"/>
            </a:pPr>
            <a:r>
              <a:rPr lang="en-GB" b="1" dirty="0">
                <a:solidFill>
                  <a:schemeClr val="accent1"/>
                </a:solidFill>
              </a:rPr>
              <a:t>Welcome &amp; Introduction of Scheme Staff</a:t>
            </a:r>
            <a:br>
              <a:rPr lang="en-GB" b="1" dirty="0">
                <a:solidFill>
                  <a:schemeClr val="accent1"/>
                </a:solidFill>
              </a:rPr>
            </a:br>
            <a:endParaRPr lang="en-GB" b="1" dirty="0">
              <a:solidFill>
                <a:schemeClr val="accent1"/>
              </a:solidFill>
            </a:endParaRPr>
          </a:p>
          <a:p>
            <a:pPr marL="742950" lvl="0" indent="-742950">
              <a:buAutoNum type="arabicPeriod"/>
            </a:pPr>
            <a:r>
              <a:rPr lang="en-GB" b="1" dirty="0">
                <a:solidFill>
                  <a:schemeClr val="accent1"/>
                </a:solidFill>
              </a:rPr>
              <a:t>Meeting Terms of Reference</a:t>
            </a:r>
            <a:br>
              <a:rPr lang="en-GB" b="1" dirty="0">
                <a:solidFill>
                  <a:schemeClr val="accent1"/>
                </a:solidFill>
              </a:rPr>
            </a:br>
            <a:endParaRPr lang="en-GB" b="1" dirty="0">
              <a:solidFill>
                <a:schemeClr val="accent1"/>
              </a:solidFill>
            </a:endParaRPr>
          </a:p>
          <a:p>
            <a:pPr lvl="0"/>
            <a:r>
              <a:rPr lang="en-GB" b="1" dirty="0">
                <a:solidFill>
                  <a:schemeClr val="accent1"/>
                </a:solidFill>
              </a:rPr>
              <a:t>3.     Case and Preliminary Score Review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       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a)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Case 853 – 862</a:t>
            </a:r>
            <a:b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b) Educational Cases – 863 - 864</a:t>
            </a:r>
            <a:b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b="1" dirty="0">
                <a:solidFill>
                  <a:schemeClr val="accent1"/>
                </a:solidFill>
              </a:rPr>
              <a:t>4.      Questions / comments</a:t>
            </a:r>
          </a:p>
          <a:p>
            <a:endParaRPr lang="en-GB" sz="12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014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68560" y="2492896"/>
            <a:ext cx="8712968" cy="864096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          </a:t>
            </a:r>
            <a:r>
              <a:rPr lang="en-GB" b="1" dirty="0">
                <a:solidFill>
                  <a:schemeClr val="accent1"/>
                </a:solidFill>
              </a:rPr>
              <a:t>2. Meeting Terms of Reference</a:t>
            </a:r>
            <a:endParaRPr lang="en-GB" sz="4000" b="1" dirty="0">
              <a:solidFill>
                <a:schemeClr val="accent1"/>
              </a:solidFill>
            </a:endParaRPr>
          </a:p>
        </p:txBody>
      </p:sp>
      <p:pic>
        <p:nvPicPr>
          <p:cNvPr id="3" name="Picture 2" descr="C:\Users\Amanda.Cowie\AppData\Local\Microsoft\Windows\Temporary Internet Files\Content.Outlook\0K1WQ3E1\7808.PNG">
            <a:extLst>
              <a:ext uri="{FF2B5EF4-FFF2-40B4-BE49-F238E27FC236}">
                <a16:creationId xmlns:a16="http://schemas.microsoft.com/office/drawing/2014/main" id="{21ABF370-E782-468B-A450-5DD6496DA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501009"/>
            <a:ext cx="780038" cy="111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845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8013700" cy="4392488"/>
          </a:xfrm>
        </p:spPr>
        <p:txBody>
          <a:bodyPr>
            <a:normAutofit/>
          </a:bodyPr>
          <a:lstStyle/>
          <a:p>
            <a:pPr eaLnBrk="1" hangingPunct="1"/>
            <a:endParaRPr lang="en-US" altLang="en-US" dirty="0">
              <a:latin typeface="Arial" charset="0"/>
              <a:cs typeface="Arial" charset="0"/>
            </a:endParaRPr>
          </a:p>
          <a:p>
            <a:pPr eaLnBrk="1" hangingPunct="1"/>
            <a:br>
              <a:rPr lang="en-US" altLang="en-US" sz="2400" dirty="0">
                <a:latin typeface="Arial" charset="0"/>
                <a:cs typeface="Arial" charset="0"/>
              </a:rPr>
            </a:br>
            <a:endParaRPr lang="en-US" altLang="en-US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FC5646-0BCD-4587-B55D-D85D7FC686F2}"/>
              </a:ext>
            </a:extLst>
          </p:cNvPr>
          <p:cNvSpPr/>
          <p:nvPr/>
        </p:nvSpPr>
        <p:spPr>
          <a:xfrm>
            <a:off x="302716" y="937461"/>
            <a:ext cx="830173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meeting is held between the end of case consultation and results being issued and now replaces the additional final week of the case consultation. </a:t>
            </a:r>
          </a:p>
          <a:p>
            <a:endParaRPr lang="en-GB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meeting is an educational exercise; an opportunity to explain the reasons behind scoring and merging or why cases were excluded.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clarity, this is not an opportunity to alter merging decisions, as participants have that opportunity during the “Case Consultation” period. </a:t>
            </a:r>
          </a:p>
          <a:p>
            <a:endParaRPr lang="en-GB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additional CPD point will be awarded to those who attend, and it will be added to the annual certificate. </a:t>
            </a:r>
            <a:r>
              <a:rPr lang="en-GB" sz="2000" dirty="0">
                <a:solidFill>
                  <a:schemeClr val="accent1"/>
                </a:solidFill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Please note you have to stay for &gt;50% of the meeting to gain this point (attendance times are monitored automatically by Teams)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always welcome any feedback – good or bad – you may have about today.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1"/>
              </a:solidFill>
            </a:endParaRPr>
          </a:p>
          <a:p>
            <a:endParaRPr lang="en-GB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014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564904"/>
            <a:ext cx="7005599" cy="864096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 </a:t>
            </a:r>
            <a:r>
              <a:rPr lang="en-GB" b="1" dirty="0">
                <a:solidFill>
                  <a:schemeClr val="accent1"/>
                </a:solidFill>
              </a:rPr>
              <a:t>3.     Round s Review</a:t>
            </a:r>
            <a:endParaRPr lang="en-GB" dirty="0"/>
          </a:p>
        </p:txBody>
      </p:sp>
      <p:pic>
        <p:nvPicPr>
          <p:cNvPr id="5" name="Picture 2" descr="C:\Users\Amanda.Cowie\AppData\Local\Microsoft\Windows\Temporary Internet Files\Content.Outlook\0K1WQ3E1\780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962" y="3645024"/>
            <a:ext cx="780038" cy="111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845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3382" y="188640"/>
            <a:ext cx="7005599" cy="864096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Case</a:t>
            </a:r>
            <a:r>
              <a:rPr lang="en-GB" dirty="0"/>
              <a:t> </a:t>
            </a:r>
            <a:r>
              <a:rPr lang="en-GB" b="1" dirty="0"/>
              <a:t>Consultation</a:t>
            </a:r>
          </a:p>
        </p:txBody>
      </p:sp>
      <p:pic>
        <p:nvPicPr>
          <p:cNvPr id="5" name="Picture 2" descr="C:\Users\Amanda.Cowie\AppData\Local\Microsoft\Windows\Temporary Internet Files\Content.Outlook\0K1WQ3E1\780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22" y="243610"/>
            <a:ext cx="703645" cy="100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D4EAD0C7-8C90-4EC9-92E7-B4DD5679C8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3122" y="1186898"/>
            <a:ext cx="8517756" cy="2098086"/>
          </a:xfrm>
        </p:spPr>
        <p:txBody>
          <a:bodyPr>
            <a:normAutofit fontScale="55000" lnSpcReduction="20000"/>
          </a:bodyPr>
          <a:lstStyle/>
          <a:p>
            <a:pPr eaLnBrk="1" hangingPunct="1"/>
            <a:endParaRPr lang="en-US" altLang="en-US" sz="2900" dirty="0">
              <a:latin typeface="Arial" charset="0"/>
              <a:cs typeface="Arial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900" b="1" dirty="0">
                <a:solidFill>
                  <a:schemeClr val="accent1"/>
                </a:solidFill>
                <a:ea typeface="+mj-ea"/>
              </a:rPr>
              <a:t>148</a:t>
            </a:r>
            <a:r>
              <a:rPr lang="en-US" altLang="en-US" sz="2900" b="1" dirty="0">
                <a:solidFill>
                  <a:srgbClr val="FF0000"/>
                </a:solidFill>
                <a:ea typeface="+mj-ea"/>
              </a:rPr>
              <a:t> </a:t>
            </a:r>
            <a:r>
              <a:rPr lang="en-US" altLang="en-US" sz="2900" b="1" dirty="0">
                <a:solidFill>
                  <a:schemeClr val="accent1"/>
                </a:solidFill>
                <a:ea typeface="+mj-ea"/>
              </a:rPr>
              <a:t>responses received for round s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900" b="1" dirty="0">
                <a:solidFill>
                  <a:schemeClr val="accent1"/>
                </a:solidFill>
                <a:ea typeface="+mj-ea"/>
              </a:rPr>
              <a:t>85 responses received for consultation – 57.43% QUORATE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altLang="en-US" sz="2900" b="1" dirty="0">
              <a:solidFill>
                <a:schemeClr val="accent1"/>
              </a:solidFill>
              <a:ea typeface="+mj-ea"/>
            </a:endParaRP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r>
              <a:rPr lang="en-US" altLang="en-US" sz="2900" b="1" dirty="0">
                <a:solidFill>
                  <a:schemeClr val="accent1"/>
                </a:solidFill>
                <a:ea typeface="+mj-ea"/>
              </a:rPr>
              <a:t>Thank-you for submitting responses and consultation on time – you have made completion of this round much easier for all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altLang="en-US" sz="2900" b="1" dirty="0">
              <a:solidFill>
                <a:schemeClr val="accent1"/>
              </a:solidFill>
              <a:ea typeface="+mj-ea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900" b="1" dirty="0">
                <a:solidFill>
                  <a:schemeClr val="accent1"/>
                </a:solidFill>
              </a:rPr>
              <a:t>Basic Rules regarding Case Consultation and Merging Diagnostic categories:</a:t>
            </a:r>
          </a:p>
          <a:p>
            <a:pPr eaLnBrk="1" hangingPunct="1"/>
            <a:endParaRPr lang="en-US" altLang="en-US" sz="2900" dirty="0">
              <a:latin typeface="Arial" charset="0"/>
              <a:cs typeface="Arial" charset="0"/>
            </a:endParaRPr>
          </a:p>
          <a:p>
            <a:pPr eaLnBrk="1" hangingPunct="1"/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AA6900-C689-47DF-A9A1-2CB88894A4C4}"/>
              </a:ext>
            </a:extLst>
          </p:cNvPr>
          <p:cNvSpPr/>
          <p:nvPr/>
        </p:nvSpPr>
        <p:spPr>
          <a:xfrm>
            <a:off x="539552" y="3146299"/>
            <a:ext cx="76901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If you are exempt from a category, your consultation response to that case is also not counted</a:t>
            </a:r>
          </a:p>
          <a:p>
            <a:pPr lvl="1"/>
            <a:endParaRPr lang="en-US" altLang="en-US" sz="160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Each case must have received a consultation response from at least 50% of those that answered 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en-US" sz="160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For a merge to be automatically accepted, more than 50% of consultation respondents must agree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en-US" sz="160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Between 40-50% agreement, the merge will be accepted only with the agreement of the </a:t>
            </a:r>
            <a:r>
              <a:rPr lang="en-US" altLang="en-US" sz="16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Organiser</a:t>
            </a: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 (i.e. clinically valid).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en-US" sz="160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The consensus CAN be over-ridden if there are clinically valid reasons for doing so. These are recorded, and reviewed at the AMR. </a:t>
            </a:r>
            <a:br>
              <a:rPr lang="en-US" altLang="en-US" sz="1600" dirty="0">
                <a:latin typeface="Arial" charset="0"/>
              </a:rPr>
            </a:br>
            <a:endParaRPr lang="en-US" altLang="en-US" sz="1600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11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59" y="169898"/>
            <a:ext cx="8918079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j-lt"/>
              </a:rPr>
              <a:t>Case 853 – Respiratory</a:t>
            </a:r>
            <a:br>
              <a:rPr lang="en-GB" dirty="0">
                <a:solidFill>
                  <a:schemeClr val="accent1"/>
                </a:solidFill>
                <a:latin typeface="+mj-lt"/>
              </a:rPr>
            </a:br>
            <a:r>
              <a:rPr lang="en-GB" sz="1200" dirty="0">
                <a:solidFill>
                  <a:schemeClr val="accent1"/>
                </a:solidFill>
                <a:latin typeface="+mj-lt"/>
              </a:rPr>
              <a:t>Specimen</a:t>
            </a:r>
            <a:r>
              <a:rPr lang="en-GB" sz="1600" dirty="0">
                <a:solidFill>
                  <a:schemeClr val="accent1"/>
                </a:solidFill>
                <a:latin typeface="+mj-lt"/>
              </a:rPr>
              <a:t>: </a:t>
            </a:r>
            <a:r>
              <a:rPr lang="en-GB" sz="1200" dirty="0">
                <a:solidFill>
                  <a:schemeClr val="accent1"/>
                </a:solidFill>
                <a:latin typeface="+mj-lt"/>
              </a:rPr>
              <a:t>Lung</a:t>
            </a:r>
          </a:p>
          <a:p>
            <a:r>
              <a:rPr lang="en-GB" sz="1200" b="1" dirty="0">
                <a:solidFill>
                  <a:srgbClr val="FF0000"/>
                </a:solidFill>
                <a:latin typeface="+mj-lt"/>
              </a:rPr>
              <a:t>Submitted Diagnosis: Nodular deposit of CLL</a:t>
            </a:r>
          </a:p>
          <a:p>
            <a:r>
              <a:rPr lang="en-GB" sz="1600" dirty="0">
                <a:solidFill>
                  <a:schemeClr val="accent1"/>
                </a:solidFill>
              </a:rPr>
              <a:t>Submitted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sz="1600" dirty="0">
              <a:solidFill>
                <a:schemeClr val="accent1"/>
              </a:solidFill>
              <a:latin typeface="+mn-lt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348114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871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205881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415296"/>
              </p:ext>
            </p:extLst>
          </p:nvPr>
        </p:nvGraphicFramePr>
        <p:xfrm>
          <a:off x="125761" y="1661267"/>
          <a:ext cx="8892478" cy="2487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871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205879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487813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M69. Left upper lobe mass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10mm firm white nodule in lung parenchyma.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Lesional Cells: CD20+, CD79a+, CD5+, CD23+, p53+, CD10-, cyclinD1-, CD38- mib&lt;2%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i="1" u="sng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Pseudolymphoma / lymphomatoid               0.16 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granulosis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Lymphoid interstitial pneumonia                   0.04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CLL/SLL                                                               7.54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Granulomatous inflammation. Foreign         0.18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body/mycobacterial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CLL/SLL and granulomatous inflammation   1.06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</a:t>
                      </a:r>
                      <a:r>
                        <a:rPr lang="fr-FR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Large / diffuse  B cell lymphoma                    0.21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plasma cell granuloma                                     0.11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</a:t>
                      </a:r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 small cell lymphoma / MALT lymphoma   0.42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lymphoid infiltrate with granuloma               0.07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component. Send for 2</a:t>
                      </a:r>
                      <a:r>
                        <a:rPr lang="en-GB" sz="1200" b="0" kern="1200" baseline="300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opinion.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 NHL                                                                   0.21</a:t>
                      </a: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42.7% agreed to merge </a:t>
                      </a:r>
                    </a:p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3, 5 and 8</a:t>
                      </a:r>
                    </a:p>
                    <a:p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This will give 90.8% agreement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014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25759" y="245100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854 – Endocrine</a:t>
            </a:r>
            <a:br>
              <a:rPr lang="en-GB" sz="1400" b="1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Parathyroid</a:t>
            </a:r>
          </a:p>
          <a:p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Parathyroid adenoma</a:t>
            </a:r>
          </a:p>
          <a:p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303397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205881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642614"/>
              </p:ext>
            </p:extLst>
          </p:nvPr>
        </p:nvGraphicFramePr>
        <p:xfrm>
          <a:off x="125761" y="1661267"/>
          <a:ext cx="8892478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205879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551709"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M80. Left inferior parathyroid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Nodule of soft brown tissue, weight 4gr, 30x15x10mm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None provided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Parathyroid adenoma                4.33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Parathyroid carcinoma              3.90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Atypical parathyroid tumour    1.76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Parathyroid hyperplasia            0.01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This case will be excluded as consensus is not reached</a:t>
                      </a:r>
                    </a:p>
                    <a:p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We will feed back to contributor as responses split between benign and malignant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239641"/>
      </p:ext>
    </p:extLst>
  </p:cSld>
  <p:clrMapOvr>
    <a:masterClrMapping/>
  </p:clrMapOvr>
</p:sld>
</file>

<file path=ppt/theme/theme1.xml><?xml version="1.0" encoding="utf-8"?>
<a:theme xmlns:a="http://schemas.openxmlformats.org/drawingml/2006/main" name="pride-theme-1500x1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3458</TotalTime>
  <Words>1934</Words>
  <Application>Microsoft Office PowerPoint</Application>
  <PresentationFormat>On-screen Show (4:3)</PresentationFormat>
  <Paragraphs>353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pride-theme-1500x100</vt:lpstr>
      <vt:lpstr>  South East England General Histopathology EQA Scheme  Case Discussion Round s  Tuesday 26th July, 2022  THANK YOU FOR WAITING  The meeting will start at 12:00pm </vt:lpstr>
      <vt:lpstr>PowerPoint Presentation</vt:lpstr>
      <vt:lpstr>Agenda</vt:lpstr>
      <vt:lpstr>          2. Meeting Terms of Reference</vt:lpstr>
      <vt:lpstr>PowerPoint Presentation</vt:lpstr>
      <vt:lpstr> 3.     Round s Review</vt:lpstr>
      <vt:lpstr>Case Consultation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4. Questions               Comments               Suggestions               Feedback  Thank you for attending. This presentation can be found on the EQA website from next week.  </vt:lpstr>
    </vt:vector>
  </TitlesOfParts>
  <Company>Maidstone and Tunbridge Wells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NEWMAN Paul</dc:creator>
  <cp:lastModifiedBy>Louise KNOWLER</cp:lastModifiedBy>
  <cp:revision>338</cp:revision>
  <dcterms:created xsi:type="dcterms:W3CDTF">2012-09-20T10:00:03Z</dcterms:created>
  <dcterms:modified xsi:type="dcterms:W3CDTF">2022-07-25T11:48:44Z</dcterms:modified>
</cp:coreProperties>
</file>