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96" r:id="rId2"/>
    <p:sldId id="281" r:id="rId3"/>
    <p:sldId id="259" r:id="rId4"/>
    <p:sldId id="260" r:id="rId5"/>
    <p:sldId id="263" r:id="rId6"/>
    <p:sldId id="266" r:id="rId7"/>
    <p:sldId id="311" r:id="rId8"/>
    <p:sldId id="267" r:id="rId9"/>
    <p:sldId id="298" r:id="rId10"/>
    <p:sldId id="297" r:id="rId11"/>
    <p:sldId id="299" r:id="rId12"/>
    <p:sldId id="300" r:id="rId13"/>
    <p:sldId id="301" r:id="rId14"/>
    <p:sldId id="302" r:id="rId15"/>
    <p:sldId id="303" r:id="rId16"/>
    <p:sldId id="304" r:id="rId17"/>
    <p:sldId id="305" r:id="rId18"/>
    <p:sldId id="306" r:id="rId19"/>
    <p:sldId id="307" r:id="rId20"/>
    <p:sldId id="308" r:id="rId2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uise.knowler" initials="l" lastIdx="4" clrIdx="0"/>
  <p:cmAuthor id="1" name="gdonald" initials="gdonald" lastIdx="1" clrIdx="1"/>
  <p:cmAuthor id="2" name="Microsoft Office User" initials="Office"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37" autoAdjust="0"/>
    <p:restoredTop sz="94580" autoAdjust="0"/>
  </p:normalViewPr>
  <p:slideViewPr>
    <p:cSldViewPr>
      <p:cViewPr varScale="1">
        <p:scale>
          <a:sx n="108" d="100"/>
          <a:sy n="108" d="100"/>
        </p:scale>
        <p:origin x="2304" y="78"/>
      </p:cViewPr>
      <p:guideLst>
        <p:guide orient="horz" pos="2160"/>
        <p:guide pos="2880"/>
      </p:guideLst>
    </p:cSldViewPr>
  </p:slideViewPr>
  <p:outlineViewPr>
    <p:cViewPr>
      <p:scale>
        <a:sx n="33" d="100"/>
        <a:sy n="33" d="100"/>
      </p:scale>
      <p:origin x="0" y="-4488"/>
    </p:cViewPr>
  </p:outlineViewPr>
  <p:notesTextViewPr>
    <p:cViewPr>
      <p:scale>
        <a:sx n="1" d="1"/>
        <a:sy n="1" d="1"/>
      </p:scale>
      <p:origin x="0" y="0"/>
    </p:cViewPr>
  </p:notesTextViewPr>
  <p:sorterViewPr>
    <p:cViewPr>
      <p:scale>
        <a:sx n="190" d="100"/>
        <a:sy n="190" d="100"/>
      </p:scale>
      <p:origin x="0" y="-46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BF06B2A-B2BA-4056-AA08-DE1D9178AED1}" type="datetimeFigureOut">
              <a:rPr lang="en-GB" smtClean="0"/>
              <a:t>21/03/2022</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dirty="0"/>
              <a:t>We are Celebrating Twenty Years 1999-2019 South East England General Histopathology EQA Scheme</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C92C6C-B8F1-4BBD-A2EF-4D152EA1CAAE}" type="slidenum">
              <a:rPr lang="en-GB" smtClean="0"/>
              <a:t>‹#›</a:t>
            </a:fld>
            <a:endParaRPr lang="en-GB" dirty="0"/>
          </a:p>
        </p:txBody>
      </p:sp>
    </p:spTree>
    <p:extLst>
      <p:ext uri="{BB962C8B-B14F-4D97-AF65-F5344CB8AC3E}">
        <p14:creationId xmlns:p14="http://schemas.microsoft.com/office/powerpoint/2010/main" val="248221948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561D9D-7A41-488D-860C-D380FB28512D}" type="datetimeFigureOut">
              <a:rPr lang="en-GB" smtClean="0"/>
              <a:t>21/03/2022</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dirty="0"/>
              <a:t>We are Celebrating Twenty Years 1999-2019 South East England General Histopathology EQA Scheme</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7533A5-0F08-40F9-A59F-1F2A65A18BC8}" type="slidenum">
              <a:rPr lang="en-GB" smtClean="0"/>
              <a:t>‹#›</a:t>
            </a:fld>
            <a:endParaRPr lang="en-GB" dirty="0"/>
          </a:p>
        </p:txBody>
      </p:sp>
    </p:spTree>
    <p:extLst>
      <p:ext uri="{BB962C8B-B14F-4D97-AF65-F5344CB8AC3E}">
        <p14:creationId xmlns:p14="http://schemas.microsoft.com/office/powerpoint/2010/main" val="184548109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47533A5-0F08-40F9-A59F-1F2A65A18BC8}" type="slidenum">
              <a:rPr lang="en-GB" smtClean="0"/>
              <a:t>1</a:t>
            </a:fld>
            <a:endParaRPr lang="en-GB" dirty="0"/>
          </a:p>
        </p:txBody>
      </p:sp>
      <p:sp>
        <p:nvSpPr>
          <p:cNvPr id="5" name="Footer Placeholder 4"/>
          <p:cNvSpPr>
            <a:spLocks noGrp="1"/>
          </p:cNvSpPr>
          <p:nvPr>
            <p:ph type="ftr" sz="quarter" idx="11"/>
          </p:nvPr>
        </p:nvSpPr>
        <p:spPr/>
        <p:txBody>
          <a:bodyPr/>
          <a:lstStyle/>
          <a:p>
            <a:r>
              <a:rPr lang="en-GB" dirty="0"/>
              <a:t>We are Celebrating Twenty Years 1999-2019 South East England General Histopathology EQA Scheme</a:t>
            </a:r>
          </a:p>
        </p:txBody>
      </p:sp>
    </p:spTree>
    <p:extLst>
      <p:ext uri="{BB962C8B-B14F-4D97-AF65-F5344CB8AC3E}">
        <p14:creationId xmlns:p14="http://schemas.microsoft.com/office/powerpoint/2010/main" val="1798507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47533A5-0F08-40F9-A59F-1F2A65A18BC8}" type="slidenum">
              <a:rPr lang="en-GB" smtClean="0"/>
              <a:t>2</a:t>
            </a:fld>
            <a:endParaRPr lang="en-GB" dirty="0"/>
          </a:p>
        </p:txBody>
      </p:sp>
      <p:sp>
        <p:nvSpPr>
          <p:cNvPr id="5" name="Footer Placeholder 4"/>
          <p:cNvSpPr>
            <a:spLocks noGrp="1"/>
          </p:cNvSpPr>
          <p:nvPr>
            <p:ph type="ftr" sz="quarter" idx="11"/>
          </p:nvPr>
        </p:nvSpPr>
        <p:spPr/>
        <p:txBody>
          <a:bodyPr/>
          <a:lstStyle/>
          <a:p>
            <a:r>
              <a:rPr lang="en-GB" dirty="0"/>
              <a:t>We are Celebrating Twenty Years 1999-2019 South East England General Histopathology EQA Scheme</a:t>
            </a:r>
          </a:p>
        </p:txBody>
      </p:sp>
    </p:spTree>
    <p:extLst>
      <p:ext uri="{BB962C8B-B14F-4D97-AF65-F5344CB8AC3E}">
        <p14:creationId xmlns:p14="http://schemas.microsoft.com/office/powerpoint/2010/main" val="17985078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9551" y="1268761"/>
            <a:ext cx="8013711" cy="864096"/>
          </a:xfrm>
        </p:spPr>
        <p:txBody>
          <a:bodyPr>
            <a:normAutofit/>
          </a:bodyPr>
          <a:lstStyle>
            <a:lvl1pPr algn="l">
              <a:defRPr sz="3600">
                <a:solidFill>
                  <a:srgbClr val="0070C0"/>
                </a:solidFill>
                <a:latin typeface="Arial" pitchFamily="34" charset="0"/>
                <a:cs typeface="Arial"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539551" y="2492896"/>
            <a:ext cx="8013711" cy="3456384"/>
          </a:xfrm>
        </p:spPr>
        <p:txBody>
          <a:bodyPr>
            <a:normAutofit/>
          </a:bodyPr>
          <a:lstStyle>
            <a:lvl1pPr marL="0" indent="0" algn="l">
              <a:buNone/>
              <a:defRPr sz="24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88939" y="252834"/>
            <a:ext cx="1264323" cy="684078"/>
          </a:xfrm>
          <a:prstGeom prst="rect">
            <a:avLst/>
          </a:prstGeom>
        </p:spPr>
      </p:pic>
    </p:spTree>
    <p:extLst>
      <p:ext uri="{BB962C8B-B14F-4D97-AF65-F5344CB8AC3E}">
        <p14:creationId xmlns:p14="http://schemas.microsoft.com/office/powerpoint/2010/main" val="579265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dirty="0"/>
              <a:t>We are Celebrating Twenty Years 1999-019 South East England General Histopathology EQA Scheme</a:t>
            </a:r>
          </a:p>
        </p:txBody>
      </p:sp>
      <p:sp>
        <p:nvSpPr>
          <p:cNvPr id="6" name="Slide Number Placeholder 5"/>
          <p:cNvSpPr>
            <a:spLocks noGrp="1"/>
          </p:cNvSpPr>
          <p:nvPr>
            <p:ph type="sldNum" sz="quarter" idx="12"/>
          </p:nvPr>
        </p:nvSpPr>
        <p:spPr/>
        <p:txBody>
          <a:bodyPr/>
          <a:lstStyle>
            <a:lvl1pPr>
              <a:defRPr/>
            </a:lvl1pPr>
          </a:lstStyle>
          <a:p>
            <a:pPr>
              <a:defRPr/>
            </a:pPr>
            <a:fld id="{CDD838BB-7305-42BA-89C9-24D96AEF7A3D}" type="slidenum">
              <a:rPr lang="en-GB"/>
              <a:pPr>
                <a:defRPr/>
              </a:pPr>
              <a:t>‹#›</a:t>
            </a:fld>
            <a:endParaRPr lang="en-GB" dirty="0"/>
          </a:p>
        </p:txBody>
      </p:sp>
    </p:spTree>
    <p:extLst>
      <p:ext uri="{BB962C8B-B14F-4D97-AF65-F5344CB8AC3E}">
        <p14:creationId xmlns:p14="http://schemas.microsoft.com/office/powerpoint/2010/main" val="1732580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dirty="0"/>
              <a:t>We are Celebrating Twenty Years 1999-019 South East England General Histopathology EQA Scheme</a:t>
            </a:r>
          </a:p>
        </p:txBody>
      </p:sp>
      <p:sp>
        <p:nvSpPr>
          <p:cNvPr id="6" name="Slide Number Placeholder 5"/>
          <p:cNvSpPr>
            <a:spLocks noGrp="1"/>
          </p:cNvSpPr>
          <p:nvPr>
            <p:ph type="sldNum" sz="quarter" idx="12"/>
          </p:nvPr>
        </p:nvSpPr>
        <p:spPr/>
        <p:txBody>
          <a:bodyPr/>
          <a:lstStyle>
            <a:lvl1pPr>
              <a:defRPr/>
            </a:lvl1pPr>
          </a:lstStyle>
          <a:p>
            <a:pPr>
              <a:defRPr/>
            </a:pPr>
            <a:fld id="{35703833-B68D-404D-81A8-29C8962CE8F9}" type="slidenum">
              <a:rPr lang="en-GB"/>
              <a:pPr>
                <a:defRPr/>
              </a:pPr>
              <a:t>‹#›</a:t>
            </a:fld>
            <a:endParaRPr lang="en-GB" dirty="0"/>
          </a:p>
        </p:txBody>
      </p:sp>
    </p:spTree>
    <p:extLst>
      <p:ext uri="{BB962C8B-B14F-4D97-AF65-F5344CB8AC3E}">
        <p14:creationId xmlns:p14="http://schemas.microsoft.com/office/powerpoint/2010/main" val="2427834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dirty="0"/>
              <a:t>We are Celebrating Twenty Years 1999-019 South East England General Histopathology EQA Scheme</a:t>
            </a:r>
          </a:p>
        </p:txBody>
      </p:sp>
      <p:sp>
        <p:nvSpPr>
          <p:cNvPr id="6" name="Slide Number Placeholder 5"/>
          <p:cNvSpPr>
            <a:spLocks noGrp="1"/>
          </p:cNvSpPr>
          <p:nvPr>
            <p:ph type="sldNum" sz="quarter" idx="12"/>
          </p:nvPr>
        </p:nvSpPr>
        <p:spPr/>
        <p:txBody>
          <a:bodyPr/>
          <a:lstStyle>
            <a:lvl1pPr>
              <a:defRPr/>
            </a:lvl1pPr>
          </a:lstStyle>
          <a:p>
            <a:pPr>
              <a:defRPr/>
            </a:pPr>
            <a:fld id="{8EDF1E11-3B3F-45CD-BBA7-601B8D2BD601}" type="slidenum">
              <a:rPr lang="en-GB"/>
              <a:pPr>
                <a:defRPr/>
              </a:pPr>
              <a:t>‹#›</a:t>
            </a:fld>
            <a:endParaRPr lang="en-GB" dirty="0"/>
          </a:p>
        </p:txBody>
      </p:sp>
    </p:spTree>
    <p:extLst>
      <p:ext uri="{BB962C8B-B14F-4D97-AF65-F5344CB8AC3E}">
        <p14:creationId xmlns:p14="http://schemas.microsoft.com/office/powerpoint/2010/main" val="1851167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dirty="0"/>
              <a:t>We are Celebrating Twenty Years 1999-019 South East England General Histopathology EQA Scheme</a:t>
            </a:r>
          </a:p>
        </p:txBody>
      </p:sp>
      <p:sp>
        <p:nvSpPr>
          <p:cNvPr id="6" name="Slide Number Placeholder 5"/>
          <p:cNvSpPr>
            <a:spLocks noGrp="1"/>
          </p:cNvSpPr>
          <p:nvPr>
            <p:ph type="sldNum" sz="quarter" idx="12"/>
          </p:nvPr>
        </p:nvSpPr>
        <p:spPr/>
        <p:txBody>
          <a:bodyPr/>
          <a:lstStyle>
            <a:lvl1pPr>
              <a:defRPr/>
            </a:lvl1pPr>
          </a:lstStyle>
          <a:p>
            <a:pPr>
              <a:defRPr/>
            </a:pPr>
            <a:fld id="{94332804-BAF9-44DE-843C-042AD5FA5D7C}" type="slidenum">
              <a:rPr lang="en-GB"/>
              <a:pPr>
                <a:defRPr/>
              </a:pPr>
              <a:t>‹#›</a:t>
            </a:fld>
            <a:endParaRPr lang="en-GB" dirty="0"/>
          </a:p>
        </p:txBody>
      </p:sp>
    </p:spTree>
    <p:extLst>
      <p:ext uri="{BB962C8B-B14F-4D97-AF65-F5344CB8AC3E}">
        <p14:creationId xmlns:p14="http://schemas.microsoft.com/office/powerpoint/2010/main" val="3377784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GB" dirty="0"/>
          </a:p>
        </p:txBody>
      </p:sp>
      <p:sp>
        <p:nvSpPr>
          <p:cNvPr id="6" name="Footer Placeholder 4"/>
          <p:cNvSpPr>
            <a:spLocks noGrp="1"/>
          </p:cNvSpPr>
          <p:nvPr>
            <p:ph type="ftr" sz="quarter" idx="11"/>
          </p:nvPr>
        </p:nvSpPr>
        <p:spPr/>
        <p:txBody>
          <a:bodyPr/>
          <a:lstStyle>
            <a:lvl1pPr>
              <a:defRPr/>
            </a:lvl1pPr>
          </a:lstStyle>
          <a:p>
            <a:pPr>
              <a:defRPr/>
            </a:pPr>
            <a:r>
              <a:rPr lang="en-GB" dirty="0"/>
              <a:t>We are Celebrating Twenty Years 1999-019 South East England General Histopathology EQA Scheme</a:t>
            </a:r>
          </a:p>
        </p:txBody>
      </p:sp>
      <p:sp>
        <p:nvSpPr>
          <p:cNvPr id="7" name="Slide Number Placeholder 5"/>
          <p:cNvSpPr>
            <a:spLocks noGrp="1"/>
          </p:cNvSpPr>
          <p:nvPr>
            <p:ph type="sldNum" sz="quarter" idx="12"/>
          </p:nvPr>
        </p:nvSpPr>
        <p:spPr/>
        <p:txBody>
          <a:bodyPr/>
          <a:lstStyle>
            <a:lvl1pPr>
              <a:defRPr/>
            </a:lvl1pPr>
          </a:lstStyle>
          <a:p>
            <a:pPr>
              <a:defRPr/>
            </a:pPr>
            <a:fld id="{A3628F72-19D3-40D5-B515-43996F283544}" type="slidenum">
              <a:rPr lang="en-GB"/>
              <a:pPr>
                <a:defRPr/>
              </a:pPr>
              <a:t>‹#›</a:t>
            </a:fld>
            <a:endParaRPr lang="en-GB" dirty="0"/>
          </a:p>
        </p:txBody>
      </p:sp>
    </p:spTree>
    <p:extLst>
      <p:ext uri="{BB962C8B-B14F-4D97-AF65-F5344CB8AC3E}">
        <p14:creationId xmlns:p14="http://schemas.microsoft.com/office/powerpoint/2010/main" val="747621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GB" dirty="0"/>
          </a:p>
        </p:txBody>
      </p:sp>
      <p:sp>
        <p:nvSpPr>
          <p:cNvPr id="8" name="Footer Placeholder 4"/>
          <p:cNvSpPr>
            <a:spLocks noGrp="1"/>
          </p:cNvSpPr>
          <p:nvPr>
            <p:ph type="ftr" sz="quarter" idx="11"/>
          </p:nvPr>
        </p:nvSpPr>
        <p:spPr/>
        <p:txBody>
          <a:bodyPr/>
          <a:lstStyle>
            <a:lvl1pPr>
              <a:defRPr/>
            </a:lvl1pPr>
          </a:lstStyle>
          <a:p>
            <a:pPr>
              <a:defRPr/>
            </a:pPr>
            <a:r>
              <a:rPr lang="en-GB" dirty="0"/>
              <a:t>We are Celebrating Twenty Years 1999-019 South East England General Histopathology EQA Scheme</a:t>
            </a:r>
          </a:p>
        </p:txBody>
      </p:sp>
      <p:sp>
        <p:nvSpPr>
          <p:cNvPr id="9" name="Slide Number Placeholder 5"/>
          <p:cNvSpPr>
            <a:spLocks noGrp="1"/>
          </p:cNvSpPr>
          <p:nvPr>
            <p:ph type="sldNum" sz="quarter" idx="12"/>
          </p:nvPr>
        </p:nvSpPr>
        <p:spPr/>
        <p:txBody>
          <a:bodyPr/>
          <a:lstStyle>
            <a:lvl1pPr>
              <a:defRPr/>
            </a:lvl1pPr>
          </a:lstStyle>
          <a:p>
            <a:pPr>
              <a:defRPr/>
            </a:pPr>
            <a:fld id="{337AB02B-8822-4FDC-952A-69780116E147}" type="slidenum">
              <a:rPr lang="en-GB"/>
              <a:pPr>
                <a:defRPr/>
              </a:pPr>
              <a:t>‹#›</a:t>
            </a:fld>
            <a:endParaRPr lang="en-GB" dirty="0"/>
          </a:p>
        </p:txBody>
      </p:sp>
    </p:spTree>
    <p:extLst>
      <p:ext uri="{BB962C8B-B14F-4D97-AF65-F5344CB8AC3E}">
        <p14:creationId xmlns:p14="http://schemas.microsoft.com/office/powerpoint/2010/main" val="1051256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GB" dirty="0"/>
          </a:p>
        </p:txBody>
      </p:sp>
      <p:sp>
        <p:nvSpPr>
          <p:cNvPr id="4" name="Footer Placeholder 4"/>
          <p:cNvSpPr>
            <a:spLocks noGrp="1"/>
          </p:cNvSpPr>
          <p:nvPr>
            <p:ph type="ftr" sz="quarter" idx="11"/>
          </p:nvPr>
        </p:nvSpPr>
        <p:spPr/>
        <p:txBody>
          <a:bodyPr/>
          <a:lstStyle>
            <a:lvl1pPr>
              <a:defRPr/>
            </a:lvl1pPr>
          </a:lstStyle>
          <a:p>
            <a:pPr>
              <a:defRPr/>
            </a:pPr>
            <a:r>
              <a:rPr lang="en-GB" dirty="0"/>
              <a:t>We are Celebrating Twenty Years 1999-019 South East England General Histopathology EQA Scheme</a:t>
            </a:r>
          </a:p>
        </p:txBody>
      </p:sp>
      <p:sp>
        <p:nvSpPr>
          <p:cNvPr id="5" name="Slide Number Placeholder 5"/>
          <p:cNvSpPr>
            <a:spLocks noGrp="1"/>
          </p:cNvSpPr>
          <p:nvPr>
            <p:ph type="sldNum" sz="quarter" idx="12"/>
          </p:nvPr>
        </p:nvSpPr>
        <p:spPr/>
        <p:txBody>
          <a:bodyPr/>
          <a:lstStyle>
            <a:lvl1pPr>
              <a:defRPr/>
            </a:lvl1pPr>
          </a:lstStyle>
          <a:p>
            <a:pPr>
              <a:defRPr/>
            </a:pPr>
            <a:fld id="{52A7D4D0-C8A5-4F73-BDF9-B0A26B2380A5}" type="slidenum">
              <a:rPr lang="en-GB"/>
              <a:pPr>
                <a:defRPr/>
              </a:pPr>
              <a:t>‹#›</a:t>
            </a:fld>
            <a:endParaRPr lang="en-GB" dirty="0"/>
          </a:p>
        </p:txBody>
      </p:sp>
    </p:spTree>
    <p:extLst>
      <p:ext uri="{BB962C8B-B14F-4D97-AF65-F5344CB8AC3E}">
        <p14:creationId xmlns:p14="http://schemas.microsoft.com/office/powerpoint/2010/main" val="2809439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dirty="0"/>
          </a:p>
        </p:txBody>
      </p:sp>
      <p:sp>
        <p:nvSpPr>
          <p:cNvPr id="3" name="Footer Placeholder 4"/>
          <p:cNvSpPr>
            <a:spLocks noGrp="1"/>
          </p:cNvSpPr>
          <p:nvPr>
            <p:ph type="ftr" sz="quarter" idx="11"/>
          </p:nvPr>
        </p:nvSpPr>
        <p:spPr/>
        <p:txBody>
          <a:bodyPr/>
          <a:lstStyle>
            <a:lvl1pPr>
              <a:defRPr/>
            </a:lvl1pPr>
          </a:lstStyle>
          <a:p>
            <a:pPr>
              <a:defRPr/>
            </a:pPr>
            <a:r>
              <a:rPr lang="en-GB" dirty="0"/>
              <a:t>We are Celebrating Twenty Years 1999-019 South East England General Histopathology EQA Scheme</a:t>
            </a:r>
          </a:p>
        </p:txBody>
      </p:sp>
      <p:sp>
        <p:nvSpPr>
          <p:cNvPr id="4" name="Slide Number Placeholder 5"/>
          <p:cNvSpPr>
            <a:spLocks noGrp="1"/>
          </p:cNvSpPr>
          <p:nvPr>
            <p:ph type="sldNum" sz="quarter" idx="12"/>
          </p:nvPr>
        </p:nvSpPr>
        <p:spPr/>
        <p:txBody>
          <a:bodyPr/>
          <a:lstStyle>
            <a:lvl1pPr>
              <a:defRPr/>
            </a:lvl1pPr>
          </a:lstStyle>
          <a:p>
            <a:pPr>
              <a:defRPr/>
            </a:pPr>
            <a:fld id="{70C1822E-93AC-45CD-AA96-AB7D05E4C4B1}" type="slidenum">
              <a:rPr lang="en-GB"/>
              <a:pPr>
                <a:defRPr/>
              </a:pPr>
              <a:t>‹#›</a:t>
            </a:fld>
            <a:endParaRPr lang="en-GB" dirty="0"/>
          </a:p>
        </p:txBody>
      </p:sp>
    </p:spTree>
    <p:extLst>
      <p:ext uri="{BB962C8B-B14F-4D97-AF65-F5344CB8AC3E}">
        <p14:creationId xmlns:p14="http://schemas.microsoft.com/office/powerpoint/2010/main" val="557366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dirty="0"/>
          </a:p>
        </p:txBody>
      </p:sp>
      <p:sp>
        <p:nvSpPr>
          <p:cNvPr id="6" name="Footer Placeholder 4"/>
          <p:cNvSpPr>
            <a:spLocks noGrp="1"/>
          </p:cNvSpPr>
          <p:nvPr>
            <p:ph type="ftr" sz="quarter" idx="11"/>
          </p:nvPr>
        </p:nvSpPr>
        <p:spPr/>
        <p:txBody>
          <a:bodyPr/>
          <a:lstStyle>
            <a:lvl1pPr>
              <a:defRPr/>
            </a:lvl1pPr>
          </a:lstStyle>
          <a:p>
            <a:pPr>
              <a:defRPr/>
            </a:pPr>
            <a:r>
              <a:rPr lang="en-GB" dirty="0"/>
              <a:t>We are Celebrating Twenty Years 1999-019 South East England General Histopathology EQA Scheme</a:t>
            </a:r>
          </a:p>
        </p:txBody>
      </p:sp>
      <p:sp>
        <p:nvSpPr>
          <p:cNvPr id="7" name="Slide Number Placeholder 5"/>
          <p:cNvSpPr>
            <a:spLocks noGrp="1"/>
          </p:cNvSpPr>
          <p:nvPr>
            <p:ph type="sldNum" sz="quarter" idx="12"/>
          </p:nvPr>
        </p:nvSpPr>
        <p:spPr/>
        <p:txBody>
          <a:bodyPr/>
          <a:lstStyle>
            <a:lvl1pPr>
              <a:defRPr/>
            </a:lvl1pPr>
          </a:lstStyle>
          <a:p>
            <a:pPr>
              <a:defRPr/>
            </a:pPr>
            <a:fld id="{F5E3BB37-FE6F-4560-94F4-C55FB09DBBBB}" type="slidenum">
              <a:rPr lang="en-GB"/>
              <a:pPr>
                <a:defRPr/>
              </a:pPr>
              <a:t>‹#›</a:t>
            </a:fld>
            <a:endParaRPr lang="en-GB" dirty="0"/>
          </a:p>
        </p:txBody>
      </p:sp>
    </p:spTree>
    <p:extLst>
      <p:ext uri="{BB962C8B-B14F-4D97-AF65-F5344CB8AC3E}">
        <p14:creationId xmlns:p14="http://schemas.microsoft.com/office/powerpoint/2010/main" val="1228092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dirty="0"/>
          </a:p>
        </p:txBody>
      </p:sp>
      <p:sp>
        <p:nvSpPr>
          <p:cNvPr id="6" name="Footer Placeholder 4"/>
          <p:cNvSpPr>
            <a:spLocks noGrp="1"/>
          </p:cNvSpPr>
          <p:nvPr>
            <p:ph type="ftr" sz="quarter" idx="11"/>
          </p:nvPr>
        </p:nvSpPr>
        <p:spPr/>
        <p:txBody>
          <a:bodyPr/>
          <a:lstStyle>
            <a:lvl1pPr>
              <a:defRPr/>
            </a:lvl1pPr>
          </a:lstStyle>
          <a:p>
            <a:pPr>
              <a:defRPr/>
            </a:pPr>
            <a:r>
              <a:rPr lang="en-GB" dirty="0"/>
              <a:t>We are Celebrating Twenty Years 1999-019 South East England General Histopathology EQA Scheme</a:t>
            </a:r>
          </a:p>
        </p:txBody>
      </p:sp>
      <p:sp>
        <p:nvSpPr>
          <p:cNvPr id="7" name="Slide Number Placeholder 5"/>
          <p:cNvSpPr>
            <a:spLocks noGrp="1"/>
          </p:cNvSpPr>
          <p:nvPr>
            <p:ph type="sldNum" sz="quarter" idx="12"/>
          </p:nvPr>
        </p:nvSpPr>
        <p:spPr/>
        <p:txBody>
          <a:bodyPr/>
          <a:lstStyle>
            <a:lvl1pPr>
              <a:defRPr/>
            </a:lvl1pPr>
          </a:lstStyle>
          <a:p>
            <a:pPr>
              <a:defRPr/>
            </a:pPr>
            <a:fld id="{CC385140-02FB-4899-AF7F-A4299D45A40D}" type="slidenum">
              <a:rPr lang="en-GB"/>
              <a:pPr>
                <a:defRPr/>
              </a:pPr>
              <a:t>‹#›</a:t>
            </a:fld>
            <a:endParaRPr lang="en-GB" dirty="0"/>
          </a:p>
        </p:txBody>
      </p:sp>
    </p:spTree>
    <p:extLst>
      <p:ext uri="{BB962C8B-B14F-4D97-AF65-F5344CB8AC3E}">
        <p14:creationId xmlns:p14="http://schemas.microsoft.com/office/powerpoint/2010/main" val="2886542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GB" dirty="0"/>
              <a:t>We are Celebrating Twenty Years 1999-019 South East England General Histopathology EQA Scheme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A7117F2-9001-4C2F-9999-638672F625C3}"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virtualpathology.leeds.ac.uk/slides/browser/view.php?path=%2FResearch_4/Teaching/EQA/SEE/GENERAL/Round_R%2F487328.svs"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virtualpathology.leeds.ac.uk/slides/browser/view.php?path=%2FResearch_4/Teaching/EQA/SEE/GENERAL/Round_R%2F487329.sv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virtualpathology.leeds.ac.uk/slides/browser/view.php?path=%2FResearch_4/Teaching/EQA/SEE/GENERAL/Round_R%2F487330.sv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www.virtualpathology.leeds.ac.uk/slides/browser/view.php?path=%2FResearch_4/Teaching/EQA/SEE/GENERAL/Round_R%2F487331.svs"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virtualpathology.leeds.ac.uk/slides/browser/view.php?path=%2FResearch_4/Teaching/EQA/SEE/GENERAL/Round_R%2F487332.svs"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virtualpathology.leeds.ac.uk/slides/browser/view.php?path=%2FResearch_4/Teaching/EQA/SEE/GENERAL/Round_R%2F487333.svs"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www.virtualpathology.leeds.ac.uk/slides/browser/view.php?path=%2FResearch_4/Teaching/EQA/SEE/GENERAL/Round_R%2F487334.svs"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www.virtualpathology.leeds.ac.uk/slides/browser/view.php?path=%2FResearch_4/Teaching/EQA/SEE/GENERAL/Round_R%2F487335.svs"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www.virtualpathology.leeds.ac.uk/slides/browser/view.php?path=%2FResearch_4/Teaching/EQA/SEE/GENERAL/Round_R%2F487336.svs"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www.virtualpathology.leeds.ac.uk/slides/browser/view.php?path=%2FResearch_4/Teaching/EQA/SEE/GENERAL/Round_R%2F487337.sv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ww.virtualpathology.leeds.ac.uk/slides/browser/view.php?path=%2FResearch_4/Teaching/EQA/SEE/GENERAL/Round_R%2F487326.sv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virtualpathology.leeds.ac.uk/slides/browser/view.php?path=%2FResearch_4/Teaching/EQA/SEE/GENERAL/Round_R%2F487327.sv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1149" y="1844824"/>
            <a:ext cx="8013711" cy="1728192"/>
          </a:xfrm>
        </p:spPr>
        <p:txBody>
          <a:bodyPr>
            <a:normAutofit fontScale="90000"/>
          </a:bodyPr>
          <a:lstStyle/>
          <a:p>
            <a:pPr algn="ctr"/>
            <a:br>
              <a:rPr lang="en-GB" b="1" dirty="0"/>
            </a:br>
            <a:br>
              <a:rPr lang="en-GB" b="1" dirty="0"/>
            </a:br>
            <a:r>
              <a:rPr lang="en-GB" b="1" dirty="0"/>
              <a:t>South East England General Histopathology EQA Scheme</a:t>
            </a:r>
            <a:br>
              <a:rPr lang="en-GB" b="1" dirty="0"/>
            </a:br>
            <a:br>
              <a:rPr lang="en-GB" b="1" dirty="0"/>
            </a:br>
            <a:r>
              <a:rPr lang="en-GB" dirty="0"/>
              <a:t>Case Discussion Round r</a:t>
            </a:r>
            <a:br>
              <a:rPr lang="en-GB" dirty="0"/>
            </a:br>
            <a:r>
              <a:rPr lang="en-GB" dirty="0"/>
              <a:t> </a:t>
            </a:r>
            <a:r>
              <a:rPr lang="en-GB" sz="2700" dirty="0"/>
              <a:t>Wednesday 23</a:t>
            </a:r>
            <a:r>
              <a:rPr lang="en-GB" sz="2700" baseline="30000" dirty="0"/>
              <a:t>rd</a:t>
            </a:r>
            <a:r>
              <a:rPr lang="en-GB" sz="2700" dirty="0"/>
              <a:t> March, 2022</a:t>
            </a:r>
            <a:br>
              <a:rPr lang="en-GB" sz="2700" dirty="0"/>
            </a:br>
            <a:br>
              <a:rPr lang="en-GB" dirty="0"/>
            </a:br>
            <a:r>
              <a:rPr lang="en-GB" sz="4800" b="1" dirty="0"/>
              <a:t>THANK YOU FOR WAITING </a:t>
            </a:r>
            <a:br>
              <a:rPr lang="en-GB" sz="4800" b="1" dirty="0"/>
            </a:br>
            <a:r>
              <a:rPr lang="en-GB" b="1" dirty="0"/>
              <a:t>The meeting will start at 12:00pm</a:t>
            </a:r>
            <a:br>
              <a:rPr lang="en-GB" b="1" dirty="0"/>
            </a:br>
            <a:endParaRPr lang="en-GB" dirty="0"/>
          </a:p>
        </p:txBody>
      </p:sp>
      <p:pic>
        <p:nvPicPr>
          <p:cNvPr id="18434" name="Picture 2" descr="C:\Users\Amanda.Cowie\AppData\Local\Microsoft\Windows\Temporary Internet Files\Content.Outlook\0K1WQ3E1\7808.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7985" y="5373216"/>
            <a:ext cx="780038" cy="1113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8123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00160" y="169898"/>
            <a:ext cx="8424428" cy="4824536"/>
          </a:xfrm>
        </p:spPr>
        <p:txBody>
          <a:bodyPr>
            <a:normAutofit/>
          </a:bodyPr>
          <a:lstStyle/>
          <a:p>
            <a:r>
              <a:rPr lang="en-GB" sz="2000" b="1" dirty="0">
                <a:solidFill>
                  <a:schemeClr val="accent1"/>
                </a:solidFill>
                <a:latin typeface="+mn-lt"/>
              </a:rPr>
              <a:t>Case 843 – Breast</a:t>
            </a:r>
            <a:br>
              <a:rPr lang="en-GB" dirty="0">
                <a:solidFill>
                  <a:schemeClr val="accent1"/>
                </a:solidFill>
                <a:latin typeface="+mn-lt"/>
              </a:rPr>
            </a:br>
            <a:r>
              <a:rPr lang="en-GB" sz="1100" dirty="0">
                <a:solidFill>
                  <a:schemeClr val="accent1"/>
                </a:solidFill>
                <a:latin typeface="+mn-lt"/>
              </a:rPr>
              <a:t>Specimen</a:t>
            </a:r>
            <a:r>
              <a:rPr lang="en-GB" sz="1400" dirty="0">
                <a:solidFill>
                  <a:schemeClr val="accent1"/>
                </a:solidFill>
                <a:latin typeface="+mn-lt"/>
              </a:rPr>
              <a:t>: </a:t>
            </a:r>
            <a:r>
              <a:rPr lang="en-GB" sz="1100" dirty="0">
                <a:solidFill>
                  <a:schemeClr val="accent1"/>
                </a:solidFill>
                <a:latin typeface="+mn-lt"/>
              </a:rPr>
              <a:t>Breast</a:t>
            </a:r>
          </a:p>
          <a:p>
            <a:r>
              <a:rPr lang="en-GB" sz="1100" b="1" dirty="0">
                <a:solidFill>
                  <a:srgbClr val="FF0000"/>
                </a:solidFill>
                <a:latin typeface="+mn-lt"/>
              </a:rPr>
              <a:t>Submitted Diagnosis: Adenosis, conventional and </a:t>
            </a:r>
            <a:r>
              <a:rPr lang="en-GB" sz="1100" b="1" dirty="0" err="1">
                <a:solidFill>
                  <a:srgbClr val="FF0000"/>
                </a:solidFill>
                <a:latin typeface="+mn-lt"/>
              </a:rPr>
              <a:t>microglandular</a:t>
            </a:r>
            <a:r>
              <a:rPr lang="en-GB" sz="1100" b="1" dirty="0">
                <a:solidFill>
                  <a:srgbClr val="FF0000"/>
                </a:solidFill>
                <a:latin typeface="+mn-lt"/>
              </a:rPr>
              <a:t> types (B3).</a:t>
            </a:r>
          </a:p>
          <a:p>
            <a:pPr>
              <a:spcBef>
                <a:spcPts val="336"/>
              </a:spcBef>
            </a:pPr>
            <a:r>
              <a:rPr lang="en-GB" sz="1600" dirty="0">
                <a:solidFill>
                  <a:schemeClr val="accent1"/>
                </a:solidFill>
                <a:latin typeface="+mn-lt"/>
              </a:rPr>
              <a:t>	</a:t>
            </a:r>
            <a:r>
              <a:rPr lang="en-GB" sz="2000" dirty="0">
                <a:solidFill>
                  <a:schemeClr val="accent1"/>
                </a:solidFill>
                <a:latin typeface="+mn-lt"/>
              </a:rPr>
              <a:t>	</a:t>
            </a:r>
          </a:p>
          <a:p>
            <a:br>
              <a:rPr lang="en-GB" dirty="0">
                <a:solidFill>
                  <a:schemeClr val="accent1"/>
                </a:solidFill>
              </a:rPr>
            </a:br>
            <a:endParaRPr lang="en-GB" dirty="0">
              <a:solidFill>
                <a:schemeClr val="accent1"/>
              </a:solidFill>
            </a:endParaRPr>
          </a:p>
          <a:p>
            <a:endParaRPr lang="en-GB" dirty="0">
              <a:solidFill>
                <a:schemeClr val="accent1"/>
              </a:solidFill>
            </a:endParaRPr>
          </a:p>
        </p:txBody>
      </p:sp>
      <p:graphicFrame>
        <p:nvGraphicFramePr>
          <p:cNvPr id="4" name="Table 3">
            <a:extLst>
              <a:ext uri="{FF2B5EF4-FFF2-40B4-BE49-F238E27FC236}">
                <a16:creationId xmlns:a16="http://schemas.microsoft.com/office/drawing/2014/main" id="{1A5132B9-2EF5-4A2F-9960-DE594EE8D2C6}"/>
              </a:ext>
            </a:extLst>
          </p:cNvPr>
          <p:cNvGraphicFramePr>
            <a:graphicFrameLocks noGrp="1"/>
          </p:cNvGraphicFramePr>
          <p:nvPr>
            <p:extLst>
              <p:ext uri="{D42A27DB-BD31-4B8C-83A1-F6EECF244321}">
                <p14:modId xmlns:p14="http://schemas.microsoft.com/office/powerpoint/2010/main" val="795541570"/>
              </p:ext>
            </p:extLst>
          </p:nvPr>
        </p:nvGraphicFramePr>
        <p:xfrm>
          <a:off x="125761" y="1052736"/>
          <a:ext cx="8892480" cy="579120"/>
        </p:xfrm>
        <a:graphic>
          <a:graphicData uri="http://schemas.openxmlformats.org/drawingml/2006/table">
            <a:tbl>
              <a:tblPr firstRow="1" bandRow="1">
                <a:tableStyleId>{5C22544A-7EE6-4342-B048-85BDC9FD1C3A}</a:tableStyleId>
              </a:tblPr>
              <a:tblGrid>
                <a:gridCol w="989855">
                  <a:extLst>
                    <a:ext uri="{9D8B030D-6E8A-4147-A177-3AD203B41FA5}">
                      <a16:colId xmlns:a16="http://schemas.microsoft.com/office/drawing/2014/main" val="147993787"/>
                    </a:ext>
                  </a:extLst>
                </a:gridCol>
                <a:gridCol w="1224136">
                  <a:extLst>
                    <a:ext uri="{9D8B030D-6E8A-4147-A177-3AD203B41FA5}">
                      <a16:colId xmlns:a16="http://schemas.microsoft.com/office/drawing/2014/main" val="2560495112"/>
                    </a:ext>
                  </a:extLst>
                </a:gridCol>
                <a:gridCol w="1152128">
                  <a:extLst>
                    <a:ext uri="{9D8B030D-6E8A-4147-A177-3AD203B41FA5}">
                      <a16:colId xmlns:a16="http://schemas.microsoft.com/office/drawing/2014/main" val="1476607657"/>
                    </a:ext>
                  </a:extLst>
                </a:gridCol>
                <a:gridCol w="720080">
                  <a:extLst>
                    <a:ext uri="{9D8B030D-6E8A-4147-A177-3AD203B41FA5}">
                      <a16:colId xmlns:a16="http://schemas.microsoft.com/office/drawing/2014/main" val="3563871017"/>
                    </a:ext>
                  </a:extLst>
                </a:gridCol>
                <a:gridCol w="3384376">
                  <a:extLst>
                    <a:ext uri="{9D8B030D-6E8A-4147-A177-3AD203B41FA5}">
                      <a16:colId xmlns:a16="http://schemas.microsoft.com/office/drawing/2014/main" val="797462029"/>
                    </a:ext>
                  </a:extLst>
                </a:gridCol>
                <a:gridCol w="1421905">
                  <a:extLst>
                    <a:ext uri="{9D8B030D-6E8A-4147-A177-3AD203B41FA5}">
                      <a16:colId xmlns:a16="http://schemas.microsoft.com/office/drawing/2014/main" val="3318254188"/>
                    </a:ext>
                  </a:extLst>
                </a:gridCol>
              </a:tblGrid>
              <a:tr h="370840">
                <a:tc>
                  <a:txBody>
                    <a:bodyPr/>
                    <a:lstStyle/>
                    <a:p>
                      <a:r>
                        <a:rPr lang="en-GB" sz="1600" dirty="0"/>
                        <a:t>Clinical</a:t>
                      </a:r>
                    </a:p>
                  </a:txBody>
                  <a:tcPr/>
                </a:tc>
                <a:tc>
                  <a:txBody>
                    <a:bodyPr/>
                    <a:lstStyle/>
                    <a:p>
                      <a:r>
                        <a:rPr lang="en-GB" sz="1600" dirty="0"/>
                        <a:t>Macro</a:t>
                      </a:r>
                    </a:p>
                  </a:txBody>
                  <a:tcPr/>
                </a:tc>
                <a:tc>
                  <a:txBody>
                    <a:bodyPr/>
                    <a:lstStyle/>
                    <a:p>
                      <a:r>
                        <a:rPr lang="en-GB" sz="1600" dirty="0"/>
                        <a:t>Immuno</a:t>
                      </a:r>
                    </a:p>
                  </a:txBody>
                  <a:tcPr/>
                </a:tc>
                <a:tc>
                  <a:txBody>
                    <a:bodyPr/>
                    <a:lstStyle/>
                    <a:p>
                      <a:r>
                        <a:rPr lang="en-GB" sz="1600" dirty="0"/>
                        <a:t>Image link</a:t>
                      </a:r>
                    </a:p>
                  </a:txBody>
                  <a:tcPr/>
                </a:tc>
                <a:tc>
                  <a:txBody>
                    <a:bodyPr/>
                    <a:lstStyle/>
                    <a:p>
                      <a:r>
                        <a:rPr lang="en-GB" sz="1600" dirty="0"/>
                        <a:t>Preliminary Results</a:t>
                      </a:r>
                    </a:p>
                  </a:txBody>
                  <a:tcPr/>
                </a:tc>
                <a:tc>
                  <a:txBody>
                    <a:bodyPr/>
                    <a:lstStyle/>
                    <a:p>
                      <a:pPr algn="ctr"/>
                      <a:r>
                        <a:rPr lang="en-GB" sz="1600" dirty="0"/>
                        <a:t>Final Merge Results</a:t>
                      </a:r>
                    </a:p>
                  </a:txBody>
                  <a:tcPr/>
                </a:tc>
                <a:extLst>
                  <a:ext uri="{0D108BD9-81ED-4DB2-BD59-A6C34878D82A}">
                    <a16:rowId xmlns:a16="http://schemas.microsoft.com/office/drawing/2014/main" val="1065618442"/>
                  </a:ext>
                </a:extLst>
              </a:tr>
            </a:tbl>
          </a:graphicData>
        </a:graphic>
      </p:graphicFrame>
      <p:graphicFrame>
        <p:nvGraphicFramePr>
          <p:cNvPr id="6" name="Table 5">
            <a:extLst>
              <a:ext uri="{FF2B5EF4-FFF2-40B4-BE49-F238E27FC236}">
                <a16:creationId xmlns:a16="http://schemas.microsoft.com/office/drawing/2014/main" id="{41CC7968-1FF0-4962-B680-FE17D472F87B}"/>
              </a:ext>
            </a:extLst>
          </p:cNvPr>
          <p:cNvGraphicFramePr>
            <a:graphicFrameLocks noGrp="1"/>
          </p:cNvGraphicFramePr>
          <p:nvPr>
            <p:extLst>
              <p:ext uri="{D42A27DB-BD31-4B8C-83A1-F6EECF244321}">
                <p14:modId xmlns:p14="http://schemas.microsoft.com/office/powerpoint/2010/main" val="3785807707"/>
              </p:ext>
            </p:extLst>
          </p:nvPr>
        </p:nvGraphicFramePr>
        <p:xfrm>
          <a:off x="134417" y="1880646"/>
          <a:ext cx="8892478" cy="2340442"/>
        </p:xfrm>
        <a:graphic>
          <a:graphicData uri="http://schemas.openxmlformats.org/drawingml/2006/table">
            <a:tbl>
              <a:tblPr firstRow="1" bandRow="1">
                <a:tableStyleId>{5C22544A-7EE6-4342-B048-85BDC9FD1C3A}</a:tableStyleId>
              </a:tblPr>
              <a:tblGrid>
                <a:gridCol w="981199">
                  <a:extLst>
                    <a:ext uri="{9D8B030D-6E8A-4147-A177-3AD203B41FA5}">
                      <a16:colId xmlns:a16="http://schemas.microsoft.com/office/drawing/2014/main" val="3289464148"/>
                    </a:ext>
                  </a:extLst>
                </a:gridCol>
                <a:gridCol w="1224136">
                  <a:extLst>
                    <a:ext uri="{9D8B030D-6E8A-4147-A177-3AD203B41FA5}">
                      <a16:colId xmlns:a16="http://schemas.microsoft.com/office/drawing/2014/main" val="3103826028"/>
                    </a:ext>
                  </a:extLst>
                </a:gridCol>
                <a:gridCol w="1152128">
                  <a:extLst>
                    <a:ext uri="{9D8B030D-6E8A-4147-A177-3AD203B41FA5}">
                      <a16:colId xmlns:a16="http://schemas.microsoft.com/office/drawing/2014/main" val="4128696108"/>
                    </a:ext>
                  </a:extLst>
                </a:gridCol>
                <a:gridCol w="720080">
                  <a:extLst>
                    <a:ext uri="{9D8B030D-6E8A-4147-A177-3AD203B41FA5}">
                      <a16:colId xmlns:a16="http://schemas.microsoft.com/office/drawing/2014/main" val="2488838748"/>
                    </a:ext>
                  </a:extLst>
                </a:gridCol>
                <a:gridCol w="3384376">
                  <a:extLst>
                    <a:ext uri="{9D8B030D-6E8A-4147-A177-3AD203B41FA5}">
                      <a16:colId xmlns:a16="http://schemas.microsoft.com/office/drawing/2014/main" val="1310833931"/>
                    </a:ext>
                  </a:extLst>
                </a:gridCol>
                <a:gridCol w="1430559">
                  <a:extLst>
                    <a:ext uri="{9D8B030D-6E8A-4147-A177-3AD203B41FA5}">
                      <a16:colId xmlns:a16="http://schemas.microsoft.com/office/drawing/2014/main" val="323001820"/>
                    </a:ext>
                  </a:extLst>
                </a:gridCol>
              </a:tblGrid>
              <a:tr h="2340442">
                <a:tc>
                  <a:txBody>
                    <a:bodyPr/>
                    <a:lstStyle/>
                    <a:p>
                      <a:r>
                        <a:rPr lang="en-GB" sz="1200" b="0" kern="1200" dirty="0">
                          <a:solidFill>
                            <a:schemeClr val="accent1"/>
                          </a:solidFill>
                          <a:effectLst/>
                          <a:latin typeface="+mn-lt"/>
                          <a:ea typeface="+mn-ea"/>
                          <a:cs typeface="+mn-cs"/>
                        </a:rPr>
                        <a:t>F78. B3 Lesion on previous biopsy</a:t>
                      </a:r>
                      <a:endParaRPr lang="en-GB" sz="1200" b="0" dirty="0">
                        <a:solidFill>
                          <a:schemeClr val="accent1"/>
                        </a:solidFill>
                      </a:endParaRP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accent1"/>
                          </a:solidFill>
                          <a:effectLst/>
                          <a:latin typeface="+mn-lt"/>
                          <a:ea typeface="+mn-ea"/>
                          <a:cs typeface="+mn-cs"/>
                        </a:rPr>
                        <a:t>Left breast VAE. Fibrofatty tissue 50x30x7mm</a:t>
                      </a:r>
                      <a:endParaRPr lang="en-GB" sz="1200" b="0" dirty="0">
                        <a:solidFill>
                          <a:schemeClr val="accent1"/>
                        </a:solidFill>
                      </a:endParaRPr>
                    </a:p>
                  </a:txBody>
                  <a:tcPr>
                    <a:solidFill>
                      <a:schemeClr val="bg1">
                        <a:lumMod val="85000"/>
                      </a:schemeClr>
                    </a:solidFill>
                  </a:tcPr>
                </a:tc>
                <a:tc>
                  <a:txBody>
                    <a:bodyPr/>
                    <a:lstStyle/>
                    <a:p>
                      <a:r>
                        <a:rPr lang="en-AU" sz="1200" b="0" kern="1200" dirty="0">
                          <a:solidFill>
                            <a:schemeClr val="accent1"/>
                          </a:solidFill>
                          <a:effectLst/>
                          <a:latin typeface="+mn-lt"/>
                          <a:ea typeface="+mn-ea"/>
                          <a:cs typeface="+mn-cs"/>
                        </a:rPr>
                        <a:t>IHC: S100 +</a:t>
                      </a:r>
                      <a:r>
                        <a:rPr lang="en-AU" sz="1200" b="0" kern="1200" dirty="0" err="1">
                          <a:solidFill>
                            <a:schemeClr val="accent1"/>
                          </a:solidFill>
                          <a:effectLst/>
                          <a:latin typeface="+mn-lt"/>
                          <a:ea typeface="+mn-ea"/>
                          <a:cs typeface="+mn-cs"/>
                        </a:rPr>
                        <a:t>ve</a:t>
                      </a:r>
                      <a:r>
                        <a:rPr lang="en-AU" sz="1200" b="0" kern="1200" dirty="0">
                          <a:solidFill>
                            <a:schemeClr val="accent1"/>
                          </a:solidFill>
                          <a:effectLst/>
                          <a:latin typeface="+mn-lt"/>
                          <a:ea typeface="+mn-ea"/>
                          <a:cs typeface="+mn-cs"/>
                        </a:rPr>
                        <a:t>, ER, PR, p63-ve</a:t>
                      </a:r>
                      <a:endParaRPr lang="en-GB" sz="1200" b="0" dirty="0">
                        <a:solidFill>
                          <a:schemeClr val="accent1"/>
                        </a:solidFill>
                      </a:endParaRPr>
                    </a:p>
                  </a:txBody>
                  <a:tcPr>
                    <a:solidFill>
                      <a:schemeClr val="bg1">
                        <a:lumMod val="85000"/>
                      </a:schemeClr>
                    </a:solidFill>
                  </a:tcPr>
                </a:tc>
                <a:tc>
                  <a:txBody>
                    <a:bodyPr/>
                    <a:lstStyle/>
                    <a:p>
                      <a:r>
                        <a:rPr lang="en-AU" sz="1200" b="1" i="1" u="sng" kern="1200" dirty="0">
                          <a:solidFill>
                            <a:schemeClr val="lt1"/>
                          </a:solidFill>
                          <a:effectLst/>
                          <a:latin typeface="+mn-lt"/>
                          <a:ea typeface="+mn-ea"/>
                          <a:cs typeface="+mn-cs"/>
                          <a:hlinkClick r:id="rId2"/>
                        </a:rPr>
                        <a:t>Click here to view digital image</a:t>
                      </a:r>
                      <a:endParaRPr lang="en-GB" sz="1200" b="1" kern="1200" dirty="0">
                        <a:solidFill>
                          <a:schemeClr val="lt1"/>
                        </a:solidFill>
                        <a:effectLst/>
                        <a:latin typeface="+mn-lt"/>
                        <a:ea typeface="+mn-ea"/>
                        <a:cs typeface="+mn-cs"/>
                      </a:endParaRPr>
                    </a:p>
                  </a:txBody>
                  <a:tcPr>
                    <a:solidFill>
                      <a:schemeClr val="bg1">
                        <a:lumMod val="85000"/>
                      </a:schemeClr>
                    </a:solidFill>
                  </a:tcPr>
                </a:tc>
                <a:tc>
                  <a:txBody>
                    <a:bodyPr/>
                    <a:lstStyle/>
                    <a:p>
                      <a:pPr marL="0" indent="0">
                        <a:buNone/>
                      </a:pPr>
                      <a:r>
                        <a:rPr lang="en-GB" sz="1200" b="0" dirty="0">
                          <a:solidFill>
                            <a:schemeClr val="accent1"/>
                          </a:solidFill>
                        </a:rPr>
                        <a:t>1. Microglandular Adenosis                     8.27</a:t>
                      </a:r>
                    </a:p>
                    <a:p>
                      <a:pPr marL="0" indent="0">
                        <a:buNone/>
                      </a:pPr>
                      <a:r>
                        <a:rPr lang="en-GB" sz="1200" b="0" dirty="0">
                          <a:solidFill>
                            <a:schemeClr val="accent1"/>
                          </a:solidFill>
                        </a:rPr>
                        <a:t>2. Atypical microglandular adenosis       0.80</a:t>
                      </a:r>
                    </a:p>
                    <a:p>
                      <a:pPr marL="0" indent="0">
                        <a:buNone/>
                      </a:pPr>
                      <a:r>
                        <a:rPr lang="en-GB" sz="1200" b="0" dirty="0">
                          <a:solidFill>
                            <a:schemeClr val="accent1"/>
                          </a:solidFill>
                        </a:rPr>
                        <a:t>3. Adenomyoepithelioma /                      0.15 myoepithelioma/myofibroblastoma</a:t>
                      </a:r>
                    </a:p>
                    <a:p>
                      <a:pPr marL="0" indent="0">
                        <a:buNone/>
                      </a:pPr>
                      <a:r>
                        <a:rPr lang="en-GB" sz="1200" b="0" dirty="0">
                          <a:solidFill>
                            <a:schemeClr val="accent1"/>
                          </a:solidFill>
                        </a:rPr>
                        <a:t>4. Acinic cell carcinoma of breast            0.20</a:t>
                      </a:r>
                    </a:p>
                    <a:p>
                      <a:pPr marL="0" indent="0">
                        <a:buNone/>
                      </a:pPr>
                      <a:r>
                        <a:rPr lang="en-GB" sz="1200" b="0" dirty="0">
                          <a:solidFill>
                            <a:schemeClr val="accent1"/>
                          </a:solidFill>
                        </a:rPr>
                        <a:t>5. Invasive ductal carcinoma                    0.07 </a:t>
                      </a:r>
                      <a:br>
                        <a:rPr lang="en-GB" sz="1200" b="0" dirty="0">
                          <a:solidFill>
                            <a:schemeClr val="accent1"/>
                          </a:solidFill>
                        </a:rPr>
                      </a:br>
                      <a:r>
                        <a:rPr lang="en-GB" sz="1200" b="0" dirty="0">
                          <a:solidFill>
                            <a:schemeClr val="accent1"/>
                          </a:solidFill>
                        </a:rPr>
                        <a:t>(and previous biopsy cavity) </a:t>
                      </a:r>
                    </a:p>
                    <a:p>
                      <a:pPr marL="0" indent="0">
                        <a:buNone/>
                      </a:pPr>
                      <a:r>
                        <a:rPr lang="en-GB" sz="1200" b="0" dirty="0">
                          <a:solidFill>
                            <a:schemeClr val="accent1"/>
                          </a:solidFill>
                        </a:rPr>
                        <a:t>6. Adenomyoepithelial adenosis             0.07</a:t>
                      </a:r>
                    </a:p>
                    <a:p>
                      <a:pPr marL="0" indent="0">
                        <a:buNone/>
                      </a:pPr>
                      <a:r>
                        <a:rPr lang="en-GB" sz="1200" b="0" dirty="0">
                          <a:solidFill>
                            <a:schemeClr val="accent1"/>
                          </a:solidFill>
                        </a:rPr>
                        <a:t>7. Tubular adenosis / adenoma               0.10</a:t>
                      </a:r>
                    </a:p>
                    <a:p>
                      <a:pPr marL="0" indent="0">
                        <a:buNone/>
                      </a:pPr>
                      <a:r>
                        <a:rPr lang="en-GB" sz="1200" b="0" dirty="0">
                          <a:solidFill>
                            <a:schemeClr val="accent1"/>
                          </a:solidFill>
                        </a:rPr>
                        <a:t>8. (Nodular) adenosis                                0.24</a:t>
                      </a:r>
                    </a:p>
                    <a:p>
                      <a:pPr marL="0" indent="0">
                        <a:buNone/>
                      </a:pPr>
                      <a:r>
                        <a:rPr lang="en-GB" sz="1200" b="0" dirty="0">
                          <a:solidFill>
                            <a:schemeClr val="accent1"/>
                          </a:solidFill>
                        </a:rPr>
                        <a:t>9. Microglandular hyperplasia                 0.07</a:t>
                      </a:r>
                    </a:p>
                    <a:p>
                      <a:pPr marL="0" indent="0">
                        <a:buNone/>
                      </a:pPr>
                      <a:r>
                        <a:rPr lang="en-GB" sz="1200" b="0" dirty="0">
                          <a:solidFill>
                            <a:schemeClr val="accent1"/>
                          </a:solidFill>
                        </a:rPr>
                        <a:t>10. Carcinoma arising in MGA                 0.03         </a:t>
                      </a:r>
                    </a:p>
                  </a:txBody>
                  <a:tcPr>
                    <a:solidFill>
                      <a:schemeClr val="bg1">
                        <a:lumMod val="85000"/>
                      </a:schemeClr>
                    </a:solidFill>
                  </a:tcPr>
                </a:tc>
                <a:tc>
                  <a:txBody>
                    <a:bodyPr/>
                    <a:lstStyle/>
                    <a:p>
                      <a:r>
                        <a:rPr lang="en-GB" sz="1200" b="0" kern="1200" dirty="0">
                          <a:solidFill>
                            <a:srgbClr val="FF0000"/>
                          </a:solidFill>
                          <a:latin typeface="+mn-lt"/>
                          <a:ea typeface="+mn-ea"/>
                          <a:cs typeface="+mn-cs"/>
                        </a:rPr>
                        <a:t>1, 2 &amp; 9 (46.67%)</a:t>
                      </a:r>
                    </a:p>
                    <a:p>
                      <a:endParaRPr lang="en-GB" sz="1200" b="0" kern="1200" dirty="0">
                        <a:solidFill>
                          <a:srgbClr val="FF0000"/>
                        </a:solidFill>
                        <a:latin typeface="+mn-lt"/>
                        <a:ea typeface="+mn-ea"/>
                        <a:cs typeface="+mn-cs"/>
                      </a:endParaRPr>
                    </a:p>
                    <a:p>
                      <a:endParaRPr lang="en-GB" sz="1200" b="0" kern="1200" dirty="0">
                        <a:solidFill>
                          <a:srgbClr val="FF0000"/>
                        </a:solidFill>
                        <a:latin typeface="+mn-lt"/>
                        <a:ea typeface="+mn-ea"/>
                        <a:cs typeface="+mn-cs"/>
                      </a:endParaRPr>
                    </a:p>
                    <a:p>
                      <a:endParaRPr lang="en-GB" sz="1200" b="0" kern="1200" dirty="0">
                        <a:solidFill>
                          <a:srgbClr val="FF0000"/>
                        </a:solidFill>
                        <a:latin typeface="+mn-lt"/>
                        <a:ea typeface="+mn-ea"/>
                        <a:cs typeface="+mn-cs"/>
                      </a:endParaRPr>
                    </a:p>
                    <a:p>
                      <a:endParaRPr lang="en-GB" sz="1200" b="0" kern="1200" dirty="0">
                        <a:solidFill>
                          <a:srgbClr val="FF0000"/>
                        </a:solidFill>
                        <a:latin typeface="+mn-lt"/>
                        <a:ea typeface="+mn-ea"/>
                        <a:cs typeface="+mn-cs"/>
                      </a:endParaRPr>
                    </a:p>
                    <a:p>
                      <a:endParaRPr lang="en-GB" sz="1200" b="0" kern="1200" dirty="0">
                        <a:solidFill>
                          <a:srgbClr val="FF0000"/>
                        </a:solidFill>
                        <a:latin typeface="+mn-lt"/>
                        <a:ea typeface="+mn-ea"/>
                        <a:cs typeface="+mn-cs"/>
                      </a:endParaRPr>
                    </a:p>
                    <a:p>
                      <a:r>
                        <a:rPr lang="en-GB" sz="1200" b="0" kern="1200" dirty="0">
                          <a:solidFill>
                            <a:srgbClr val="FF0000"/>
                          </a:solidFill>
                          <a:latin typeface="+mn-lt"/>
                          <a:ea typeface="+mn-ea"/>
                          <a:cs typeface="+mn-cs"/>
                        </a:rPr>
                        <a:t>1 &amp; 2 (51%)</a:t>
                      </a:r>
                    </a:p>
                    <a:p>
                      <a:r>
                        <a:rPr lang="en-GB" sz="1200" b="0" kern="1200" dirty="0">
                          <a:solidFill>
                            <a:srgbClr val="FF0000"/>
                          </a:solidFill>
                          <a:latin typeface="+mn-lt"/>
                          <a:ea typeface="+mn-ea"/>
                          <a:cs typeface="+mn-cs"/>
                        </a:rPr>
                        <a:t>1 &amp; 9 (51%)</a:t>
                      </a:r>
                    </a:p>
                  </a:txBody>
                  <a:tcPr>
                    <a:solidFill>
                      <a:schemeClr val="bg1">
                        <a:lumMod val="85000"/>
                      </a:schemeClr>
                    </a:solidFill>
                  </a:tcPr>
                </a:tc>
                <a:extLst>
                  <a:ext uri="{0D108BD9-81ED-4DB2-BD59-A6C34878D82A}">
                    <a16:rowId xmlns:a16="http://schemas.microsoft.com/office/drawing/2014/main" val="2767198319"/>
                  </a:ext>
                </a:extLst>
              </a:tr>
            </a:tbl>
          </a:graphicData>
        </a:graphic>
      </p:graphicFrame>
      <p:sp>
        <p:nvSpPr>
          <p:cNvPr id="7" name="Rectangle 6">
            <a:extLst>
              <a:ext uri="{FF2B5EF4-FFF2-40B4-BE49-F238E27FC236}">
                <a16:creationId xmlns:a16="http://schemas.microsoft.com/office/drawing/2014/main" id="{F81A0AC5-A87D-4B2E-8CD0-F0D66D96A33C}"/>
              </a:ext>
            </a:extLst>
          </p:cNvPr>
          <p:cNvSpPr/>
          <p:nvPr/>
        </p:nvSpPr>
        <p:spPr>
          <a:xfrm>
            <a:off x="123801" y="4392317"/>
            <a:ext cx="9126759" cy="2062103"/>
          </a:xfrm>
          <a:prstGeom prst="rect">
            <a:avLst/>
          </a:prstGeom>
        </p:spPr>
        <p:txBody>
          <a:bodyPr wrap="square">
            <a:spAutoFit/>
          </a:bodyPr>
          <a:lstStyle/>
          <a:p>
            <a:pPr lvl="0"/>
            <a:r>
              <a:rPr lang="en-GB" sz="1200" dirty="0">
                <a:solidFill>
                  <a:schemeClr val="accent1"/>
                </a:solidFill>
                <a:latin typeface="+mn-lt"/>
                <a:cs typeface="Arial" panose="020B0604020202020204" pitchFamily="34" charset="0"/>
              </a:rPr>
              <a:t>General Comments:</a:t>
            </a:r>
            <a:endParaRPr lang="en-GB" sz="1200" dirty="0">
              <a:solidFill>
                <a:schemeClr val="accent1"/>
              </a:solidFill>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AU" sz="1200" dirty="0">
                <a:solidFill>
                  <a:schemeClr val="accent1"/>
                </a:solidFill>
                <a:latin typeface="+mn-lt"/>
                <a:cs typeface="Arial" panose="020B0604020202020204" pitchFamily="34" charset="0"/>
              </a:rPr>
              <a:t>I don’t think these can be merged, this is a difficult breast case, looks like microglandular adenosis, but has too many mitosis.</a:t>
            </a:r>
            <a:endParaRPr lang="en-GB" sz="1200" dirty="0">
              <a:solidFill>
                <a:schemeClr val="accent1"/>
              </a:solidFill>
              <a:latin typeface="+mn-lt"/>
              <a:cs typeface="Arial" panose="020B0604020202020204" pitchFamily="34" charset="0"/>
            </a:endParaRPr>
          </a:p>
          <a:p>
            <a:pPr marL="171450" lvl="0" indent="-171450">
              <a:buFont typeface="Arial" panose="020B0604020202020204" pitchFamily="34" charset="0"/>
              <a:buChar char="•"/>
            </a:pPr>
            <a:r>
              <a:rPr lang="en-AU" sz="1200" dirty="0">
                <a:solidFill>
                  <a:schemeClr val="accent1"/>
                </a:solidFill>
                <a:latin typeface="+mn-lt"/>
                <a:cs typeface="Arial" panose="020B0604020202020204" pitchFamily="34" charset="0"/>
              </a:rPr>
              <a:t>This is MGA +/- atypia</a:t>
            </a:r>
            <a:endParaRPr lang="en-GB" sz="1200" dirty="0">
              <a:solidFill>
                <a:schemeClr val="accent1"/>
              </a:solidFill>
              <a:latin typeface="+mn-lt"/>
              <a:cs typeface="Arial" panose="020B0604020202020204" pitchFamily="34" charset="0"/>
            </a:endParaRPr>
          </a:p>
          <a:p>
            <a:pPr marL="171450" lvl="0" indent="-171450">
              <a:buFont typeface="Arial" panose="020B0604020202020204" pitchFamily="34" charset="0"/>
              <a:buChar char="•"/>
            </a:pPr>
            <a:r>
              <a:rPr lang="en-AU" sz="1200" dirty="0">
                <a:solidFill>
                  <a:schemeClr val="accent1"/>
                </a:solidFill>
                <a:latin typeface="+mn-lt"/>
                <a:cs typeface="Arial" panose="020B0604020202020204" pitchFamily="34" charset="0"/>
              </a:rPr>
              <a:t>Merge all the benign entities x 2</a:t>
            </a:r>
            <a:endParaRPr lang="en-GB" sz="1200" dirty="0">
              <a:solidFill>
                <a:schemeClr val="accent1"/>
              </a:solidFill>
              <a:latin typeface="+mn-lt"/>
              <a:cs typeface="Arial" panose="020B0604020202020204" pitchFamily="34" charset="0"/>
            </a:endParaRPr>
          </a:p>
          <a:p>
            <a:pPr marL="171450" lvl="0" indent="-171450">
              <a:buFont typeface="Arial" panose="020B0604020202020204" pitchFamily="34" charset="0"/>
              <a:buChar char="•"/>
            </a:pPr>
            <a:r>
              <a:rPr lang="en-AU" sz="1200" dirty="0">
                <a:solidFill>
                  <a:schemeClr val="accent1"/>
                </a:solidFill>
                <a:latin typeface="+mn-lt"/>
                <a:cs typeface="Arial" panose="020B0604020202020204" pitchFamily="34" charset="0"/>
              </a:rPr>
              <a:t>Remove from final analysis</a:t>
            </a:r>
            <a:endParaRPr lang="en-GB" sz="1200" dirty="0">
              <a:solidFill>
                <a:schemeClr val="accent1"/>
              </a:solidFill>
              <a:latin typeface="+mn-lt"/>
              <a:cs typeface="Arial" panose="020B0604020202020204" pitchFamily="34" charset="0"/>
            </a:endParaRPr>
          </a:p>
          <a:p>
            <a:pPr marL="171450" lvl="0" indent="-171450">
              <a:buFont typeface="Arial" panose="020B0604020202020204" pitchFamily="34" charset="0"/>
              <a:buChar char="•"/>
            </a:pPr>
            <a:r>
              <a:rPr lang="en-AU" sz="1200" dirty="0">
                <a:solidFill>
                  <a:schemeClr val="accent1"/>
                </a:solidFill>
                <a:latin typeface="+mn-lt"/>
                <a:cs typeface="Arial" panose="020B0604020202020204" pitchFamily="34" charset="0"/>
              </a:rPr>
              <a:t>Microglandular adenosis can have mitotic activity</a:t>
            </a:r>
            <a:endParaRPr lang="en-GB" sz="1200" dirty="0">
              <a:solidFill>
                <a:schemeClr val="accent1"/>
              </a:solidFill>
              <a:latin typeface="+mn-lt"/>
              <a:cs typeface="Arial" panose="020B0604020202020204" pitchFamily="34" charset="0"/>
            </a:endParaRPr>
          </a:p>
          <a:p>
            <a:pPr marL="171450" lvl="0" indent="-171450">
              <a:buFont typeface="Arial" panose="020B0604020202020204" pitchFamily="34" charset="0"/>
              <a:buChar char="•"/>
            </a:pPr>
            <a:r>
              <a:rPr lang="en-AU" sz="1200" dirty="0">
                <a:solidFill>
                  <a:schemeClr val="accent1"/>
                </a:solidFill>
                <a:latin typeface="+mn-lt"/>
                <a:cs typeface="Arial" panose="020B0604020202020204" pitchFamily="34" charset="0"/>
              </a:rPr>
              <a:t>I think is atypical MGA but I think it is beyond the remit of a general pathologist.</a:t>
            </a:r>
            <a:endParaRPr lang="en-GB" sz="1200" dirty="0">
              <a:solidFill>
                <a:schemeClr val="accent1"/>
              </a:solidFill>
              <a:latin typeface="+mn-lt"/>
              <a:cs typeface="Arial" panose="020B0604020202020204" pitchFamily="34" charset="0"/>
            </a:endParaRPr>
          </a:p>
          <a:p>
            <a:pPr marL="171450" lvl="0" indent="-171450">
              <a:buFont typeface="Arial" panose="020B0604020202020204" pitchFamily="34" charset="0"/>
              <a:buChar char="•"/>
            </a:pPr>
            <a:r>
              <a:rPr lang="en-AU" sz="1200" dirty="0">
                <a:solidFill>
                  <a:schemeClr val="accent1"/>
                </a:solidFill>
                <a:latin typeface="+mn-lt"/>
                <a:cs typeface="Arial" panose="020B0604020202020204" pitchFamily="34" charset="0"/>
              </a:rPr>
              <a:t>Not suitable, needs expert review</a:t>
            </a:r>
            <a:endParaRPr lang="en-GB" sz="1200" dirty="0">
              <a:solidFill>
                <a:schemeClr val="accent1"/>
              </a:solidFill>
              <a:latin typeface="+mn-lt"/>
              <a:cs typeface="Arial" panose="020B0604020202020204" pitchFamily="34" charset="0"/>
            </a:endParaRPr>
          </a:p>
          <a:p>
            <a:pPr marL="171450" lvl="0" indent="-171450">
              <a:buFont typeface="Arial" panose="020B0604020202020204" pitchFamily="34" charset="0"/>
              <a:buChar char="•"/>
            </a:pPr>
            <a:r>
              <a:rPr lang="en-AU" sz="1200" dirty="0">
                <a:solidFill>
                  <a:schemeClr val="accent1"/>
                </a:solidFill>
                <a:latin typeface="+mn-lt"/>
                <a:cs typeface="Arial" panose="020B0604020202020204" pitchFamily="34" charset="0"/>
              </a:rPr>
              <a:t>I thought this was a nice example surprised so many differentials</a:t>
            </a:r>
            <a:endParaRPr lang="en-GB" sz="1200" dirty="0">
              <a:solidFill>
                <a:schemeClr val="accent1"/>
              </a:solidFill>
              <a:latin typeface="+mn-lt"/>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0971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00160" y="169898"/>
            <a:ext cx="8424428" cy="4824536"/>
          </a:xfrm>
        </p:spPr>
        <p:txBody>
          <a:bodyPr>
            <a:normAutofit/>
          </a:bodyPr>
          <a:lstStyle/>
          <a:p>
            <a:r>
              <a:rPr lang="en-GB" sz="2000" b="1" dirty="0">
                <a:solidFill>
                  <a:schemeClr val="accent1"/>
                </a:solidFill>
                <a:latin typeface="+mn-lt"/>
              </a:rPr>
              <a:t>Case 844 – Endocrine</a:t>
            </a:r>
            <a:br>
              <a:rPr lang="en-GB" dirty="0">
                <a:solidFill>
                  <a:schemeClr val="accent1"/>
                </a:solidFill>
                <a:latin typeface="+mn-lt"/>
              </a:rPr>
            </a:br>
            <a:r>
              <a:rPr lang="en-GB" sz="1200" dirty="0">
                <a:solidFill>
                  <a:schemeClr val="accent1"/>
                </a:solidFill>
                <a:latin typeface="+mn-lt"/>
              </a:rPr>
              <a:t>Specimen: </a:t>
            </a:r>
            <a:r>
              <a:rPr lang="en-AU" sz="1200" dirty="0">
                <a:solidFill>
                  <a:schemeClr val="accent1"/>
                </a:solidFill>
                <a:latin typeface="+mn-lt"/>
              </a:rPr>
              <a:t>Adrenal Lesion</a:t>
            </a:r>
            <a:br>
              <a:rPr lang="en-GB" sz="1200" dirty="0">
                <a:solidFill>
                  <a:schemeClr val="accent1"/>
                </a:solidFill>
                <a:latin typeface="+mn-lt"/>
              </a:rPr>
            </a:br>
            <a:r>
              <a:rPr lang="en-GB" sz="1200" b="1" dirty="0">
                <a:solidFill>
                  <a:srgbClr val="FF0000"/>
                </a:solidFill>
                <a:latin typeface="+mn-lt"/>
              </a:rPr>
              <a:t>Submitted Diagnosis: Myelolipoma</a:t>
            </a:r>
          </a:p>
          <a:p>
            <a:r>
              <a:rPr lang="en-GB" sz="1100" dirty="0">
                <a:solidFill>
                  <a:schemeClr val="accent1"/>
                </a:solidFill>
              </a:rPr>
              <a:t>	</a:t>
            </a:r>
            <a:r>
              <a:rPr lang="en-GB" sz="1600" dirty="0">
                <a:solidFill>
                  <a:schemeClr val="accent1"/>
                </a:solidFill>
              </a:rPr>
              <a:t>	</a:t>
            </a:r>
            <a:r>
              <a:rPr lang="en-GB" sz="2000" dirty="0">
                <a:solidFill>
                  <a:schemeClr val="accent1"/>
                </a:solidFill>
              </a:rPr>
              <a:t>	</a:t>
            </a:r>
          </a:p>
          <a:p>
            <a:br>
              <a:rPr lang="en-GB" dirty="0">
                <a:solidFill>
                  <a:schemeClr val="accent1"/>
                </a:solidFill>
              </a:rPr>
            </a:br>
            <a:endParaRPr lang="en-GB" dirty="0">
              <a:solidFill>
                <a:schemeClr val="accent1"/>
              </a:solidFill>
            </a:endParaRPr>
          </a:p>
          <a:p>
            <a:endParaRPr lang="en-GB" dirty="0">
              <a:solidFill>
                <a:schemeClr val="accent1"/>
              </a:solidFill>
            </a:endParaRPr>
          </a:p>
        </p:txBody>
      </p:sp>
      <p:graphicFrame>
        <p:nvGraphicFramePr>
          <p:cNvPr id="4" name="Table 3">
            <a:extLst>
              <a:ext uri="{FF2B5EF4-FFF2-40B4-BE49-F238E27FC236}">
                <a16:creationId xmlns:a16="http://schemas.microsoft.com/office/drawing/2014/main" id="{1A5132B9-2EF5-4A2F-9960-DE594EE8D2C6}"/>
              </a:ext>
            </a:extLst>
          </p:cNvPr>
          <p:cNvGraphicFramePr>
            <a:graphicFrameLocks noGrp="1"/>
          </p:cNvGraphicFramePr>
          <p:nvPr>
            <p:extLst>
              <p:ext uri="{D42A27DB-BD31-4B8C-83A1-F6EECF244321}">
                <p14:modId xmlns:p14="http://schemas.microsoft.com/office/powerpoint/2010/main" val="3565456064"/>
              </p:ext>
            </p:extLst>
          </p:nvPr>
        </p:nvGraphicFramePr>
        <p:xfrm>
          <a:off x="125761" y="1052736"/>
          <a:ext cx="8892480" cy="579120"/>
        </p:xfrm>
        <a:graphic>
          <a:graphicData uri="http://schemas.openxmlformats.org/drawingml/2006/table">
            <a:tbl>
              <a:tblPr firstRow="1" bandRow="1">
                <a:tableStyleId>{5C22544A-7EE6-4342-B048-85BDC9FD1C3A}</a:tableStyleId>
              </a:tblPr>
              <a:tblGrid>
                <a:gridCol w="1133871">
                  <a:extLst>
                    <a:ext uri="{9D8B030D-6E8A-4147-A177-3AD203B41FA5}">
                      <a16:colId xmlns:a16="http://schemas.microsoft.com/office/drawing/2014/main" val="147993787"/>
                    </a:ext>
                  </a:extLst>
                </a:gridCol>
                <a:gridCol w="1656184">
                  <a:extLst>
                    <a:ext uri="{9D8B030D-6E8A-4147-A177-3AD203B41FA5}">
                      <a16:colId xmlns:a16="http://schemas.microsoft.com/office/drawing/2014/main" val="2560495112"/>
                    </a:ext>
                  </a:extLst>
                </a:gridCol>
                <a:gridCol w="936104">
                  <a:extLst>
                    <a:ext uri="{9D8B030D-6E8A-4147-A177-3AD203B41FA5}">
                      <a16:colId xmlns:a16="http://schemas.microsoft.com/office/drawing/2014/main" val="1476607657"/>
                    </a:ext>
                  </a:extLst>
                </a:gridCol>
                <a:gridCol w="864096">
                  <a:extLst>
                    <a:ext uri="{9D8B030D-6E8A-4147-A177-3AD203B41FA5}">
                      <a16:colId xmlns:a16="http://schemas.microsoft.com/office/drawing/2014/main" val="3563871017"/>
                    </a:ext>
                  </a:extLst>
                </a:gridCol>
                <a:gridCol w="2880320">
                  <a:extLst>
                    <a:ext uri="{9D8B030D-6E8A-4147-A177-3AD203B41FA5}">
                      <a16:colId xmlns:a16="http://schemas.microsoft.com/office/drawing/2014/main" val="797462029"/>
                    </a:ext>
                  </a:extLst>
                </a:gridCol>
                <a:gridCol w="1421905">
                  <a:extLst>
                    <a:ext uri="{9D8B030D-6E8A-4147-A177-3AD203B41FA5}">
                      <a16:colId xmlns:a16="http://schemas.microsoft.com/office/drawing/2014/main" val="3318254188"/>
                    </a:ext>
                  </a:extLst>
                </a:gridCol>
              </a:tblGrid>
              <a:tr h="370840">
                <a:tc>
                  <a:txBody>
                    <a:bodyPr/>
                    <a:lstStyle/>
                    <a:p>
                      <a:r>
                        <a:rPr lang="en-GB" sz="1600" dirty="0"/>
                        <a:t>Clinical</a:t>
                      </a:r>
                    </a:p>
                  </a:txBody>
                  <a:tcPr/>
                </a:tc>
                <a:tc>
                  <a:txBody>
                    <a:bodyPr/>
                    <a:lstStyle/>
                    <a:p>
                      <a:r>
                        <a:rPr lang="en-GB" sz="1600" dirty="0"/>
                        <a:t>Macro</a:t>
                      </a:r>
                    </a:p>
                  </a:txBody>
                  <a:tcPr/>
                </a:tc>
                <a:tc>
                  <a:txBody>
                    <a:bodyPr/>
                    <a:lstStyle/>
                    <a:p>
                      <a:r>
                        <a:rPr lang="en-GB" sz="1600" dirty="0"/>
                        <a:t>Immuno</a:t>
                      </a:r>
                    </a:p>
                  </a:txBody>
                  <a:tcPr/>
                </a:tc>
                <a:tc>
                  <a:txBody>
                    <a:bodyPr/>
                    <a:lstStyle/>
                    <a:p>
                      <a:r>
                        <a:rPr lang="en-GB" sz="1600" dirty="0"/>
                        <a:t>Image link</a:t>
                      </a:r>
                    </a:p>
                  </a:txBody>
                  <a:tcPr/>
                </a:tc>
                <a:tc>
                  <a:txBody>
                    <a:bodyPr/>
                    <a:lstStyle/>
                    <a:p>
                      <a:r>
                        <a:rPr lang="en-GB" sz="1600" dirty="0"/>
                        <a:t>Preliminary Results</a:t>
                      </a:r>
                    </a:p>
                  </a:txBody>
                  <a:tcPr/>
                </a:tc>
                <a:tc>
                  <a:txBody>
                    <a:bodyPr/>
                    <a:lstStyle/>
                    <a:p>
                      <a:r>
                        <a:rPr lang="en-GB" sz="1600" dirty="0"/>
                        <a:t>Final Merge Results</a:t>
                      </a:r>
                    </a:p>
                  </a:txBody>
                  <a:tcPr/>
                </a:tc>
                <a:extLst>
                  <a:ext uri="{0D108BD9-81ED-4DB2-BD59-A6C34878D82A}">
                    <a16:rowId xmlns:a16="http://schemas.microsoft.com/office/drawing/2014/main" val="1065618442"/>
                  </a:ext>
                </a:extLst>
              </a:tr>
            </a:tbl>
          </a:graphicData>
        </a:graphic>
      </p:graphicFrame>
      <p:graphicFrame>
        <p:nvGraphicFramePr>
          <p:cNvPr id="6" name="Table 5">
            <a:extLst>
              <a:ext uri="{FF2B5EF4-FFF2-40B4-BE49-F238E27FC236}">
                <a16:creationId xmlns:a16="http://schemas.microsoft.com/office/drawing/2014/main" id="{41CC7968-1FF0-4962-B680-FE17D472F87B}"/>
              </a:ext>
            </a:extLst>
          </p:cNvPr>
          <p:cNvGraphicFramePr>
            <a:graphicFrameLocks noGrp="1"/>
          </p:cNvGraphicFramePr>
          <p:nvPr>
            <p:extLst>
              <p:ext uri="{D42A27DB-BD31-4B8C-83A1-F6EECF244321}">
                <p14:modId xmlns:p14="http://schemas.microsoft.com/office/powerpoint/2010/main" val="615938652"/>
              </p:ext>
            </p:extLst>
          </p:nvPr>
        </p:nvGraphicFramePr>
        <p:xfrm>
          <a:off x="125761" y="1661267"/>
          <a:ext cx="8892478" cy="1825138"/>
        </p:xfrm>
        <a:graphic>
          <a:graphicData uri="http://schemas.openxmlformats.org/drawingml/2006/table">
            <a:tbl>
              <a:tblPr firstRow="1" bandRow="1">
                <a:tableStyleId>{5C22544A-7EE6-4342-B048-85BDC9FD1C3A}</a:tableStyleId>
              </a:tblPr>
              <a:tblGrid>
                <a:gridCol w="1133871">
                  <a:extLst>
                    <a:ext uri="{9D8B030D-6E8A-4147-A177-3AD203B41FA5}">
                      <a16:colId xmlns:a16="http://schemas.microsoft.com/office/drawing/2014/main" val="3289464148"/>
                    </a:ext>
                  </a:extLst>
                </a:gridCol>
                <a:gridCol w="1656184">
                  <a:extLst>
                    <a:ext uri="{9D8B030D-6E8A-4147-A177-3AD203B41FA5}">
                      <a16:colId xmlns:a16="http://schemas.microsoft.com/office/drawing/2014/main" val="3103826028"/>
                    </a:ext>
                  </a:extLst>
                </a:gridCol>
                <a:gridCol w="936104">
                  <a:extLst>
                    <a:ext uri="{9D8B030D-6E8A-4147-A177-3AD203B41FA5}">
                      <a16:colId xmlns:a16="http://schemas.microsoft.com/office/drawing/2014/main" val="4128696108"/>
                    </a:ext>
                  </a:extLst>
                </a:gridCol>
                <a:gridCol w="864096">
                  <a:extLst>
                    <a:ext uri="{9D8B030D-6E8A-4147-A177-3AD203B41FA5}">
                      <a16:colId xmlns:a16="http://schemas.microsoft.com/office/drawing/2014/main" val="2488838748"/>
                    </a:ext>
                  </a:extLst>
                </a:gridCol>
                <a:gridCol w="2880320">
                  <a:extLst>
                    <a:ext uri="{9D8B030D-6E8A-4147-A177-3AD203B41FA5}">
                      <a16:colId xmlns:a16="http://schemas.microsoft.com/office/drawing/2014/main" val="1310833931"/>
                    </a:ext>
                  </a:extLst>
                </a:gridCol>
                <a:gridCol w="1421903">
                  <a:extLst>
                    <a:ext uri="{9D8B030D-6E8A-4147-A177-3AD203B41FA5}">
                      <a16:colId xmlns:a16="http://schemas.microsoft.com/office/drawing/2014/main" val="323001820"/>
                    </a:ext>
                  </a:extLst>
                </a:gridCol>
              </a:tblGrid>
              <a:tr h="1825138">
                <a:tc>
                  <a:txBody>
                    <a:bodyPr/>
                    <a:lstStyle/>
                    <a:p>
                      <a:r>
                        <a:rPr lang="en-AU" sz="1200" b="0" kern="1200" dirty="0">
                          <a:solidFill>
                            <a:schemeClr val="accent1"/>
                          </a:solidFill>
                          <a:effectLst/>
                          <a:latin typeface="+mn-lt"/>
                          <a:ea typeface="+mn-ea"/>
                          <a:cs typeface="+mn-cs"/>
                        </a:rPr>
                        <a:t>F39.Incidental adrenal lesion on CT</a:t>
                      </a:r>
                      <a:endParaRPr lang="en-GB" sz="1200" b="0" dirty="0">
                        <a:solidFill>
                          <a:schemeClr val="accent1"/>
                        </a:solidFill>
                      </a:endParaRPr>
                    </a:p>
                  </a:txBody>
                  <a:tcPr>
                    <a:solidFill>
                      <a:schemeClr val="bg1">
                        <a:lumMod val="85000"/>
                      </a:schemeClr>
                    </a:solidFill>
                  </a:tcPr>
                </a:tc>
                <a:tc>
                  <a:txBody>
                    <a:bodyPr/>
                    <a:lstStyle/>
                    <a:p>
                      <a:r>
                        <a:rPr lang="en-GB" sz="1200" b="0" kern="1200" dirty="0">
                          <a:solidFill>
                            <a:schemeClr val="accent1"/>
                          </a:solidFill>
                          <a:effectLst/>
                          <a:latin typeface="+mn-lt"/>
                          <a:ea typeface="+mn-ea"/>
                          <a:cs typeface="+mn-cs"/>
                        </a:rPr>
                        <a:t>Haemorrhagic well circumscribed lesion within adrenal</a:t>
                      </a:r>
                      <a:endParaRPr lang="en-GB" sz="1200" b="0" dirty="0">
                        <a:solidFill>
                          <a:schemeClr val="accent1"/>
                        </a:solidFill>
                      </a:endParaRPr>
                    </a:p>
                  </a:txBody>
                  <a:tcPr>
                    <a:solidFill>
                      <a:schemeClr val="bg1">
                        <a:lumMod val="85000"/>
                      </a:schemeClr>
                    </a:solidFill>
                  </a:tcPr>
                </a:tc>
                <a:tc>
                  <a:txBody>
                    <a:bodyPr/>
                    <a:lstStyle/>
                    <a:p>
                      <a:r>
                        <a:rPr lang="en-GB" sz="1200" b="0" dirty="0">
                          <a:solidFill>
                            <a:schemeClr val="accent1"/>
                          </a:solidFill>
                        </a:rPr>
                        <a:t>N/A</a:t>
                      </a:r>
                    </a:p>
                  </a:txBody>
                  <a:tcPr>
                    <a:solidFill>
                      <a:schemeClr val="bg1">
                        <a:lumMod val="85000"/>
                      </a:schemeClr>
                    </a:solidFill>
                  </a:tcPr>
                </a:tc>
                <a:tc>
                  <a:txBody>
                    <a:bodyPr/>
                    <a:lstStyle/>
                    <a:p>
                      <a:pPr algn="ctr"/>
                      <a:r>
                        <a:rPr lang="en-AU" sz="1200" b="1" i="1" u="sng" kern="1200" dirty="0">
                          <a:solidFill>
                            <a:schemeClr val="lt1"/>
                          </a:solidFill>
                          <a:effectLst/>
                          <a:latin typeface="+mn-lt"/>
                          <a:ea typeface="+mn-ea"/>
                          <a:cs typeface="+mn-cs"/>
                          <a:hlinkClick r:id="rId2"/>
                        </a:rPr>
                        <a:t>Click here to view digital image</a:t>
                      </a:r>
                      <a:endParaRPr lang="en-GB" sz="1200" dirty="0">
                        <a:solidFill>
                          <a:schemeClr val="accent1"/>
                        </a:solidFill>
                      </a:endParaRPr>
                    </a:p>
                  </a:txBody>
                  <a:tcPr>
                    <a:solidFill>
                      <a:schemeClr val="bg1">
                        <a:lumMod val="85000"/>
                      </a:schemeClr>
                    </a:solidFill>
                  </a:tcPr>
                </a:tc>
                <a:tc>
                  <a:txBody>
                    <a:bodyPr/>
                    <a:lstStyle/>
                    <a:p>
                      <a:pPr marL="0" indent="0">
                        <a:buNone/>
                      </a:pPr>
                      <a:r>
                        <a:rPr lang="en-GB" sz="1200" b="0" dirty="0">
                          <a:solidFill>
                            <a:schemeClr val="accent1"/>
                          </a:solidFill>
                        </a:rPr>
                        <a:t>1. Myelolipoma                                     9.36</a:t>
                      </a:r>
                    </a:p>
                    <a:p>
                      <a:pPr marL="0" indent="0">
                        <a:buNone/>
                      </a:pPr>
                      <a:r>
                        <a:rPr lang="en-GB" sz="1200" b="0" dirty="0">
                          <a:solidFill>
                            <a:schemeClr val="accent1"/>
                          </a:solidFill>
                        </a:rPr>
                        <a:t>2. Myelofibroma                                   0.07</a:t>
                      </a:r>
                    </a:p>
                    <a:p>
                      <a:pPr marL="0" indent="0">
                        <a:buNone/>
                      </a:pPr>
                      <a:r>
                        <a:rPr lang="en-GB" sz="1200" b="0" dirty="0">
                          <a:solidFill>
                            <a:schemeClr val="accent1"/>
                          </a:solidFill>
                        </a:rPr>
                        <a:t>3. Extramedullary haematopoesis     0.50 </a:t>
                      </a:r>
                    </a:p>
                    <a:p>
                      <a:pPr marL="0" indent="0">
                        <a:buNone/>
                      </a:pPr>
                      <a:r>
                        <a:rPr lang="en-GB" sz="1200" b="0" dirty="0">
                          <a:solidFill>
                            <a:schemeClr val="accent1"/>
                          </a:solidFill>
                        </a:rPr>
                        <a:t>4. Angiomyolipoma                              0.07</a:t>
                      </a:r>
                    </a:p>
                    <a:p>
                      <a:pPr marL="0" indent="0">
                        <a:buNone/>
                      </a:pPr>
                      <a:endParaRPr lang="en-GB" sz="1200" b="0" dirty="0">
                        <a:solidFill>
                          <a:schemeClr val="accent1"/>
                        </a:solidFill>
                      </a:endParaRPr>
                    </a:p>
                    <a:p>
                      <a:pPr marL="0" indent="0">
                        <a:buNone/>
                      </a:pPr>
                      <a:endParaRPr lang="en-GB" sz="1200" b="0" dirty="0">
                        <a:solidFill>
                          <a:schemeClr val="accent1"/>
                        </a:solidFill>
                      </a:endParaRPr>
                    </a:p>
                    <a:p>
                      <a:pPr marL="0" indent="0">
                        <a:buNone/>
                      </a:pPr>
                      <a:endParaRPr lang="en-GB" sz="1200" b="0" dirty="0">
                        <a:solidFill>
                          <a:schemeClr val="accent1"/>
                        </a:solidFill>
                      </a:endParaRPr>
                    </a:p>
                    <a:p>
                      <a:pPr marL="0" indent="0">
                        <a:buNone/>
                      </a:pPr>
                      <a:endParaRPr lang="en-GB" sz="1200" b="0" dirty="0">
                        <a:solidFill>
                          <a:schemeClr val="accent1"/>
                        </a:solidFill>
                      </a:endParaRPr>
                    </a:p>
                  </a:txBody>
                  <a:tcPr>
                    <a:solidFill>
                      <a:schemeClr val="bg1">
                        <a:lumMod val="85000"/>
                      </a:schemeClr>
                    </a:solidFill>
                  </a:tcPr>
                </a:tc>
                <a:tc>
                  <a:txBody>
                    <a:bodyPr/>
                    <a:lstStyle/>
                    <a:p>
                      <a:r>
                        <a:rPr lang="en-GB" sz="1200" b="0" kern="1200" dirty="0">
                          <a:solidFill>
                            <a:srgbClr val="FF0000"/>
                          </a:solidFill>
                          <a:latin typeface="+mn-lt"/>
                          <a:ea typeface="+mn-ea"/>
                          <a:cs typeface="+mn-cs"/>
                        </a:rPr>
                        <a:t>None (68.48%)</a:t>
                      </a:r>
                    </a:p>
                  </a:txBody>
                  <a:tcPr>
                    <a:solidFill>
                      <a:schemeClr val="bg1">
                        <a:lumMod val="85000"/>
                      </a:schemeClr>
                    </a:solidFill>
                  </a:tcPr>
                </a:tc>
                <a:extLst>
                  <a:ext uri="{0D108BD9-81ED-4DB2-BD59-A6C34878D82A}">
                    <a16:rowId xmlns:a16="http://schemas.microsoft.com/office/drawing/2014/main" val="2767198319"/>
                  </a:ext>
                </a:extLst>
              </a:tr>
            </a:tbl>
          </a:graphicData>
        </a:graphic>
      </p:graphicFrame>
      <p:sp>
        <p:nvSpPr>
          <p:cNvPr id="7" name="Rectangle 6">
            <a:extLst>
              <a:ext uri="{FF2B5EF4-FFF2-40B4-BE49-F238E27FC236}">
                <a16:creationId xmlns:a16="http://schemas.microsoft.com/office/drawing/2014/main" id="{F81A0AC5-A87D-4B2E-8CD0-F0D66D96A33C}"/>
              </a:ext>
            </a:extLst>
          </p:cNvPr>
          <p:cNvSpPr/>
          <p:nvPr/>
        </p:nvSpPr>
        <p:spPr>
          <a:xfrm>
            <a:off x="100160" y="3861048"/>
            <a:ext cx="9126759" cy="2246769"/>
          </a:xfrm>
          <a:prstGeom prst="rect">
            <a:avLst/>
          </a:prstGeom>
        </p:spPr>
        <p:txBody>
          <a:bodyPr wrap="square">
            <a:spAutoFit/>
          </a:bodyPr>
          <a:lstStyle/>
          <a:p>
            <a:pPr lvl="0"/>
            <a:r>
              <a:rPr lang="en-GB" sz="1600" dirty="0">
                <a:solidFill>
                  <a:schemeClr val="accent1"/>
                </a:solidFill>
                <a:latin typeface="+mn-lt"/>
                <a:cs typeface="Arial" panose="020B0604020202020204" pitchFamily="34" charset="0"/>
              </a:rPr>
              <a:t>General Comments:</a:t>
            </a:r>
          </a:p>
          <a:p>
            <a:pPr marL="285750" lvl="0" indent="-285750">
              <a:buFont typeface="Arial" panose="020B0604020202020204" pitchFamily="34" charset="0"/>
              <a:buChar char="•"/>
            </a:pPr>
            <a:r>
              <a:rPr lang="en-GB" sz="1600" dirty="0">
                <a:solidFill>
                  <a:schemeClr val="accent1"/>
                </a:solidFill>
                <a:latin typeface="+mn-lt"/>
                <a:cs typeface="Arial" panose="020B0604020202020204" pitchFamily="34" charset="0"/>
              </a:rPr>
              <a:t>H</a:t>
            </a:r>
            <a:r>
              <a:rPr lang="en-AU" sz="1600" dirty="0" err="1">
                <a:solidFill>
                  <a:schemeClr val="accent1"/>
                </a:solidFill>
                <a:latin typeface="+mn-lt"/>
                <a:cs typeface="Arial" panose="020B0604020202020204" pitchFamily="34" charset="0"/>
              </a:rPr>
              <a:t>alf</a:t>
            </a:r>
            <a:r>
              <a:rPr lang="en-AU" sz="1600" dirty="0">
                <a:solidFill>
                  <a:schemeClr val="accent1"/>
                </a:solidFill>
                <a:latin typeface="+mn-lt"/>
                <a:cs typeface="Arial" panose="020B0604020202020204" pitchFamily="34" charset="0"/>
              </a:rPr>
              <a:t> a point for option 3</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Only 1 is correct but 2 and 3 are ‘safe’. 4 is a neoplasm and could prompt unnecessary investigation and follow-up (e.g. TSC).</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Myelolipoma is a defined lesion rather than extramedullary haematopoiesis</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GB" sz="1600" dirty="0">
                <a:solidFill>
                  <a:schemeClr val="accent1"/>
                </a:solidFill>
                <a:latin typeface="+mn-lt"/>
                <a:cs typeface="Arial" panose="020B0604020202020204" pitchFamily="34" charset="0"/>
              </a:rPr>
              <a:t>Is </a:t>
            </a:r>
            <a:r>
              <a:rPr lang="en-GB" sz="1600" dirty="0" err="1">
                <a:solidFill>
                  <a:schemeClr val="accent1"/>
                </a:solidFill>
                <a:latin typeface="+mn-lt"/>
                <a:cs typeface="Arial" panose="020B0604020202020204" pitchFamily="34" charset="0"/>
              </a:rPr>
              <a:t>myelofibroma</a:t>
            </a:r>
            <a:r>
              <a:rPr lang="en-GB" sz="1600" dirty="0">
                <a:solidFill>
                  <a:schemeClr val="accent1"/>
                </a:solidFill>
                <a:latin typeface="+mn-lt"/>
                <a:cs typeface="Arial" panose="020B0604020202020204" pitchFamily="34" charset="0"/>
              </a:rPr>
              <a:t> even a diagnostic entity?</a:t>
            </a: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The features are specifically diagnostic for this entity</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All benign</a:t>
            </a:r>
            <a:endParaRPr lang="en-GB" sz="1600" dirty="0">
              <a:solidFill>
                <a:schemeClr val="accent1"/>
              </a:solidFill>
              <a:latin typeface="+mn-lt"/>
              <a:cs typeface="Arial" panose="020B0604020202020204" pitchFamily="34" charset="0"/>
            </a:endParaRPr>
          </a:p>
          <a:p>
            <a:endParaRPr lang="en-GB" sz="12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2299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00160" y="169898"/>
            <a:ext cx="8424428" cy="4824536"/>
          </a:xfrm>
        </p:spPr>
        <p:txBody>
          <a:bodyPr>
            <a:normAutofit/>
          </a:bodyPr>
          <a:lstStyle/>
          <a:p>
            <a:r>
              <a:rPr lang="en-GB" sz="2000" b="1" dirty="0">
                <a:solidFill>
                  <a:schemeClr val="accent1"/>
                </a:solidFill>
                <a:latin typeface="+mn-lt"/>
              </a:rPr>
              <a:t>Case 845 – Lymphoreticular</a:t>
            </a:r>
            <a:br>
              <a:rPr lang="en-GB" dirty="0">
                <a:solidFill>
                  <a:schemeClr val="accent1"/>
                </a:solidFill>
                <a:latin typeface="+mn-lt"/>
              </a:rPr>
            </a:br>
            <a:r>
              <a:rPr lang="en-GB" sz="1200" dirty="0">
                <a:solidFill>
                  <a:schemeClr val="accent1"/>
                </a:solidFill>
                <a:latin typeface="+mn-lt"/>
              </a:rPr>
              <a:t>Specimen: Lymph Node Left Axilla</a:t>
            </a:r>
            <a:br>
              <a:rPr lang="en-GB" sz="1200" dirty="0">
                <a:solidFill>
                  <a:schemeClr val="accent1"/>
                </a:solidFill>
                <a:latin typeface="+mn-lt"/>
              </a:rPr>
            </a:br>
            <a:r>
              <a:rPr lang="en-GB" sz="1200" b="1" dirty="0">
                <a:solidFill>
                  <a:srgbClr val="FF0000"/>
                </a:solidFill>
                <a:latin typeface="+mn-lt"/>
              </a:rPr>
              <a:t>Submitted Diagnosis: Kikuchi-Fujimoto disease (proliferative phase)</a:t>
            </a:r>
          </a:p>
          <a:p>
            <a:r>
              <a:rPr lang="en-GB" sz="1100" dirty="0">
                <a:solidFill>
                  <a:schemeClr val="accent1"/>
                </a:solidFill>
              </a:rPr>
              <a:t>	</a:t>
            </a:r>
            <a:r>
              <a:rPr lang="en-GB" sz="1600" dirty="0">
                <a:solidFill>
                  <a:schemeClr val="accent1"/>
                </a:solidFill>
              </a:rPr>
              <a:t>	</a:t>
            </a:r>
            <a:r>
              <a:rPr lang="en-GB" sz="2000" dirty="0">
                <a:solidFill>
                  <a:schemeClr val="accent1"/>
                </a:solidFill>
              </a:rPr>
              <a:t>	</a:t>
            </a:r>
          </a:p>
          <a:p>
            <a:br>
              <a:rPr lang="en-GB" dirty="0">
                <a:solidFill>
                  <a:schemeClr val="accent1"/>
                </a:solidFill>
              </a:rPr>
            </a:br>
            <a:endParaRPr lang="en-GB" dirty="0">
              <a:solidFill>
                <a:schemeClr val="accent1"/>
              </a:solidFill>
            </a:endParaRPr>
          </a:p>
          <a:p>
            <a:endParaRPr lang="en-GB" dirty="0">
              <a:solidFill>
                <a:schemeClr val="accent1"/>
              </a:solidFill>
            </a:endParaRPr>
          </a:p>
        </p:txBody>
      </p:sp>
      <p:graphicFrame>
        <p:nvGraphicFramePr>
          <p:cNvPr id="4" name="Table 3">
            <a:extLst>
              <a:ext uri="{FF2B5EF4-FFF2-40B4-BE49-F238E27FC236}">
                <a16:creationId xmlns:a16="http://schemas.microsoft.com/office/drawing/2014/main" id="{1A5132B9-2EF5-4A2F-9960-DE594EE8D2C6}"/>
              </a:ext>
            </a:extLst>
          </p:cNvPr>
          <p:cNvGraphicFramePr>
            <a:graphicFrameLocks noGrp="1"/>
          </p:cNvGraphicFramePr>
          <p:nvPr>
            <p:extLst>
              <p:ext uri="{D42A27DB-BD31-4B8C-83A1-F6EECF244321}">
                <p14:modId xmlns:p14="http://schemas.microsoft.com/office/powerpoint/2010/main" val="308762689"/>
              </p:ext>
            </p:extLst>
          </p:nvPr>
        </p:nvGraphicFramePr>
        <p:xfrm>
          <a:off x="125761" y="1052736"/>
          <a:ext cx="8892480" cy="822960"/>
        </p:xfrm>
        <a:graphic>
          <a:graphicData uri="http://schemas.openxmlformats.org/drawingml/2006/table">
            <a:tbl>
              <a:tblPr firstRow="1" bandRow="1">
                <a:tableStyleId>{5C22544A-7EE6-4342-B048-85BDC9FD1C3A}</a:tableStyleId>
              </a:tblPr>
              <a:tblGrid>
                <a:gridCol w="1205879">
                  <a:extLst>
                    <a:ext uri="{9D8B030D-6E8A-4147-A177-3AD203B41FA5}">
                      <a16:colId xmlns:a16="http://schemas.microsoft.com/office/drawing/2014/main" val="147993787"/>
                    </a:ext>
                  </a:extLst>
                </a:gridCol>
                <a:gridCol w="1008112">
                  <a:extLst>
                    <a:ext uri="{9D8B030D-6E8A-4147-A177-3AD203B41FA5}">
                      <a16:colId xmlns:a16="http://schemas.microsoft.com/office/drawing/2014/main" val="2560495112"/>
                    </a:ext>
                  </a:extLst>
                </a:gridCol>
                <a:gridCol w="1800200">
                  <a:extLst>
                    <a:ext uri="{9D8B030D-6E8A-4147-A177-3AD203B41FA5}">
                      <a16:colId xmlns:a16="http://schemas.microsoft.com/office/drawing/2014/main" val="1476607657"/>
                    </a:ext>
                  </a:extLst>
                </a:gridCol>
                <a:gridCol w="864096">
                  <a:extLst>
                    <a:ext uri="{9D8B030D-6E8A-4147-A177-3AD203B41FA5}">
                      <a16:colId xmlns:a16="http://schemas.microsoft.com/office/drawing/2014/main" val="3563871017"/>
                    </a:ext>
                  </a:extLst>
                </a:gridCol>
                <a:gridCol w="2952328">
                  <a:extLst>
                    <a:ext uri="{9D8B030D-6E8A-4147-A177-3AD203B41FA5}">
                      <a16:colId xmlns:a16="http://schemas.microsoft.com/office/drawing/2014/main" val="797462029"/>
                    </a:ext>
                  </a:extLst>
                </a:gridCol>
                <a:gridCol w="1061865">
                  <a:extLst>
                    <a:ext uri="{9D8B030D-6E8A-4147-A177-3AD203B41FA5}">
                      <a16:colId xmlns:a16="http://schemas.microsoft.com/office/drawing/2014/main" val="3318254188"/>
                    </a:ext>
                  </a:extLst>
                </a:gridCol>
              </a:tblGrid>
              <a:tr h="370840">
                <a:tc>
                  <a:txBody>
                    <a:bodyPr/>
                    <a:lstStyle/>
                    <a:p>
                      <a:r>
                        <a:rPr lang="en-GB" sz="1600" dirty="0"/>
                        <a:t>Clinical</a:t>
                      </a:r>
                    </a:p>
                  </a:txBody>
                  <a:tcPr/>
                </a:tc>
                <a:tc>
                  <a:txBody>
                    <a:bodyPr/>
                    <a:lstStyle/>
                    <a:p>
                      <a:r>
                        <a:rPr lang="en-GB" sz="1600" dirty="0"/>
                        <a:t>Macro</a:t>
                      </a:r>
                    </a:p>
                  </a:txBody>
                  <a:tcPr/>
                </a:tc>
                <a:tc>
                  <a:txBody>
                    <a:bodyPr/>
                    <a:lstStyle/>
                    <a:p>
                      <a:r>
                        <a:rPr lang="en-GB" sz="1600" dirty="0"/>
                        <a:t>Immuno</a:t>
                      </a:r>
                    </a:p>
                  </a:txBody>
                  <a:tcPr/>
                </a:tc>
                <a:tc>
                  <a:txBody>
                    <a:bodyPr/>
                    <a:lstStyle/>
                    <a:p>
                      <a:r>
                        <a:rPr lang="en-GB" sz="1600" dirty="0"/>
                        <a:t>Image link</a:t>
                      </a:r>
                    </a:p>
                  </a:txBody>
                  <a:tcPr/>
                </a:tc>
                <a:tc>
                  <a:txBody>
                    <a:bodyPr/>
                    <a:lstStyle/>
                    <a:p>
                      <a:r>
                        <a:rPr lang="en-GB" sz="1600" dirty="0"/>
                        <a:t>Preliminary Results</a:t>
                      </a:r>
                    </a:p>
                  </a:txBody>
                  <a:tcPr/>
                </a:tc>
                <a:tc>
                  <a:txBody>
                    <a:bodyPr/>
                    <a:lstStyle/>
                    <a:p>
                      <a:pPr algn="ctr"/>
                      <a:r>
                        <a:rPr lang="en-GB" sz="1600" dirty="0"/>
                        <a:t>Final Merge Results</a:t>
                      </a:r>
                    </a:p>
                  </a:txBody>
                  <a:tcPr/>
                </a:tc>
                <a:extLst>
                  <a:ext uri="{0D108BD9-81ED-4DB2-BD59-A6C34878D82A}">
                    <a16:rowId xmlns:a16="http://schemas.microsoft.com/office/drawing/2014/main" val="1065618442"/>
                  </a:ext>
                </a:extLst>
              </a:tr>
            </a:tbl>
          </a:graphicData>
        </a:graphic>
      </p:graphicFrame>
      <p:graphicFrame>
        <p:nvGraphicFramePr>
          <p:cNvPr id="6" name="Table 5">
            <a:extLst>
              <a:ext uri="{FF2B5EF4-FFF2-40B4-BE49-F238E27FC236}">
                <a16:creationId xmlns:a16="http://schemas.microsoft.com/office/drawing/2014/main" id="{41CC7968-1FF0-4962-B680-FE17D472F87B}"/>
              </a:ext>
            </a:extLst>
          </p:cNvPr>
          <p:cNvGraphicFramePr>
            <a:graphicFrameLocks noGrp="1"/>
          </p:cNvGraphicFramePr>
          <p:nvPr>
            <p:extLst>
              <p:ext uri="{D42A27DB-BD31-4B8C-83A1-F6EECF244321}">
                <p14:modId xmlns:p14="http://schemas.microsoft.com/office/powerpoint/2010/main" val="535946236"/>
              </p:ext>
            </p:extLst>
          </p:nvPr>
        </p:nvGraphicFramePr>
        <p:xfrm>
          <a:off x="138878" y="1996361"/>
          <a:ext cx="8892478" cy="3520872"/>
        </p:xfrm>
        <a:graphic>
          <a:graphicData uri="http://schemas.openxmlformats.org/drawingml/2006/table">
            <a:tbl>
              <a:tblPr firstRow="1" bandRow="1">
                <a:tableStyleId>{5C22544A-7EE6-4342-B048-85BDC9FD1C3A}</a:tableStyleId>
              </a:tblPr>
              <a:tblGrid>
                <a:gridCol w="1192762">
                  <a:extLst>
                    <a:ext uri="{9D8B030D-6E8A-4147-A177-3AD203B41FA5}">
                      <a16:colId xmlns:a16="http://schemas.microsoft.com/office/drawing/2014/main" val="3289464148"/>
                    </a:ext>
                  </a:extLst>
                </a:gridCol>
                <a:gridCol w="1008112">
                  <a:extLst>
                    <a:ext uri="{9D8B030D-6E8A-4147-A177-3AD203B41FA5}">
                      <a16:colId xmlns:a16="http://schemas.microsoft.com/office/drawing/2014/main" val="3103826028"/>
                    </a:ext>
                  </a:extLst>
                </a:gridCol>
                <a:gridCol w="1800200">
                  <a:extLst>
                    <a:ext uri="{9D8B030D-6E8A-4147-A177-3AD203B41FA5}">
                      <a16:colId xmlns:a16="http://schemas.microsoft.com/office/drawing/2014/main" val="4128696108"/>
                    </a:ext>
                  </a:extLst>
                </a:gridCol>
                <a:gridCol w="864096">
                  <a:extLst>
                    <a:ext uri="{9D8B030D-6E8A-4147-A177-3AD203B41FA5}">
                      <a16:colId xmlns:a16="http://schemas.microsoft.com/office/drawing/2014/main" val="2488838748"/>
                    </a:ext>
                  </a:extLst>
                </a:gridCol>
                <a:gridCol w="2952328">
                  <a:extLst>
                    <a:ext uri="{9D8B030D-6E8A-4147-A177-3AD203B41FA5}">
                      <a16:colId xmlns:a16="http://schemas.microsoft.com/office/drawing/2014/main" val="1310833931"/>
                    </a:ext>
                  </a:extLst>
                </a:gridCol>
                <a:gridCol w="1074980">
                  <a:extLst>
                    <a:ext uri="{9D8B030D-6E8A-4147-A177-3AD203B41FA5}">
                      <a16:colId xmlns:a16="http://schemas.microsoft.com/office/drawing/2014/main" val="323001820"/>
                    </a:ext>
                  </a:extLst>
                </a:gridCol>
              </a:tblGrid>
              <a:tr h="35208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accent1"/>
                          </a:solidFill>
                          <a:effectLst/>
                          <a:latin typeface="+mn-lt"/>
                          <a:ea typeface="+mn-ea"/>
                          <a:cs typeface="+mn-cs"/>
                        </a:rPr>
                        <a:t>F22. Oriental name. painful raised LN left axilla ?Reactive</a:t>
                      </a:r>
                      <a:r>
                        <a:rPr lang="en-AU" sz="1200" b="0" kern="1200" dirty="0">
                          <a:solidFill>
                            <a:schemeClr val="accent1"/>
                          </a:solidFill>
                          <a:effectLst/>
                          <a:latin typeface="+mn-lt"/>
                          <a:ea typeface="+mn-ea"/>
                          <a:cs typeface="+mn-cs"/>
                        </a:rPr>
                        <a:t>	</a:t>
                      </a:r>
                      <a:endParaRPr lang="en-GB" sz="1200" b="0" kern="1200" dirty="0">
                        <a:solidFill>
                          <a:schemeClr val="accent1"/>
                        </a:solidFill>
                        <a:effectLst/>
                        <a:latin typeface="+mn-lt"/>
                        <a:ea typeface="+mn-ea"/>
                        <a:cs typeface="+mn-cs"/>
                      </a:endParaRPr>
                    </a:p>
                    <a:p>
                      <a:endParaRPr lang="en-GB" sz="1200" b="0" dirty="0">
                        <a:solidFill>
                          <a:schemeClr val="accent1"/>
                        </a:solidFill>
                        <a:latin typeface="+mn-lt"/>
                      </a:endParaRPr>
                    </a:p>
                  </a:txBody>
                  <a:tcPr>
                    <a:solidFill>
                      <a:schemeClr val="bg1">
                        <a:lumMod val="85000"/>
                      </a:schemeClr>
                    </a:solidFill>
                  </a:tcPr>
                </a:tc>
                <a:tc>
                  <a:txBody>
                    <a:bodyPr/>
                    <a:lstStyle/>
                    <a:p>
                      <a:pPr algn="l"/>
                      <a:r>
                        <a:rPr lang="en-GB" sz="1200" b="0" kern="1200" dirty="0">
                          <a:solidFill>
                            <a:schemeClr val="accent1"/>
                          </a:solidFill>
                          <a:effectLst/>
                          <a:latin typeface="+mn-lt"/>
                          <a:ea typeface="+mn-ea"/>
                          <a:cs typeface="+mn-cs"/>
                        </a:rPr>
                        <a:t>A core of tissue, measuring 9 x 2 mm with a diameter of less than 1 mm.</a:t>
                      </a:r>
                      <a:r>
                        <a:rPr lang="en-AU" sz="1200" b="0" kern="1200" dirty="0">
                          <a:solidFill>
                            <a:schemeClr val="accent1"/>
                          </a:solidFill>
                          <a:effectLst/>
                          <a:latin typeface="+mn-lt"/>
                          <a:ea typeface="+mn-ea"/>
                          <a:cs typeface="+mn-cs"/>
                        </a:rPr>
                        <a:t>	</a:t>
                      </a:r>
                      <a:r>
                        <a:rPr lang="en-GB" sz="1200" b="0" dirty="0">
                          <a:solidFill>
                            <a:schemeClr val="accent1"/>
                          </a:solidFill>
                          <a:effectLst/>
                          <a:latin typeface="+mn-lt"/>
                        </a:rPr>
                        <a:t> </a:t>
                      </a:r>
                      <a:endParaRPr lang="en-GB" sz="1200" b="0" dirty="0">
                        <a:solidFill>
                          <a:schemeClr val="accent1"/>
                        </a:solidFill>
                        <a:latin typeface="+mn-lt"/>
                      </a:endParaRPr>
                    </a:p>
                  </a:txBody>
                  <a:tcPr>
                    <a:solidFill>
                      <a:schemeClr val="bg1">
                        <a:lumMod val="85000"/>
                      </a:schemeClr>
                    </a:solidFill>
                  </a:tcPr>
                </a:tc>
                <a:tc>
                  <a:txBody>
                    <a:bodyPr/>
                    <a:lstStyle/>
                    <a:p>
                      <a:r>
                        <a:rPr lang="en-GB" sz="1100" b="0" dirty="0">
                          <a:solidFill>
                            <a:schemeClr val="accent1"/>
                          </a:solidFill>
                          <a:latin typeface="+mn-lt"/>
                        </a:rPr>
                        <a:t>Occasional small residual follicles are present with CD20. CD3 shows increased T-cells with approximately equal numbers of CD4 and CD8, the latter also staining with TIA. </a:t>
                      </a:r>
                    </a:p>
                    <a:p>
                      <a:endParaRPr lang="en-GB" sz="1100" b="0" dirty="0">
                        <a:solidFill>
                          <a:schemeClr val="accent1"/>
                        </a:solidFill>
                        <a:latin typeface="+mn-lt"/>
                      </a:endParaRPr>
                    </a:p>
                    <a:p>
                      <a:r>
                        <a:rPr lang="en-GB" sz="1100" b="0" dirty="0">
                          <a:solidFill>
                            <a:schemeClr val="accent1"/>
                          </a:solidFill>
                          <a:latin typeface="+mn-lt"/>
                        </a:rPr>
                        <a:t>There are MPO-positive macrophages. CD123 shows numerous plasmacytoid dendritic cells. CD 30 shows scattered activated cells. MUM1 stains only a few plasma cells and lymphoid cells. </a:t>
                      </a:r>
                    </a:p>
                    <a:p>
                      <a:endParaRPr lang="en-GB" sz="1100" b="0" dirty="0">
                        <a:solidFill>
                          <a:schemeClr val="accent1"/>
                        </a:solidFill>
                        <a:latin typeface="+mn-lt"/>
                      </a:endParaRPr>
                    </a:p>
                    <a:p>
                      <a:r>
                        <a:rPr lang="en-GB" sz="1100" b="0" dirty="0">
                          <a:solidFill>
                            <a:schemeClr val="accent1"/>
                          </a:solidFill>
                          <a:latin typeface="+mn-lt"/>
                        </a:rPr>
                        <a:t>ZN, PASD and Warthin-Starry negative for infectious organisms.</a:t>
                      </a:r>
                    </a:p>
                  </a:txBody>
                  <a:tcPr>
                    <a:solidFill>
                      <a:schemeClr val="bg1">
                        <a:lumMod val="85000"/>
                      </a:schemeClr>
                    </a:solidFill>
                  </a:tcPr>
                </a:tc>
                <a:tc>
                  <a:txBody>
                    <a:bodyPr/>
                    <a:lstStyle/>
                    <a:p>
                      <a:pPr algn="ctr"/>
                      <a:r>
                        <a:rPr lang="en-AU" sz="1200" b="1" i="1" u="sng" kern="1200" dirty="0">
                          <a:solidFill>
                            <a:schemeClr val="lt1"/>
                          </a:solidFill>
                          <a:effectLst/>
                          <a:latin typeface="+mn-lt"/>
                          <a:ea typeface="+mn-ea"/>
                          <a:cs typeface="+mn-cs"/>
                          <a:hlinkClick r:id="rId2"/>
                        </a:rPr>
                        <a:t>Click here to view digital image</a:t>
                      </a:r>
                      <a:endParaRPr lang="en-GB" sz="1200" dirty="0">
                        <a:solidFill>
                          <a:schemeClr val="accent1"/>
                        </a:solidFill>
                        <a:latin typeface="+mn-lt"/>
                      </a:endParaRPr>
                    </a:p>
                  </a:txBody>
                  <a:tcPr>
                    <a:solidFill>
                      <a:schemeClr val="bg1">
                        <a:lumMod val="85000"/>
                      </a:schemeClr>
                    </a:solidFill>
                  </a:tcPr>
                </a:tc>
                <a:tc>
                  <a:txBody>
                    <a:bodyPr/>
                    <a:lstStyle/>
                    <a:p>
                      <a:pPr marL="228600" indent="-228600">
                        <a:buAutoNum type="arabicPeriod"/>
                      </a:pPr>
                      <a:r>
                        <a:rPr lang="en-GB" sz="1200" b="0" dirty="0">
                          <a:solidFill>
                            <a:schemeClr val="accent1"/>
                          </a:solidFill>
                          <a:latin typeface="+mn-lt"/>
                        </a:rPr>
                        <a:t>Kikuchi lymphadenitis / disease        9.79</a:t>
                      </a:r>
                    </a:p>
                    <a:p>
                      <a:pPr marL="228600" indent="-228600">
                        <a:buAutoNum type="arabicPeriod"/>
                      </a:pPr>
                      <a:r>
                        <a:rPr lang="en-GB" sz="1200" b="0" dirty="0">
                          <a:solidFill>
                            <a:schemeClr val="accent1"/>
                          </a:solidFill>
                          <a:latin typeface="+mn-lt"/>
                        </a:rPr>
                        <a:t>T cell lymphoma                                  0.07</a:t>
                      </a:r>
                    </a:p>
                    <a:p>
                      <a:pPr marL="228600" indent="-228600">
                        <a:buAutoNum type="arabicPeriod"/>
                      </a:pPr>
                      <a:r>
                        <a:rPr lang="en-GB" sz="1200" b="0" dirty="0">
                          <a:solidFill>
                            <a:schemeClr val="accent1"/>
                          </a:solidFill>
                          <a:latin typeface="+mn-lt"/>
                        </a:rPr>
                        <a:t>Infectious mononucleosis                  0.07</a:t>
                      </a:r>
                    </a:p>
                    <a:p>
                      <a:pPr marL="228600" indent="-228600">
                        <a:buAutoNum type="arabicPeriod"/>
                      </a:pPr>
                      <a:r>
                        <a:rPr lang="en-GB" sz="1200" b="0" dirty="0">
                          <a:solidFill>
                            <a:schemeClr val="accent1"/>
                          </a:solidFill>
                          <a:latin typeface="+mn-lt"/>
                        </a:rPr>
                        <a:t>Blastic plasmacytoid dendritic cell   0.07 neoplasm</a:t>
                      </a:r>
                    </a:p>
                  </a:txBody>
                  <a:tcPr>
                    <a:solidFill>
                      <a:schemeClr val="bg1">
                        <a:lumMod val="85000"/>
                      </a:schemeClr>
                    </a:solidFill>
                  </a:tcPr>
                </a:tc>
                <a:tc>
                  <a:txBody>
                    <a:bodyPr/>
                    <a:lstStyle/>
                    <a:p>
                      <a:r>
                        <a:rPr lang="en-GB" sz="1200" b="0" kern="1200" dirty="0">
                          <a:solidFill>
                            <a:srgbClr val="FF0000"/>
                          </a:solidFill>
                          <a:latin typeface="+mn-lt"/>
                          <a:ea typeface="+mn-ea"/>
                          <a:cs typeface="+mn-cs"/>
                        </a:rPr>
                        <a:t>None (91.86%)</a:t>
                      </a:r>
                    </a:p>
                  </a:txBody>
                  <a:tcPr>
                    <a:solidFill>
                      <a:schemeClr val="bg1">
                        <a:lumMod val="85000"/>
                      </a:schemeClr>
                    </a:solidFill>
                  </a:tcPr>
                </a:tc>
                <a:extLst>
                  <a:ext uri="{0D108BD9-81ED-4DB2-BD59-A6C34878D82A}">
                    <a16:rowId xmlns:a16="http://schemas.microsoft.com/office/drawing/2014/main" val="2767198319"/>
                  </a:ext>
                </a:extLst>
              </a:tr>
            </a:tbl>
          </a:graphicData>
        </a:graphic>
      </p:graphicFrame>
      <p:sp>
        <p:nvSpPr>
          <p:cNvPr id="7" name="Rectangle 6">
            <a:extLst>
              <a:ext uri="{FF2B5EF4-FFF2-40B4-BE49-F238E27FC236}">
                <a16:creationId xmlns:a16="http://schemas.microsoft.com/office/drawing/2014/main" id="{F81A0AC5-A87D-4B2E-8CD0-F0D66D96A33C}"/>
              </a:ext>
            </a:extLst>
          </p:cNvPr>
          <p:cNvSpPr/>
          <p:nvPr/>
        </p:nvSpPr>
        <p:spPr>
          <a:xfrm>
            <a:off x="145091" y="5633630"/>
            <a:ext cx="9126759" cy="1261884"/>
          </a:xfrm>
          <a:prstGeom prst="rect">
            <a:avLst/>
          </a:prstGeom>
        </p:spPr>
        <p:txBody>
          <a:bodyPr wrap="square">
            <a:spAutoFit/>
          </a:bodyPr>
          <a:lstStyle/>
          <a:p>
            <a:pPr lvl="0"/>
            <a:r>
              <a:rPr lang="en-GB" sz="1600" dirty="0">
                <a:solidFill>
                  <a:schemeClr val="accent1"/>
                </a:solidFill>
                <a:latin typeface="+mn-lt"/>
                <a:cs typeface="Arial" panose="020B0604020202020204" pitchFamily="34" charset="0"/>
              </a:rPr>
              <a:t>General Comments</a:t>
            </a:r>
          </a:p>
          <a:p>
            <a:pPr marL="285750" lvl="0" indent="-285750">
              <a:buFont typeface="Arial" panose="020B0604020202020204" pitchFamily="34" charset="0"/>
              <a:buChar char="•"/>
            </a:pPr>
            <a:r>
              <a:rPr lang="en-AU" sz="1200" dirty="0">
                <a:solidFill>
                  <a:schemeClr val="accent1"/>
                </a:solidFill>
                <a:latin typeface="+mn-lt"/>
                <a:cs typeface="Arial" panose="020B0604020202020204" pitchFamily="34" charset="0"/>
              </a:rPr>
              <a:t>All mentioned above are discrete diagnosis</a:t>
            </a:r>
            <a:endParaRPr lang="en-GB" sz="12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200" dirty="0">
                <a:solidFill>
                  <a:schemeClr val="accent1"/>
                </a:solidFill>
                <a:latin typeface="+mn-lt"/>
                <a:cs typeface="Arial" panose="020B0604020202020204" pitchFamily="34" charset="0"/>
              </a:rPr>
              <a:t>Only 1 is correct; 2 and 4 are very dangerous</a:t>
            </a:r>
            <a:endParaRPr lang="en-GB" sz="12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200" dirty="0">
                <a:solidFill>
                  <a:schemeClr val="accent1"/>
                </a:solidFill>
                <a:latin typeface="+mn-lt"/>
                <a:cs typeface="Arial" panose="020B0604020202020204" pitchFamily="34" charset="0"/>
              </a:rPr>
              <a:t>Numbers 2&amp;4 are malignant diagnosis, so inappropriate. The </a:t>
            </a:r>
            <a:r>
              <a:rPr lang="en-AU" sz="1200" dirty="0" err="1">
                <a:solidFill>
                  <a:schemeClr val="accent1"/>
                </a:solidFill>
                <a:latin typeface="+mn-lt"/>
                <a:cs typeface="Arial" panose="020B0604020202020204" pitchFamily="34" charset="0"/>
              </a:rPr>
              <a:t>immunoprofile</a:t>
            </a:r>
            <a:r>
              <a:rPr lang="en-AU" sz="1200" dirty="0">
                <a:solidFill>
                  <a:schemeClr val="accent1"/>
                </a:solidFill>
                <a:latin typeface="+mn-lt"/>
                <a:cs typeface="Arial" panose="020B0604020202020204" pitchFamily="34" charset="0"/>
              </a:rPr>
              <a:t> is not typical for EBV related infections</a:t>
            </a:r>
            <a:endParaRPr lang="en-GB" sz="12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200" dirty="0">
                <a:solidFill>
                  <a:schemeClr val="accent1"/>
                </a:solidFill>
                <a:latin typeface="+mn-lt"/>
                <a:cs typeface="Arial" panose="020B0604020202020204" pitchFamily="34" charset="0"/>
              </a:rPr>
              <a:t>Immuno profile suggestive of both diagnosis</a:t>
            </a:r>
            <a:endParaRPr lang="en-GB" sz="1200" dirty="0">
              <a:solidFill>
                <a:schemeClr val="accent1"/>
              </a:solidFill>
              <a:latin typeface="+mn-lt"/>
              <a:cs typeface="Arial" panose="020B0604020202020204" pitchFamily="34" charset="0"/>
            </a:endParaRPr>
          </a:p>
          <a:p>
            <a:pPr marL="285750" indent="-285750">
              <a:buFont typeface="Arial" panose="020B0604020202020204" pitchFamily="34" charset="0"/>
              <a:buChar char="•"/>
            </a:pPr>
            <a:r>
              <a:rPr lang="en-AU" sz="1200" dirty="0">
                <a:solidFill>
                  <a:schemeClr val="accent1"/>
                </a:solidFill>
                <a:latin typeface="+mn-lt"/>
                <a:cs typeface="Arial" panose="020B0604020202020204" pitchFamily="34" charset="0"/>
              </a:rPr>
              <a:t>Each distinct entity</a:t>
            </a:r>
            <a:endParaRPr lang="en-GB" sz="1200" dirty="0">
              <a:solidFill>
                <a:schemeClr val="accent1"/>
              </a:solidFill>
              <a:latin typeface="+mn-lt"/>
              <a:cs typeface="Arial" panose="020B0604020202020204" pitchFamily="34" charset="0"/>
            </a:endParaRPr>
          </a:p>
        </p:txBody>
      </p:sp>
    </p:spTree>
    <p:extLst>
      <p:ext uri="{BB962C8B-B14F-4D97-AF65-F5344CB8AC3E}">
        <p14:creationId xmlns:p14="http://schemas.microsoft.com/office/powerpoint/2010/main" val="522929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00160" y="169898"/>
            <a:ext cx="8424428" cy="4824536"/>
          </a:xfrm>
        </p:spPr>
        <p:txBody>
          <a:bodyPr>
            <a:normAutofit/>
          </a:bodyPr>
          <a:lstStyle/>
          <a:p>
            <a:r>
              <a:rPr lang="en-GB" sz="2000" b="1" dirty="0">
                <a:solidFill>
                  <a:schemeClr val="accent1"/>
                </a:solidFill>
                <a:latin typeface="+mn-lt"/>
              </a:rPr>
              <a:t>Case 846 – Gynae</a:t>
            </a:r>
            <a:br>
              <a:rPr lang="en-GB" dirty="0">
                <a:solidFill>
                  <a:schemeClr val="accent1"/>
                </a:solidFill>
                <a:latin typeface="+mn-lt"/>
              </a:rPr>
            </a:br>
            <a:r>
              <a:rPr lang="en-GB" sz="1200" dirty="0">
                <a:solidFill>
                  <a:schemeClr val="accent1"/>
                </a:solidFill>
                <a:latin typeface="+mn-lt"/>
              </a:rPr>
              <a:t>Specimen: </a:t>
            </a:r>
            <a:r>
              <a:rPr lang="en-AU" sz="1200" dirty="0">
                <a:solidFill>
                  <a:schemeClr val="accent1"/>
                </a:solidFill>
                <a:latin typeface="+mn-lt"/>
              </a:rPr>
              <a:t>Fibroid</a:t>
            </a:r>
            <a:br>
              <a:rPr lang="en-GB" sz="1200" dirty="0">
                <a:solidFill>
                  <a:schemeClr val="accent1"/>
                </a:solidFill>
                <a:latin typeface="+mn-lt"/>
              </a:rPr>
            </a:br>
            <a:r>
              <a:rPr lang="en-GB" sz="1200" b="1" dirty="0">
                <a:solidFill>
                  <a:srgbClr val="FF0000"/>
                </a:solidFill>
                <a:latin typeface="+mn-lt"/>
              </a:rPr>
              <a:t>Submitted Diagnosis: Adenomatoid tumour</a:t>
            </a:r>
          </a:p>
          <a:p>
            <a:r>
              <a:rPr lang="en-GB" sz="1100" dirty="0">
                <a:solidFill>
                  <a:schemeClr val="accent1"/>
                </a:solidFill>
              </a:rPr>
              <a:t>	</a:t>
            </a:r>
            <a:r>
              <a:rPr lang="en-GB" sz="1600" dirty="0">
                <a:solidFill>
                  <a:schemeClr val="accent1"/>
                </a:solidFill>
              </a:rPr>
              <a:t>	</a:t>
            </a:r>
            <a:r>
              <a:rPr lang="en-GB" sz="2000" dirty="0">
                <a:solidFill>
                  <a:schemeClr val="accent1"/>
                </a:solidFill>
              </a:rPr>
              <a:t>	</a:t>
            </a:r>
          </a:p>
          <a:p>
            <a:br>
              <a:rPr lang="en-GB" dirty="0">
                <a:solidFill>
                  <a:schemeClr val="accent1"/>
                </a:solidFill>
              </a:rPr>
            </a:br>
            <a:endParaRPr lang="en-GB" dirty="0">
              <a:solidFill>
                <a:schemeClr val="accent1"/>
              </a:solidFill>
            </a:endParaRPr>
          </a:p>
          <a:p>
            <a:endParaRPr lang="en-GB" dirty="0">
              <a:solidFill>
                <a:schemeClr val="accent1"/>
              </a:solidFill>
            </a:endParaRPr>
          </a:p>
        </p:txBody>
      </p:sp>
      <p:graphicFrame>
        <p:nvGraphicFramePr>
          <p:cNvPr id="4" name="Table 3">
            <a:extLst>
              <a:ext uri="{FF2B5EF4-FFF2-40B4-BE49-F238E27FC236}">
                <a16:creationId xmlns:a16="http://schemas.microsoft.com/office/drawing/2014/main" id="{1A5132B9-2EF5-4A2F-9960-DE594EE8D2C6}"/>
              </a:ext>
            </a:extLst>
          </p:cNvPr>
          <p:cNvGraphicFramePr>
            <a:graphicFrameLocks noGrp="1"/>
          </p:cNvGraphicFramePr>
          <p:nvPr>
            <p:extLst>
              <p:ext uri="{D42A27DB-BD31-4B8C-83A1-F6EECF244321}">
                <p14:modId xmlns:p14="http://schemas.microsoft.com/office/powerpoint/2010/main" val="2828328179"/>
              </p:ext>
            </p:extLst>
          </p:nvPr>
        </p:nvGraphicFramePr>
        <p:xfrm>
          <a:off x="125761" y="1052736"/>
          <a:ext cx="8892480" cy="579120"/>
        </p:xfrm>
        <a:graphic>
          <a:graphicData uri="http://schemas.openxmlformats.org/drawingml/2006/table">
            <a:tbl>
              <a:tblPr firstRow="1" bandRow="1">
                <a:tableStyleId>{5C22544A-7EE6-4342-B048-85BDC9FD1C3A}</a:tableStyleId>
              </a:tblPr>
              <a:tblGrid>
                <a:gridCol w="1061863">
                  <a:extLst>
                    <a:ext uri="{9D8B030D-6E8A-4147-A177-3AD203B41FA5}">
                      <a16:colId xmlns:a16="http://schemas.microsoft.com/office/drawing/2014/main" val="147993787"/>
                    </a:ext>
                  </a:extLst>
                </a:gridCol>
                <a:gridCol w="1440160">
                  <a:extLst>
                    <a:ext uri="{9D8B030D-6E8A-4147-A177-3AD203B41FA5}">
                      <a16:colId xmlns:a16="http://schemas.microsoft.com/office/drawing/2014/main" val="2560495112"/>
                    </a:ext>
                  </a:extLst>
                </a:gridCol>
                <a:gridCol w="936104">
                  <a:extLst>
                    <a:ext uri="{9D8B030D-6E8A-4147-A177-3AD203B41FA5}">
                      <a16:colId xmlns:a16="http://schemas.microsoft.com/office/drawing/2014/main" val="1476607657"/>
                    </a:ext>
                  </a:extLst>
                </a:gridCol>
                <a:gridCol w="936104">
                  <a:extLst>
                    <a:ext uri="{9D8B030D-6E8A-4147-A177-3AD203B41FA5}">
                      <a16:colId xmlns:a16="http://schemas.microsoft.com/office/drawing/2014/main" val="3563871017"/>
                    </a:ext>
                  </a:extLst>
                </a:gridCol>
                <a:gridCol w="3312368">
                  <a:extLst>
                    <a:ext uri="{9D8B030D-6E8A-4147-A177-3AD203B41FA5}">
                      <a16:colId xmlns:a16="http://schemas.microsoft.com/office/drawing/2014/main" val="797462029"/>
                    </a:ext>
                  </a:extLst>
                </a:gridCol>
                <a:gridCol w="1205881">
                  <a:extLst>
                    <a:ext uri="{9D8B030D-6E8A-4147-A177-3AD203B41FA5}">
                      <a16:colId xmlns:a16="http://schemas.microsoft.com/office/drawing/2014/main" val="3318254188"/>
                    </a:ext>
                  </a:extLst>
                </a:gridCol>
              </a:tblGrid>
              <a:tr h="370840">
                <a:tc>
                  <a:txBody>
                    <a:bodyPr/>
                    <a:lstStyle/>
                    <a:p>
                      <a:r>
                        <a:rPr lang="en-GB" sz="1600" dirty="0"/>
                        <a:t>Clinical</a:t>
                      </a:r>
                    </a:p>
                  </a:txBody>
                  <a:tcPr/>
                </a:tc>
                <a:tc>
                  <a:txBody>
                    <a:bodyPr/>
                    <a:lstStyle/>
                    <a:p>
                      <a:r>
                        <a:rPr lang="en-GB" sz="1600" dirty="0"/>
                        <a:t>Macro</a:t>
                      </a:r>
                    </a:p>
                  </a:txBody>
                  <a:tcPr/>
                </a:tc>
                <a:tc>
                  <a:txBody>
                    <a:bodyPr/>
                    <a:lstStyle/>
                    <a:p>
                      <a:r>
                        <a:rPr lang="en-GB" sz="1600" dirty="0"/>
                        <a:t>Immuno</a:t>
                      </a:r>
                    </a:p>
                  </a:txBody>
                  <a:tcPr/>
                </a:tc>
                <a:tc>
                  <a:txBody>
                    <a:bodyPr/>
                    <a:lstStyle/>
                    <a:p>
                      <a:r>
                        <a:rPr lang="en-GB" sz="1600" dirty="0"/>
                        <a:t>Image link</a:t>
                      </a:r>
                    </a:p>
                  </a:txBody>
                  <a:tcPr/>
                </a:tc>
                <a:tc>
                  <a:txBody>
                    <a:bodyPr/>
                    <a:lstStyle/>
                    <a:p>
                      <a:r>
                        <a:rPr lang="en-GB" sz="1600" dirty="0"/>
                        <a:t>Preliminary Results</a:t>
                      </a:r>
                    </a:p>
                  </a:txBody>
                  <a:tcPr/>
                </a:tc>
                <a:tc>
                  <a:txBody>
                    <a:bodyPr/>
                    <a:lstStyle/>
                    <a:p>
                      <a:r>
                        <a:rPr lang="en-GB" sz="1600" dirty="0"/>
                        <a:t>Final Merge Results</a:t>
                      </a:r>
                    </a:p>
                  </a:txBody>
                  <a:tcPr/>
                </a:tc>
                <a:extLst>
                  <a:ext uri="{0D108BD9-81ED-4DB2-BD59-A6C34878D82A}">
                    <a16:rowId xmlns:a16="http://schemas.microsoft.com/office/drawing/2014/main" val="1065618442"/>
                  </a:ext>
                </a:extLst>
              </a:tr>
            </a:tbl>
          </a:graphicData>
        </a:graphic>
      </p:graphicFrame>
      <p:graphicFrame>
        <p:nvGraphicFramePr>
          <p:cNvPr id="6" name="Table 5">
            <a:extLst>
              <a:ext uri="{FF2B5EF4-FFF2-40B4-BE49-F238E27FC236}">
                <a16:creationId xmlns:a16="http://schemas.microsoft.com/office/drawing/2014/main" id="{41CC7968-1FF0-4962-B680-FE17D472F87B}"/>
              </a:ext>
            </a:extLst>
          </p:cNvPr>
          <p:cNvGraphicFramePr>
            <a:graphicFrameLocks noGrp="1"/>
          </p:cNvGraphicFramePr>
          <p:nvPr>
            <p:extLst>
              <p:ext uri="{D42A27DB-BD31-4B8C-83A1-F6EECF244321}">
                <p14:modId xmlns:p14="http://schemas.microsoft.com/office/powerpoint/2010/main" val="968730293"/>
              </p:ext>
            </p:extLst>
          </p:nvPr>
        </p:nvGraphicFramePr>
        <p:xfrm>
          <a:off x="125761" y="1661266"/>
          <a:ext cx="8892478" cy="1554480"/>
        </p:xfrm>
        <a:graphic>
          <a:graphicData uri="http://schemas.openxmlformats.org/drawingml/2006/table">
            <a:tbl>
              <a:tblPr firstRow="1" bandRow="1">
                <a:tableStyleId>{5C22544A-7EE6-4342-B048-85BDC9FD1C3A}</a:tableStyleId>
              </a:tblPr>
              <a:tblGrid>
                <a:gridCol w="1061863">
                  <a:extLst>
                    <a:ext uri="{9D8B030D-6E8A-4147-A177-3AD203B41FA5}">
                      <a16:colId xmlns:a16="http://schemas.microsoft.com/office/drawing/2014/main" val="3289464148"/>
                    </a:ext>
                  </a:extLst>
                </a:gridCol>
                <a:gridCol w="1440160">
                  <a:extLst>
                    <a:ext uri="{9D8B030D-6E8A-4147-A177-3AD203B41FA5}">
                      <a16:colId xmlns:a16="http://schemas.microsoft.com/office/drawing/2014/main" val="3103826028"/>
                    </a:ext>
                  </a:extLst>
                </a:gridCol>
                <a:gridCol w="936104">
                  <a:extLst>
                    <a:ext uri="{9D8B030D-6E8A-4147-A177-3AD203B41FA5}">
                      <a16:colId xmlns:a16="http://schemas.microsoft.com/office/drawing/2014/main" val="4128696108"/>
                    </a:ext>
                  </a:extLst>
                </a:gridCol>
                <a:gridCol w="936104">
                  <a:extLst>
                    <a:ext uri="{9D8B030D-6E8A-4147-A177-3AD203B41FA5}">
                      <a16:colId xmlns:a16="http://schemas.microsoft.com/office/drawing/2014/main" val="2488838748"/>
                    </a:ext>
                  </a:extLst>
                </a:gridCol>
                <a:gridCol w="3312368">
                  <a:extLst>
                    <a:ext uri="{9D8B030D-6E8A-4147-A177-3AD203B41FA5}">
                      <a16:colId xmlns:a16="http://schemas.microsoft.com/office/drawing/2014/main" val="1310833931"/>
                    </a:ext>
                  </a:extLst>
                </a:gridCol>
                <a:gridCol w="1205879">
                  <a:extLst>
                    <a:ext uri="{9D8B030D-6E8A-4147-A177-3AD203B41FA5}">
                      <a16:colId xmlns:a16="http://schemas.microsoft.com/office/drawing/2014/main" val="323001820"/>
                    </a:ext>
                  </a:extLst>
                </a:gridCol>
              </a:tblGrid>
              <a:tr h="15517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accent1"/>
                          </a:solidFill>
                          <a:effectLst/>
                          <a:latin typeface="+mn-lt"/>
                          <a:ea typeface="+mn-ea"/>
                          <a:cs typeface="+mn-cs"/>
                        </a:rPr>
                        <a:t>F34. Primary subfertility and pain. Fibroid on anterior wall of uterus</a:t>
                      </a:r>
                      <a:endParaRPr lang="en-GB" sz="1200" b="0" dirty="0">
                        <a:solidFill>
                          <a:schemeClr val="accent1"/>
                        </a:solidFill>
                        <a:latin typeface="+mn-lt"/>
                      </a:endParaRP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accent1"/>
                          </a:solidFill>
                          <a:effectLst/>
                          <a:latin typeface="+mn-lt"/>
                          <a:ea typeface="+mn-ea"/>
                          <a:cs typeface="+mn-cs"/>
                        </a:rPr>
                        <a:t>Multiple firm, pale tissue fragments total 20mm maximum.  These have a pale solid appearance on sectioning.</a:t>
                      </a:r>
                    </a:p>
                    <a:p>
                      <a:pPr algn="l"/>
                      <a:endParaRPr lang="en-GB" sz="1200" b="0" dirty="0">
                        <a:solidFill>
                          <a:schemeClr val="accent1"/>
                        </a:solidFill>
                        <a:latin typeface="+mn-lt"/>
                      </a:endParaRPr>
                    </a:p>
                  </a:txBody>
                  <a:tcPr>
                    <a:solidFill>
                      <a:schemeClr val="bg1">
                        <a:lumMod val="85000"/>
                      </a:schemeClr>
                    </a:solidFill>
                  </a:tcPr>
                </a:tc>
                <a:tc>
                  <a:txBody>
                    <a:bodyPr/>
                    <a:lstStyle/>
                    <a:p>
                      <a:r>
                        <a:rPr lang="en-GB" sz="1200" b="0" dirty="0">
                          <a:solidFill>
                            <a:schemeClr val="accent1"/>
                          </a:solidFill>
                          <a:latin typeface="+mn-lt"/>
                        </a:rPr>
                        <a:t>AE1-AE3 and calretinin were positive, BerEP4 was negative.</a:t>
                      </a:r>
                    </a:p>
                  </a:txBody>
                  <a:tcPr>
                    <a:solidFill>
                      <a:schemeClr val="bg1">
                        <a:lumMod val="85000"/>
                      </a:schemeClr>
                    </a:solidFill>
                  </a:tcPr>
                </a:tc>
                <a:tc>
                  <a:txBody>
                    <a:bodyPr/>
                    <a:lstStyle/>
                    <a:p>
                      <a:pPr algn="ctr"/>
                      <a:r>
                        <a:rPr lang="en-AU" sz="1200" b="1" i="1" u="sng" kern="1200" dirty="0">
                          <a:solidFill>
                            <a:schemeClr val="lt1"/>
                          </a:solidFill>
                          <a:effectLst/>
                          <a:latin typeface="+mn-lt"/>
                          <a:ea typeface="+mn-ea"/>
                          <a:cs typeface="+mn-cs"/>
                          <a:hlinkClick r:id="rId2"/>
                        </a:rPr>
                        <a:t>Click here to view digital image</a:t>
                      </a:r>
                      <a:endParaRPr lang="en-GB" sz="1200" dirty="0">
                        <a:solidFill>
                          <a:schemeClr val="accent1"/>
                        </a:solidFill>
                        <a:latin typeface="+mn-lt"/>
                      </a:endParaRPr>
                    </a:p>
                  </a:txBody>
                  <a:tcPr>
                    <a:solidFill>
                      <a:schemeClr val="bg1">
                        <a:lumMod val="85000"/>
                      </a:schemeClr>
                    </a:solidFill>
                  </a:tcPr>
                </a:tc>
                <a:tc>
                  <a:txBody>
                    <a:bodyPr/>
                    <a:lstStyle/>
                    <a:p>
                      <a:pPr marL="0" indent="0">
                        <a:buNone/>
                      </a:pPr>
                      <a:r>
                        <a:rPr lang="en-GB" sz="1200" b="0" dirty="0">
                          <a:solidFill>
                            <a:schemeClr val="accent1"/>
                          </a:solidFill>
                          <a:latin typeface="+mn-lt"/>
                        </a:rPr>
                        <a:t>1. Adenomatoid tumour                                      9.50</a:t>
                      </a:r>
                    </a:p>
                    <a:p>
                      <a:pPr marL="0" indent="0">
                        <a:buNone/>
                      </a:pPr>
                      <a:r>
                        <a:rPr lang="en-GB" sz="1200" b="0" dirty="0">
                          <a:solidFill>
                            <a:schemeClr val="accent1"/>
                          </a:solidFill>
                          <a:latin typeface="+mn-lt"/>
                        </a:rPr>
                        <a:t>2. Adenomatoid tumour within leiomyoma     0.20</a:t>
                      </a:r>
                    </a:p>
                    <a:p>
                      <a:pPr marL="0" indent="0">
                        <a:buNone/>
                      </a:pPr>
                      <a:r>
                        <a:rPr lang="en-GB" sz="1200" b="0" dirty="0">
                          <a:solidFill>
                            <a:schemeClr val="accent1"/>
                          </a:solidFill>
                          <a:latin typeface="+mn-lt"/>
                        </a:rPr>
                        <a:t>3. Leioadenomatoid tumour                               0.13</a:t>
                      </a:r>
                    </a:p>
                    <a:p>
                      <a:pPr marL="0" indent="0">
                        <a:buNone/>
                      </a:pPr>
                      <a:r>
                        <a:rPr lang="en-GB" sz="1200" b="0" dirty="0">
                          <a:solidFill>
                            <a:schemeClr val="accent1"/>
                          </a:solidFill>
                          <a:latin typeface="+mn-lt"/>
                        </a:rPr>
                        <a:t>4. Adenomatoid tumour with leiomyoma        0.13</a:t>
                      </a:r>
                    </a:p>
                    <a:p>
                      <a:pPr marL="0" indent="0">
                        <a:buNone/>
                      </a:pPr>
                      <a:r>
                        <a:rPr lang="en-GB" sz="1200" b="0" dirty="0">
                          <a:solidFill>
                            <a:schemeClr val="accent1"/>
                          </a:solidFill>
                          <a:latin typeface="+mn-lt"/>
                        </a:rPr>
                        <a:t>5. Multilocular peritoneal inclusion cyst           0.02</a:t>
                      </a:r>
                    </a:p>
                    <a:p>
                      <a:pPr marL="0" indent="0">
                        <a:buNone/>
                      </a:pPr>
                      <a:r>
                        <a:rPr lang="en-GB" sz="1200" b="0" dirty="0">
                          <a:solidFill>
                            <a:schemeClr val="accent1"/>
                          </a:solidFill>
                          <a:latin typeface="+mn-lt"/>
                        </a:rPr>
                        <a:t>6. Benign multicystic mesothelioma                  0.02</a:t>
                      </a:r>
                      <a:br>
                        <a:rPr lang="en-GB" sz="1200" b="0" dirty="0">
                          <a:solidFill>
                            <a:schemeClr val="accent1"/>
                          </a:solidFill>
                          <a:latin typeface="+mn-lt"/>
                        </a:rPr>
                      </a:br>
                      <a:endParaRPr lang="en-GB" sz="1200" b="0" dirty="0">
                        <a:solidFill>
                          <a:schemeClr val="accent1"/>
                        </a:solidFill>
                        <a:latin typeface="+mn-lt"/>
                      </a:endParaRPr>
                    </a:p>
                  </a:txBody>
                  <a:tcPr>
                    <a:solidFill>
                      <a:schemeClr val="bg1">
                        <a:lumMod val="85000"/>
                      </a:schemeClr>
                    </a:solidFill>
                  </a:tcPr>
                </a:tc>
                <a:tc>
                  <a:txBody>
                    <a:bodyPr/>
                    <a:lstStyle/>
                    <a:p>
                      <a:r>
                        <a:rPr lang="en-GB" sz="1200" b="0" kern="1200" dirty="0">
                          <a:solidFill>
                            <a:srgbClr val="FF0000"/>
                          </a:solidFill>
                          <a:latin typeface="+mn-lt"/>
                          <a:ea typeface="+mn-ea"/>
                          <a:cs typeface="+mn-cs"/>
                        </a:rPr>
                        <a:t>1, 2, 3, 4 (62.22%)</a:t>
                      </a:r>
                    </a:p>
                  </a:txBody>
                  <a:tcPr>
                    <a:solidFill>
                      <a:schemeClr val="bg1">
                        <a:lumMod val="85000"/>
                      </a:schemeClr>
                    </a:solidFill>
                  </a:tcPr>
                </a:tc>
                <a:extLst>
                  <a:ext uri="{0D108BD9-81ED-4DB2-BD59-A6C34878D82A}">
                    <a16:rowId xmlns:a16="http://schemas.microsoft.com/office/drawing/2014/main" val="2767198319"/>
                  </a:ext>
                </a:extLst>
              </a:tr>
            </a:tbl>
          </a:graphicData>
        </a:graphic>
      </p:graphicFrame>
      <p:sp>
        <p:nvSpPr>
          <p:cNvPr id="7" name="Rectangle 6">
            <a:extLst>
              <a:ext uri="{FF2B5EF4-FFF2-40B4-BE49-F238E27FC236}">
                <a16:creationId xmlns:a16="http://schemas.microsoft.com/office/drawing/2014/main" id="{F81A0AC5-A87D-4B2E-8CD0-F0D66D96A33C}"/>
              </a:ext>
            </a:extLst>
          </p:cNvPr>
          <p:cNvSpPr/>
          <p:nvPr/>
        </p:nvSpPr>
        <p:spPr>
          <a:xfrm>
            <a:off x="251520" y="3429000"/>
            <a:ext cx="9126759" cy="2431435"/>
          </a:xfrm>
          <a:prstGeom prst="rect">
            <a:avLst/>
          </a:prstGeom>
        </p:spPr>
        <p:txBody>
          <a:bodyPr wrap="square">
            <a:spAutoFit/>
          </a:bodyPr>
          <a:lstStyle/>
          <a:p>
            <a:pPr lvl="0"/>
            <a:r>
              <a:rPr lang="en-GB" sz="1600" dirty="0">
                <a:solidFill>
                  <a:schemeClr val="accent1"/>
                </a:solidFill>
                <a:latin typeface="+mn-lt"/>
                <a:cs typeface="Arial" panose="020B0604020202020204" pitchFamily="34" charset="0"/>
              </a:rPr>
              <a:t>General Comments:</a:t>
            </a: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3 – Not a terminology commonly used, don’t think its described. </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1-4 similar and safe</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(2 and 4 are same)</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This is an adenomatoid tumour +/- a leiomyoma</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These all describe the same histopathological features and are benign.</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Leiomyoma with multiple foci of adenomatoid lesion</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Synonymous diagnosis</a:t>
            </a:r>
            <a:endParaRPr lang="en-GB" sz="1600" dirty="0">
              <a:solidFill>
                <a:schemeClr val="accent1"/>
              </a:solidFill>
              <a:latin typeface="+mn-lt"/>
              <a:cs typeface="Arial" panose="020B0604020202020204" pitchFamily="34" charset="0"/>
            </a:endParaRPr>
          </a:p>
          <a:p>
            <a:endParaRPr lang="en-GB" sz="1200" dirty="0">
              <a:solidFill>
                <a:schemeClr val="accent1"/>
              </a:solidFill>
              <a:latin typeface="+mn-lt"/>
              <a:cs typeface="Arial" panose="020B0604020202020204" pitchFamily="34" charset="0"/>
            </a:endParaRPr>
          </a:p>
          <a:p>
            <a:endParaRPr lang="en-GB" sz="1200" dirty="0">
              <a:solidFill>
                <a:schemeClr val="accent1"/>
              </a:solidFill>
              <a:latin typeface="+mn-lt"/>
              <a:cs typeface="Arial" panose="020B0604020202020204" pitchFamily="34" charset="0"/>
            </a:endParaRPr>
          </a:p>
        </p:txBody>
      </p:sp>
    </p:spTree>
    <p:extLst>
      <p:ext uri="{BB962C8B-B14F-4D97-AF65-F5344CB8AC3E}">
        <p14:creationId xmlns:p14="http://schemas.microsoft.com/office/powerpoint/2010/main" val="2542379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00160" y="169898"/>
            <a:ext cx="8424428" cy="4824536"/>
          </a:xfrm>
        </p:spPr>
        <p:txBody>
          <a:bodyPr>
            <a:normAutofit/>
          </a:bodyPr>
          <a:lstStyle/>
          <a:p>
            <a:r>
              <a:rPr lang="en-GB" sz="2000" b="1" dirty="0">
                <a:solidFill>
                  <a:schemeClr val="accent1"/>
                </a:solidFill>
                <a:latin typeface="+mn-lt"/>
              </a:rPr>
              <a:t>Case 847 – GI</a:t>
            </a:r>
            <a:br>
              <a:rPr lang="en-GB" dirty="0">
                <a:solidFill>
                  <a:schemeClr val="accent1"/>
                </a:solidFill>
                <a:latin typeface="+mn-lt"/>
              </a:rPr>
            </a:br>
            <a:r>
              <a:rPr lang="en-GB" sz="1200" dirty="0">
                <a:solidFill>
                  <a:schemeClr val="accent1"/>
                </a:solidFill>
                <a:latin typeface="+mn-lt"/>
              </a:rPr>
              <a:t>Specimen: </a:t>
            </a:r>
            <a:r>
              <a:rPr lang="en-AU" sz="1200" dirty="0">
                <a:solidFill>
                  <a:schemeClr val="accent1"/>
                </a:solidFill>
                <a:latin typeface="+mn-lt"/>
              </a:rPr>
              <a:t>Gastric biopsy</a:t>
            </a:r>
            <a:br>
              <a:rPr lang="en-AU" sz="1200" dirty="0">
                <a:solidFill>
                  <a:schemeClr val="accent1"/>
                </a:solidFill>
                <a:latin typeface="+mn-lt"/>
              </a:rPr>
            </a:br>
            <a:r>
              <a:rPr lang="en-GB" sz="1200" b="1" dirty="0">
                <a:solidFill>
                  <a:srgbClr val="FF0000"/>
                </a:solidFill>
                <a:latin typeface="+mn-lt"/>
              </a:rPr>
              <a:t>Submitted Diagnosis: Gastric mucosal calcinosis.</a:t>
            </a:r>
          </a:p>
          <a:p>
            <a:r>
              <a:rPr lang="en-GB" sz="1100" dirty="0">
                <a:solidFill>
                  <a:schemeClr val="accent1"/>
                </a:solidFill>
              </a:rPr>
              <a:t>		</a:t>
            </a:r>
            <a:r>
              <a:rPr lang="en-GB" sz="2000" dirty="0">
                <a:solidFill>
                  <a:schemeClr val="accent1"/>
                </a:solidFill>
              </a:rPr>
              <a:t>	</a:t>
            </a:r>
          </a:p>
          <a:p>
            <a:br>
              <a:rPr lang="en-GB" dirty="0">
                <a:solidFill>
                  <a:schemeClr val="accent1"/>
                </a:solidFill>
              </a:rPr>
            </a:br>
            <a:endParaRPr lang="en-GB" dirty="0">
              <a:solidFill>
                <a:schemeClr val="accent1"/>
              </a:solidFill>
            </a:endParaRPr>
          </a:p>
          <a:p>
            <a:endParaRPr lang="en-GB" dirty="0">
              <a:solidFill>
                <a:schemeClr val="accent1"/>
              </a:solidFill>
            </a:endParaRPr>
          </a:p>
        </p:txBody>
      </p:sp>
      <p:graphicFrame>
        <p:nvGraphicFramePr>
          <p:cNvPr id="4" name="Table 3">
            <a:extLst>
              <a:ext uri="{FF2B5EF4-FFF2-40B4-BE49-F238E27FC236}">
                <a16:creationId xmlns:a16="http://schemas.microsoft.com/office/drawing/2014/main" id="{1A5132B9-2EF5-4A2F-9960-DE594EE8D2C6}"/>
              </a:ext>
            </a:extLst>
          </p:cNvPr>
          <p:cNvGraphicFramePr>
            <a:graphicFrameLocks noGrp="1"/>
          </p:cNvGraphicFramePr>
          <p:nvPr>
            <p:extLst>
              <p:ext uri="{D42A27DB-BD31-4B8C-83A1-F6EECF244321}">
                <p14:modId xmlns:p14="http://schemas.microsoft.com/office/powerpoint/2010/main" val="2355850650"/>
              </p:ext>
            </p:extLst>
          </p:nvPr>
        </p:nvGraphicFramePr>
        <p:xfrm>
          <a:off x="125761" y="1052736"/>
          <a:ext cx="8892480" cy="579120"/>
        </p:xfrm>
        <a:graphic>
          <a:graphicData uri="http://schemas.openxmlformats.org/drawingml/2006/table">
            <a:tbl>
              <a:tblPr firstRow="1" bandRow="1">
                <a:tableStyleId>{5C22544A-7EE6-4342-B048-85BDC9FD1C3A}</a:tableStyleId>
              </a:tblPr>
              <a:tblGrid>
                <a:gridCol w="1349895">
                  <a:extLst>
                    <a:ext uri="{9D8B030D-6E8A-4147-A177-3AD203B41FA5}">
                      <a16:colId xmlns:a16="http://schemas.microsoft.com/office/drawing/2014/main" val="147993787"/>
                    </a:ext>
                  </a:extLst>
                </a:gridCol>
                <a:gridCol w="1008112">
                  <a:extLst>
                    <a:ext uri="{9D8B030D-6E8A-4147-A177-3AD203B41FA5}">
                      <a16:colId xmlns:a16="http://schemas.microsoft.com/office/drawing/2014/main" val="2560495112"/>
                    </a:ext>
                  </a:extLst>
                </a:gridCol>
                <a:gridCol w="936104">
                  <a:extLst>
                    <a:ext uri="{9D8B030D-6E8A-4147-A177-3AD203B41FA5}">
                      <a16:colId xmlns:a16="http://schemas.microsoft.com/office/drawing/2014/main" val="1476607657"/>
                    </a:ext>
                  </a:extLst>
                </a:gridCol>
                <a:gridCol w="720080">
                  <a:extLst>
                    <a:ext uri="{9D8B030D-6E8A-4147-A177-3AD203B41FA5}">
                      <a16:colId xmlns:a16="http://schemas.microsoft.com/office/drawing/2014/main" val="3563871017"/>
                    </a:ext>
                  </a:extLst>
                </a:gridCol>
                <a:gridCol w="3528392">
                  <a:extLst>
                    <a:ext uri="{9D8B030D-6E8A-4147-A177-3AD203B41FA5}">
                      <a16:colId xmlns:a16="http://schemas.microsoft.com/office/drawing/2014/main" val="797462029"/>
                    </a:ext>
                  </a:extLst>
                </a:gridCol>
                <a:gridCol w="1349897">
                  <a:extLst>
                    <a:ext uri="{9D8B030D-6E8A-4147-A177-3AD203B41FA5}">
                      <a16:colId xmlns:a16="http://schemas.microsoft.com/office/drawing/2014/main" val="3318254188"/>
                    </a:ext>
                  </a:extLst>
                </a:gridCol>
              </a:tblGrid>
              <a:tr h="370840">
                <a:tc>
                  <a:txBody>
                    <a:bodyPr/>
                    <a:lstStyle/>
                    <a:p>
                      <a:r>
                        <a:rPr lang="en-GB" sz="1600" dirty="0"/>
                        <a:t>Clinical</a:t>
                      </a:r>
                    </a:p>
                  </a:txBody>
                  <a:tcPr/>
                </a:tc>
                <a:tc>
                  <a:txBody>
                    <a:bodyPr/>
                    <a:lstStyle/>
                    <a:p>
                      <a:r>
                        <a:rPr lang="en-GB" sz="1600" dirty="0"/>
                        <a:t>Macro</a:t>
                      </a:r>
                    </a:p>
                  </a:txBody>
                  <a:tcPr/>
                </a:tc>
                <a:tc>
                  <a:txBody>
                    <a:bodyPr/>
                    <a:lstStyle/>
                    <a:p>
                      <a:r>
                        <a:rPr lang="en-GB" sz="1600" dirty="0"/>
                        <a:t>Immuno</a:t>
                      </a:r>
                    </a:p>
                  </a:txBody>
                  <a:tcPr/>
                </a:tc>
                <a:tc>
                  <a:txBody>
                    <a:bodyPr/>
                    <a:lstStyle/>
                    <a:p>
                      <a:r>
                        <a:rPr lang="en-GB" sz="1600" dirty="0"/>
                        <a:t>Image link</a:t>
                      </a:r>
                    </a:p>
                  </a:txBody>
                  <a:tcPr/>
                </a:tc>
                <a:tc>
                  <a:txBody>
                    <a:bodyPr/>
                    <a:lstStyle/>
                    <a:p>
                      <a:r>
                        <a:rPr lang="en-GB" sz="1600" dirty="0"/>
                        <a:t>Preliminary Results</a:t>
                      </a:r>
                    </a:p>
                  </a:txBody>
                  <a:tcPr/>
                </a:tc>
                <a:tc>
                  <a:txBody>
                    <a:bodyPr/>
                    <a:lstStyle/>
                    <a:p>
                      <a:r>
                        <a:rPr lang="en-GB" sz="1600" dirty="0"/>
                        <a:t>Final Merge Results</a:t>
                      </a:r>
                    </a:p>
                  </a:txBody>
                  <a:tcPr/>
                </a:tc>
                <a:extLst>
                  <a:ext uri="{0D108BD9-81ED-4DB2-BD59-A6C34878D82A}">
                    <a16:rowId xmlns:a16="http://schemas.microsoft.com/office/drawing/2014/main" val="1065618442"/>
                  </a:ext>
                </a:extLst>
              </a:tr>
            </a:tbl>
          </a:graphicData>
        </a:graphic>
      </p:graphicFrame>
      <p:graphicFrame>
        <p:nvGraphicFramePr>
          <p:cNvPr id="6" name="Table 5">
            <a:extLst>
              <a:ext uri="{FF2B5EF4-FFF2-40B4-BE49-F238E27FC236}">
                <a16:creationId xmlns:a16="http://schemas.microsoft.com/office/drawing/2014/main" id="{41CC7968-1FF0-4962-B680-FE17D472F87B}"/>
              </a:ext>
            </a:extLst>
          </p:cNvPr>
          <p:cNvGraphicFramePr>
            <a:graphicFrameLocks noGrp="1"/>
          </p:cNvGraphicFramePr>
          <p:nvPr>
            <p:extLst>
              <p:ext uri="{D42A27DB-BD31-4B8C-83A1-F6EECF244321}">
                <p14:modId xmlns:p14="http://schemas.microsoft.com/office/powerpoint/2010/main" val="448217131"/>
              </p:ext>
            </p:extLst>
          </p:nvPr>
        </p:nvGraphicFramePr>
        <p:xfrm>
          <a:off x="125761" y="1661266"/>
          <a:ext cx="8892478" cy="2651760"/>
        </p:xfrm>
        <a:graphic>
          <a:graphicData uri="http://schemas.openxmlformats.org/drawingml/2006/table">
            <a:tbl>
              <a:tblPr firstRow="1" bandRow="1">
                <a:tableStyleId>{5C22544A-7EE6-4342-B048-85BDC9FD1C3A}</a:tableStyleId>
              </a:tblPr>
              <a:tblGrid>
                <a:gridCol w="1349895">
                  <a:extLst>
                    <a:ext uri="{9D8B030D-6E8A-4147-A177-3AD203B41FA5}">
                      <a16:colId xmlns:a16="http://schemas.microsoft.com/office/drawing/2014/main" val="3289464148"/>
                    </a:ext>
                  </a:extLst>
                </a:gridCol>
                <a:gridCol w="1008112">
                  <a:extLst>
                    <a:ext uri="{9D8B030D-6E8A-4147-A177-3AD203B41FA5}">
                      <a16:colId xmlns:a16="http://schemas.microsoft.com/office/drawing/2014/main" val="3103826028"/>
                    </a:ext>
                  </a:extLst>
                </a:gridCol>
                <a:gridCol w="936104">
                  <a:extLst>
                    <a:ext uri="{9D8B030D-6E8A-4147-A177-3AD203B41FA5}">
                      <a16:colId xmlns:a16="http://schemas.microsoft.com/office/drawing/2014/main" val="4128696108"/>
                    </a:ext>
                  </a:extLst>
                </a:gridCol>
                <a:gridCol w="720080">
                  <a:extLst>
                    <a:ext uri="{9D8B030D-6E8A-4147-A177-3AD203B41FA5}">
                      <a16:colId xmlns:a16="http://schemas.microsoft.com/office/drawing/2014/main" val="2488838748"/>
                    </a:ext>
                  </a:extLst>
                </a:gridCol>
                <a:gridCol w="3528392">
                  <a:extLst>
                    <a:ext uri="{9D8B030D-6E8A-4147-A177-3AD203B41FA5}">
                      <a16:colId xmlns:a16="http://schemas.microsoft.com/office/drawing/2014/main" val="1310833931"/>
                    </a:ext>
                  </a:extLst>
                </a:gridCol>
                <a:gridCol w="1349895">
                  <a:extLst>
                    <a:ext uri="{9D8B030D-6E8A-4147-A177-3AD203B41FA5}">
                      <a16:colId xmlns:a16="http://schemas.microsoft.com/office/drawing/2014/main" val="323001820"/>
                    </a:ext>
                  </a:extLst>
                </a:gridCol>
              </a:tblGrid>
              <a:tr h="1551710">
                <a:tc>
                  <a:txBody>
                    <a:bodyPr/>
                    <a:lstStyle/>
                    <a:p>
                      <a:r>
                        <a:rPr lang="en-GB" sz="1200" b="0" kern="1200" dirty="0">
                          <a:solidFill>
                            <a:schemeClr val="accent1"/>
                          </a:solidFill>
                          <a:effectLst/>
                          <a:latin typeface="+mn-lt"/>
                          <a:ea typeface="+mn-ea"/>
                          <a:cs typeface="+mn-cs"/>
                        </a:rPr>
                        <a:t>F70. Dyspepsia and retrosternal burning. Stomach: nodular mucosa with a whitish coating involving the gastric body.</a:t>
                      </a:r>
                    </a:p>
                  </a:txBody>
                  <a:tcPr>
                    <a:solidFill>
                      <a:schemeClr val="bg1">
                        <a:lumMod val="85000"/>
                      </a:schemeClr>
                    </a:solidFill>
                  </a:tcPr>
                </a:tc>
                <a:tc>
                  <a:txBody>
                    <a:bodyPr/>
                    <a:lstStyle/>
                    <a:p>
                      <a:pPr algn="l"/>
                      <a:r>
                        <a:rPr lang="en-GB" sz="1200" b="0" kern="1200" dirty="0">
                          <a:solidFill>
                            <a:schemeClr val="accent1"/>
                          </a:solidFill>
                          <a:effectLst/>
                          <a:latin typeface="+mn-lt"/>
                          <a:ea typeface="+mn-ea"/>
                          <a:cs typeface="+mn-cs"/>
                        </a:rPr>
                        <a:t>Six fragments up to 4mm</a:t>
                      </a:r>
                      <a:endParaRPr lang="en-GB" sz="1200" b="0" dirty="0">
                        <a:solidFill>
                          <a:schemeClr val="accent1"/>
                        </a:solidFill>
                      </a:endParaRPr>
                    </a:p>
                  </a:txBody>
                  <a:tcPr>
                    <a:solidFill>
                      <a:schemeClr val="bg1">
                        <a:lumMod val="85000"/>
                      </a:schemeClr>
                    </a:solidFill>
                  </a:tcPr>
                </a:tc>
                <a:tc>
                  <a:txBody>
                    <a:bodyPr/>
                    <a:lstStyle/>
                    <a:p>
                      <a:r>
                        <a:rPr lang="en-GB" sz="1200" b="0" dirty="0">
                          <a:solidFill>
                            <a:schemeClr val="accent1"/>
                          </a:solidFill>
                        </a:rPr>
                        <a:t>N/A</a:t>
                      </a:r>
                    </a:p>
                  </a:txBody>
                  <a:tcPr>
                    <a:solidFill>
                      <a:schemeClr val="bg1">
                        <a:lumMod val="85000"/>
                      </a:schemeClr>
                    </a:solidFill>
                  </a:tcPr>
                </a:tc>
                <a:tc>
                  <a:txBody>
                    <a:bodyPr/>
                    <a:lstStyle/>
                    <a:p>
                      <a:pPr algn="ctr"/>
                      <a:r>
                        <a:rPr lang="en-AU" sz="1200" b="1" i="1" u="sng" kern="1200" dirty="0">
                          <a:solidFill>
                            <a:schemeClr val="lt1"/>
                          </a:solidFill>
                          <a:effectLst/>
                          <a:latin typeface="+mn-lt"/>
                          <a:ea typeface="+mn-ea"/>
                          <a:cs typeface="+mn-cs"/>
                          <a:hlinkClick r:id="rId2"/>
                        </a:rPr>
                        <a:t>Click here to view digital image</a:t>
                      </a:r>
                      <a:endParaRPr lang="en-GB" sz="1200" dirty="0">
                        <a:solidFill>
                          <a:schemeClr val="accent1"/>
                        </a:solidFill>
                      </a:endParaRPr>
                    </a:p>
                  </a:txBody>
                  <a:tcPr>
                    <a:solidFill>
                      <a:schemeClr val="bg1">
                        <a:lumMod val="85000"/>
                      </a:schemeClr>
                    </a:solidFill>
                  </a:tcPr>
                </a:tc>
                <a:tc>
                  <a:txBody>
                    <a:bodyPr/>
                    <a:lstStyle/>
                    <a:p>
                      <a:pPr marL="0" indent="0">
                        <a:buNone/>
                      </a:pPr>
                      <a:r>
                        <a:rPr lang="en-GB" sz="1200" b="0" dirty="0">
                          <a:solidFill>
                            <a:schemeClr val="accent1"/>
                          </a:solidFill>
                        </a:rPr>
                        <a:t>1. Gastric mucosal calcinosis                                    8.84</a:t>
                      </a:r>
                    </a:p>
                    <a:p>
                      <a:pPr marL="0" indent="0">
                        <a:buNone/>
                      </a:pPr>
                      <a:r>
                        <a:rPr lang="en-GB" sz="1200" b="0" dirty="0">
                          <a:solidFill>
                            <a:schemeClr val="accent1"/>
                          </a:solidFill>
                        </a:rPr>
                        <a:t>2. Heterotopic pancreas / pancreatic acinar          0.13 metaplasia</a:t>
                      </a:r>
                    </a:p>
                    <a:p>
                      <a:pPr marL="0" indent="0">
                        <a:buNone/>
                      </a:pPr>
                      <a:r>
                        <a:rPr lang="en-GB" sz="1200" b="0" dirty="0">
                          <a:solidFill>
                            <a:schemeClr val="accent1"/>
                          </a:solidFill>
                        </a:rPr>
                        <a:t>3. Dystrophic / metastatic /NOS – calcification     0.23</a:t>
                      </a:r>
                    </a:p>
                    <a:p>
                      <a:pPr marL="0" indent="0">
                        <a:buNone/>
                      </a:pPr>
                      <a:r>
                        <a:rPr lang="en-GB" sz="1200" b="0" dirty="0">
                          <a:solidFill>
                            <a:schemeClr val="accent1"/>
                          </a:solidFill>
                        </a:rPr>
                        <a:t>4. Foreign material in lamina propria (looks like   0.08 lanthanum)</a:t>
                      </a:r>
                    </a:p>
                    <a:p>
                      <a:pPr marL="0" indent="0">
                        <a:buNone/>
                      </a:pPr>
                      <a:r>
                        <a:rPr lang="en-GB" sz="1200" b="0" dirty="0">
                          <a:solidFill>
                            <a:schemeClr val="accent1"/>
                          </a:solidFill>
                        </a:rPr>
                        <a:t>5. Fundic gland polyp                                                 0.08</a:t>
                      </a:r>
                    </a:p>
                    <a:p>
                      <a:pPr marL="0" indent="0">
                        <a:buNone/>
                      </a:pPr>
                      <a:r>
                        <a:rPr lang="en-GB" sz="1200" b="0" dirty="0">
                          <a:solidFill>
                            <a:schemeClr val="accent1"/>
                          </a:solidFill>
                        </a:rPr>
                        <a:t>6. Iron pill gastritis /? Siderosis                                 0.42</a:t>
                      </a:r>
                    </a:p>
                    <a:p>
                      <a:pPr marL="0" indent="0">
                        <a:buNone/>
                      </a:pPr>
                      <a:r>
                        <a:rPr lang="en-GB" sz="1200" b="0" dirty="0">
                          <a:solidFill>
                            <a:schemeClr val="accent1"/>
                          </a:solidFill>
                        </a:rPr>
                        <a:t>7. Malakoplakia / giardiasis / amebiasis                  0.03</a:t>
                      </a:r>
                    </a:p>
                    <a:p>
                      <a:pPr marL="0" indent="0">
                        <a:buNone/>
                      </a:pPr>
                      <a:r>
                        <a:rPr lang="en-GB" sz="1200" b="0" dirty="0">
                          <a:solidFill>
                            <a:schemeClr val="accent1"/>
                          </a:solidFill>
                        </a:rPr>
                        <a:t>8. PPI therapy changes                                               0.10</a:t>
                      </a:r>
                    </a:p>
                    <a:p>
                      <a:pPr marL="0" indent="0">
                        <a:buNone/>
                      </a:pPr>
                      <a:r>
                        <a:rPr lang="en-GB" sz="1200" b="0" dirty="0">
                          <a:solidFill>
                            <a:schemeClr val="accent1"/>
                          </a:solidFill>
                        </a:rPr>
                        <a:t>9. Hypergastrinemia                                                    0.03</a:t>
                      </a:r>
                    </a:p>
                    <a:p>
                      <a:pPr marL="0" indent="0">
                        <a:buNone/>
                      </a:pPr>
                      <a:r>
                        <a:rPr lang="en-GB" sz="1200" b="0" dirty="0">
                          <a:solidFill>
                            <a:schemeClr val="accent1"/>
                          </a:solidFill>
                        </a:rPr>
                        <a:t>10. Normal gastric body mucosa                               0.06</a:t>
                      </a:r>
                      <a:endParaRPr lang="it-IT" sz="1200" b="0" dirty="0">
                        <a:solidFill>
                          <a:schemeClr val="accent1"/>
                        </a:solidFill>
                      </a:endParaRPr>
                    </a:p>
                    <a:p>
                      <a:pPr marL="0" indent="0">
                        <a:buNone/>
                      </a:pPr>
                      <a:endParaRPr lang="en-GB" sz="1200" b="0" dirty="0">
                        <a:solidFill>
                          <a:schemeClr val="accent1"/>
                        </a:solidFill>
                      </a:endParaRPr>
                    </a:p>
                    <a:p>
                      <a:pPr marL="0" indent="0">
                        <a:buNone/>
                      </a:pPr>
                      <a:endParaRPr lang="en-GB" sz="1200" b="0" dirty="0">
                        <a:solidFill>
                          <a:schemeClr val="accent1"/>
                        </a:solidFill>
                      </a:endParaRPr>
                    </a:p>
                  </a:txBody>
                  <a:tcPr>
                    <a:solidFill>
                      <a:schemeClr val="bg1">
                        <a:lumMod val="85000"/>
                      </a:schemeClr>
                    </a:solidFill>
                  </a:tcPr>
                </a:tc>
                <a:tc>
                  <a:txBody>
                    <a:bodyPr/>
                    <a:lstStyle/>
                    <a:p>
                      <a:r>
                        <a:rPr lang="en-GB" sz="1200" b="0" kern="1200" dirty="0">
                          <a:solidFill>
                            <a:srgbClr val="FF0000"/>
                          </a:solidFill>
                          <a:latin typeface="+mn-lt"/>
                          <a:ea typeface="+mn-ea"/>
                          <a:cs typeface="+mn-cs"/>
                        </a:rPr>
                        <a:t>1, 3 (68.09%)</a:t>
                      </a:r>
                    </a:p>
                  </a:txBody>
                  <a:tcPr>
                    <a:solidFill>
                      <a:schemeClr val="bg1">
                        <a:lumMod val="85000"/>
                      </a:schemeClr>
                    </a:solidFill>
                  </a:tcPr>
                </a:tc>
                <a:extLst>
                  <a:ext uri="{0D108BD9-81ED-4DB2-BD59-A6C34878D82A}">
                    <a16:rowId xmlns:a16="http://schemas.microsoft.com/office/drawing/2014/main" val="2767198319"/>
                  </a:ext>
                </a:extLst>
              </a:tr>
            </a:tbl>
          </a:graphicData>
        </a:graphic>
      </p:graphicFrame>
      <p:sp>
        <p:nvSpPr>
          <p:cNvPr id="7" name="Rectangle 6">
            <a:extLst>
              <a:ext uri="{FF2B5EF4-FFF2-40B4-BE49-F238E27FC236}">
                <a16:creationId xmlns:a16="http://schemas.microsoft.com/office/drawing/2014/main" id="{F81A0AC5-A87D-4B2E-8CD0-F0D66D96A33C}"/>
              </a:ext>
            </a:extLst>
          </p:cNvPr>
          <p:cNvSpPr/>
          <p:nvPr/>
        </p:nvSpPr>
        <p:spPr>
          <a:xfrm>
            <a:off x="125761" y="4426995"/>
            <a:ext cx="8598092" cy="1754326"/>
          </a:xfrm>
          <a:prstGeom prst="rect">
            <a:avLst/>
          </a:prstGeom>
        </p:spPr>
        <p:txBody>
          <a:bodyPr wrap="square">
            <a:spAutoFit/>
          </a:bodyPr>
          <a:lstStyle/>
          <a:p>
            <a:pPr lvl="0"/>
            <a:r>
              <a:rPr lang="en-GB" sz="1600" dirty="0">
                <a:solidFill>
                  <a:schemeClr val="accent1"/>
                </a:solidFill>
                <a:latin typeface="+mn-lt"/>
                <a:cs typeface="Arial" panose="020B0604020202020204" pitchFamily="34" charset="0"/>
              </a:rPr>
              <a:t>General Comments</a:t>
            </a:r>
            <a:endParaRPr lang="en-GB" sz="14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GB" sz="1600" dirty="0">
                <a:solidFill>
                  <a:schemeClr val="accent1"/>
                </a:solidFill>
                <a:latin typeface="+mn-lt"/>
                <a:cs typeface="Arial" panose="020B0604020202020204" pitchFamily="34" charset="0"/>
              </a:rPr>
              <a:t> Probably best to exclude this case                                                    x 4</a:t>
            </a:r>
          </a:p>
          <a:p>
            <a:pPr marL="285750" lvl="0" indent="-285750">
              <a:buFont typeface="Arial" panose="020B0604020202020204" pitchFamily="34" charset="0"/>
              <a:buChar char="•"/>
            </a:pPr>
            <a:r>
              <a:rPr lang="en-GB" sz="1600" dirty="0">
                <a:solidFill>
                  <a:schemeClr val="accent1"/>
                </a:solidFill>
                <a:latin typeface="+mn-lt"/>
                <a:cs typeface="Arial" panose="020B0604020202020204" pitchFamily="34" charset="0"/>
              </a:rPr>
              <a:t>Glass much easier than digital for spotting calcification</a:t>
            </a: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Typical histological features of mucosal calcinosis</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Difficult to merge - but merge category suggest distinct entity</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GB" sz="1600" dirty="0">
                <a:solidFill>
                  <a:schemeClr val="accent1"/>
                </a:solidFill>
                <a:latin typeface="+mn-lt"/>
                <a:cs typeface="Arial" panose="020B0604020202020204" pitchFamily="34" charset="0"/>
              </a:rPr>
              <a:t>Maybe educational case</a:t>
            </a:r>
          </a:p>
          <a:p>
            <a:endParaRPr lang="en-GB" sz="12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6919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00160" y="169898"/>
            <a:ext cx="8424428" cy="4824536"/>
          </a:xfrm>
        </p:spPr>
        <p:txBody>
          <a:bodyPr>
            <a:normAutofit/>
          </a:bodyPr>
          <a:lstStyle/>
          <a:p>
            <a:r>
              <a:rPr lang="en-GB" sz="2000" b="1" dirty="0">
                <a:solidFill>
                  <a:schemeClr val="accent1"/>
                </a:solidFill>
                <a:latin typeface="+mn-lt"/>
              </a:rPr>
              <a:t>Case 848 – GU</a:t>
            </a:r>
            <a:br>
              <a:rPr lang="en-GB" dirty="0">
                <a:solidFill>
                  <a:schemeClr val="accent1"/>
                </a:solidFill>
                <a:latin typeface="+mn-lt"/>
              </a:rPr>
            </a:br>
            <a:r>
              <a:rPr lang="en-GB" sz="1200" dirty="0">
                <a:solidFill>
                  <a:schemeClr val="accent1"/>
                </a:solidFill>
                <a:latin typeface="+mn-lt"/>
              </a:rPr>
              <a:t>Specimen: Kidney</a:t>
            </a:r>
            <a:br>
              <a:rPr lang="en-GB" sz="1200" dirty="0">
                <a:solidFill>
                  <a:schemeClr val="accent1"/>
                </a:solidFill>
                <a:latin typeface="+mn-lt"/>
              </a:rPr>
            </a:br>
            <a:r>
              <a:rPr lang="en-GB" sz="1200" b="1" dirty="0">
                <a:solidFill>
                  <a:srgbClr val="FF0000"/>
                </a:solidFill>
                <a:latin typeface="+mn-lt"/>
              </a:rPr>
              <a:t>Submitted Diagnosis: Clear cell renal cell carcinoma (Grade 3)</a:t>
            </a:r>
          </a:p>
          <a:p>
            <a:r>
              <a:rPr lang="en-GB" sz="1100" dirty="0">
                <a:solidFill>
                  <a:schemeClr val="accent1"/>
                </a:solidFill>
              </a:rPr>
              <a:t>	</a:t>
            </a:r>
            <a:r>
              <a:rPr lang="en-GB" sz="1600" dirty="0">
                <a:solidFill>
                  <a:schemeClr val="accent1"/>
                </a:solidFill>
              </a:rPr>
              <a:t>	</a:t>
            </a:r>
            <a:r>
              <a:rPr lang="en-GB" sz="2000" dirty="0">
                <a:solidFill>
                  <a:schemeClr val="accent1"/>
                </a:solidFill>
              </a:rPr>
              <a:t>	</a:t>
            </a:r>
          </a:p>
          <a:p>
            <a:br>
              <a:rPr lang="en-GB" dirty="0">
                <a:solidFill>
                  <a:schemeClr val="accent1"/>
                </a:solidFill>
              </a:rPr>
            </a:br>
            <a:endParaRPr lang="en-GB" dirty="0">
              <a:solidFill>
                <a:schemeClr val="accent1"/>
              </a:solidFill>
            </a:endParaRPr>
          </a:p>
          <a:p>
            <a:endParaRPr lang="en-GB" dirty="0">
              <a:solidFill>
                <a:schemeClr val="accent1"/>
              </a:solidFill>
            </a:endParaRPr>
          </a:p>
        </p:txBody>
      </p:sp>
      <p:graphicFrame>
        <p:nvGraphicFramePr>
          <p:cNvPr id="4" name="Table 3">
            <a:extLst>
              <a:ext uri="{FF2B5EF4-FFF2-40B4-BE49-F238E27FC236}">
                <a16:creationId xmlns:a16="http://schemas.microsoft.com/office/drawing/2014/main" id="{1A5132B9-2EF5-4A2F-9960-DE594EE8D2C6}"/>
              </a:ext>
            </a:extLst>
          </p:cNvPr>
          <p:cNvGraphicFramePr>
            <a:graphicFrameLocks noGrp="1"/>
          </p:cNvGraphicFramePr>
          <p:nvPr>
            <p:extLst>
              <p:ext uri="{D42A27DB-BD31-4B8C-83A1-F6EECF244321}">
                <p14:modId xmlns:p14="http://schemas.microsoft.com/office/powerpoint/2010/main" val="4016539294"/>
              </p:ext>
            </p:extLst>
          </p:nvPr>
        </p:nvGraphicFramePr>
        <p:xfrm>
          <a:off x="125761" y="1052736"/>
          <a:ext cx="8892480" cy="579120"/>
        </p:xfrm>
        <a:graphic>
          <a:graphicData uri="http://schemas.openxmlformats.org/drawingml/2006/table">
            <a:tbl>
              <a:tblPr firstRow="1" bandRow="1">
                <a:tableStyleId>{5C22544A-7EE6-4342-B048-85BDC9FD1C3A}</a:tableStyleId>
              </a:tblPr>
              <a:tblGrid>
                <a:gridCol w="1349895">
                  <a:extLst>
                    <a:ext uri="{9D8B030D-6E8A-4147-A177-3AD203B41FA5}">
                      <a16:colId xmlns:a16="http://schemas.microsoft.com/office/drawing/2014/main" val="147993787"/>
                    </a:ext>
                  </a:extLst>
                </a:gridCol>
                <a:gridCol w="1512168">
                  <a:extLst>
                    <a:ext uri="{9D8B030D-6E8A-4147-A177-3AD203B41FA5}">
                      <a16:colId xmlns:a16="http://schemas.microsoft.com/office/drawing/2014/main" val="2560495112"/>
                    </a:ext>
                  </a:extLst>
                </a:gridCol>
                <a:gridCol w="1152128">
                  <a:extLst>
                    <a:ext uri="{9D8B030D-6E8A-4147-A177-3AD203B41FA5}">
                      <a16:colId xmlns:a16="http://schemas.microsoft.com/office/drawing/2014/main" val="1476607657"/>
                    </a:ext>
                  </a:extLst>
                </a:gridCol>
                <a:gridCol w="792088">
                  <a:extLst>
                    <a:ext uri="{9D8B030D-6E8A-4147-A177-3AD203B41FA5}">
                      <a16:colId xmlns:a16="http://schemas.microsoft.com/office/drawing/2014/main" val="3563871017"/>
                    </a:ext>
                  </a:extLst>
                </a:gridCol>
                <a:gridCol w="2664296">
                  <a:extLst>
                    <a:ext uri="{9D8B030D-6E8A-4147-A177-3AD203B41FA5}">
                      <a16:colId xmlns:a16="http://schemas.microsoft.com/office/drawing/2014/main" val="797462029"/>
                    </a:ext>
                  </a:extLst>
                </a:gridCol>
                <a:gridCol w="1421905">
                  <a:extLst>
                    <a:ext uri="{9D8B030D-6E8A-4147-A177-3AD203B41FA5}">
                      <a16:colId xmlns:a16="http://schemas.microsoft.com/office/drawing/2014/main" val="3318254188"/>
                    </a:ext>
                  </a:extLst>
                </a:gridCol>
              </a:tblGrid>
              <a:tr h="370840">
                <a:tc>
                  <a:txBody>
                    <a:bodyPr/>
                    <a:lstStyle/>
                    <a:p>
                      <a:r>
                        <a:rPr lang="en-GB" sz="1600" dirty="0"/>
                        <a:t>Clinical</a:t>
                      </a:r>
                    </a:p>
                  </a:txBody>
                  <a:tcPr/>
                </a:tc>
                <a:tc>
                  <a:txBody>
                    <a:bodyPr/>
                    <a:lstStyle/>
                    <a:p>
                      <a:r>
                        <a:rPr lang="en-GB" sz="1600" dirty="0"/>
                        <a:t>Macro</a:t>
                      </a:r>
                    </a:p>
                  </a:txBody>
                  <a:tcPr/>
                </a:tc>
                <a:tc>
                  <a:txBody>
                    <a:bodyPr/>
                    <a:lstStyle/>
                    <a:p>
                      <a:r>
                        <a:rPr lang="en-GB" sz="1600" dirty="0"/>
                        <a:t>Immuno</a:t>
                      </a:r>
                    </a:p>
                  </a:txBody>
                  <a:tcPr/>
                </a:tc>
                <a:tc>
                  <a:txBody>
                    <a:bodyPr/>
                    <a:lstStyle/>
                    <a:p>
                      <a:r>
                        <a:rPr lang="en-GB" sz="1600" dirty="0"/>
                        <a:t>Image link</a:t>
                      </a:r>
                    </a:p>
                  </a:txBody>
                  <a:tcPr/>
                </a:tc>
                <a:tc>
                  <a:txBody>
                    <a:bodyPr/>
                    <a:lstStyle/>
                    <a:p>
                      <a:r>
                        <a:rPr lang="en-GB" sz="1600" dirty="0"/>
                        <a:t>Preliminary Results</a:t>
                      </a:r>
                    </a:p>
                  </a:txBody>
                  <a:tcPr/>
                </a:tc>
                <a:tc>
                  <a:txBody>
                    <a:bodyPr/>
                    <a:lstStyle/>
                    <a:p>
                      <a:r>
                        <a:rPr lang="en-GB" sz="1600" dirty="0"/>
                        <a:t>Final Merge Results</a:t>
                      </a:r>
                    </a:p>
                  </a:txBody>
                  <a:tcPr/>
                </a:tc>
                <a:extLst>
                  <a:ext uri="{0D108BD9-81ED-4DB2-BD59-A6C34878D82A}">
                    <a16:rowId xmlns:a16="http://schemas.microsoft.com/office/drawing/2014/main" val="1065618442"/>
                  </a:ext>
                </a:extLst>
              </a:tr>
            </a:tbl>
          </a:graphicData>
        </a:graphic>
      </p:graphicFrame>
      <p:graphicFrame>
        <p:nvGraphicFramePr>
          <p:cNvPr id="6" name="Table 5">
            <a:extLst>
              <a:ext uri="{FF2B5EF4-FFF2-40B4-BE49-F238E27FC236}">
                <a16:creationId xmlns:a16="http://schemas.microsoft.com/office/drawing/2014/main" id="{41CC7968-1FF0-4962-B680-FE17D472F87B}"/>
              </a:ext>
            </a:extLst>
          </p:cNvPr>
          <p:cNvGraphicFramePr>
            <a:graphicFrameLocks noGrp="1"/>
          </p:cNvGraphicFramePr>
          <p:nvPr>
            <p:extLst>
              <p:ext uri="{D42A27DB-BD31-4B8C-83A1-F6EECF244321}">
                <p14:modId xmlns:p14="http://schemas.microsoft.com/office/powerpoint/2010/main" val="2095286632"/>
              </p:ext>
            </p:extLst>
          </p:nvPr>
        </p:nvGraphicFramePr>
        <p:xfrm>
          <a:off x="151364" y="1631856"/>
          <a:ext cx="8892478" cy="2834640"/>
        </p:xfrm>
        <a:graphic>
          <a:graphicData uri="http://schemas.openxmlformats.org/drawingml/2006/table">
            <a:tbl>
              <a:tblPr firstRow="1" bandRow="1">
                <a:tableStyleId>{5C22544A-7EE6-4342-B048-85BDC9FD1C3A}</a:tableStyleId>
              </a:tblPr>
              <a:tblGrid>
                <a:gridCol w="1349895">
                  <a:extLst>
                    <a:ext uri="{9D8B030D-6E8A-4147-A177-3AD203B41FA5}">
                      <a16:colId xmlns:a16="http://schemas.microsoft.com/office/drawing/2014/main" val="3289464148"/>
                    </a:ext>
                  </a:extLst>
                </a:gridCol>
                <a:gridCol w="1512168">
                  <a:extLst>
                    <a:ext uri="{9D8B030D-6E8A-4147-A177-3AD203B41FA5}">
                      <a16:colId xmlns:a16="http://schemas.microsoft.com/office/drawing/2014/main" val="3103826028"/>
                    </a:ext>
                  </a:extLst>
                </a:gridCol>
                <a:gridCol w="1152128">
                  <a:extLst>
                    <a:ext uri="{9D8B030D-6E8A-4147-A177-3AD203B41FA5}">
                      <a16:colId xmlns:a16="http://schemas.microsoft.com/office/drawing/2014/main" val="4128696108"/>
                    </a:ext>
                  </a:extLst>
                </a:gridCol>
                <a:gridCol w="792088">
                  <a:extLst>
                    <a:ext uri="{9D8B030D-6E8A-4147-A177-3AD203B41FA5}">
                      <a16:colId xmlns:a16="http://schemas.microsoft.com/office/drawing/2014/main" val="2488838748"/>
                    </a:ext>
                  </a:extLst>
                </a:gridCol>
                <a:gridCol w="2664296">
                  <a:extLst>
                    <a:ext uri="{9D8B030D-6E8A-4147-A177-3AD203B41FA5}">
                      <a16:colId xmlns:a16="http://schemas.microsoft.com/office/drawing/2014/main" val="1310833931"/>
                    </a:ext>
                  </a:extLst>
                </a:gridCol>
                <a:gridCol w="1421903">
                  <a:extLst>
                    <a:ext uri="{9D8B030D-6E8A-4147-A177-3AD203B41FA5}">
                      <a16:colId xmlns:a16="http://schemas.microsoft.com/office/drawing/2014/main" val="323001820"/>
                    </a:ext>
                  </a:extLst>
                </a:gridCol>
              </a:tblGrid>
              <a:tr h="1221080">
                <a:tc>
                  <a:txBody>
                    <a:bodyPr/>
                    <a:lstStyle/>
                    <a:p>
                      <a:r>
                        <a:rPr lang="en-AU" sz="1200" b="0" kern="1200" dirty="0">
                          <a:solidFill>
                            <a:schemeClr val="accent1"/>
                          </a:solidFill>
                          <a:effectLst/>
                          <a:latin typeface="+mn-lt"/>
                          <a:ea typeface="+mn-ea"/>
                          <a:cs typeface="+mn-cs"/>
                        </a:rPr>
                        <a:t>F54. Left kidney </a:t>
                      </a:r>
                      <a:endParaRPr lang="en-GB" sz="1200" b="0" dirty="0">
                        <a:solidFill>
                          <a:schemeClr val="accent1"/>
                        </a:solidFill>
                      </a:endParaRPr>
                    </a:p>
                  </a:txBody>
                  <a:tcPr>
                    <a:solidFill>
                      <a:schemeClr val="bg1">
                        <a:lumMod val="85000"/>
                      </a:schemeClr>
                    </a:solidFill>
                  </a:tcPr>
                </a:tc>
                <a:tc>
                  <a:txBody>
                    <a:bodyPr/>
                    <a:lstStyle/>
                    <a:p>
                      <a:pPr algn="l"/>
                      <a:r>
                        <a:rPr lang="en-AU" sz="1200" b="0" kern="1200" dirty="0">
                          <a:solidFill>
                            <a:schemeClr val="accent1"/>
                          </a:solidFill>
                          <a:effectLst/>
                          <a:latin typeface="+mn-lt"/>
                          <a:ea typeface="+mn-ea"/>
                          <a:cs typeface="+mn-cs"/>
                        </a:rPr>
                        <a:t>Left nephrectomy and adrenal gland. Kidney 150x85x80mm with adrenal gland 55x30x20mm. Superior pole of kidney nodular yellow tumour                            80x70x70mm. </a:t>
                      </a:r>
                    </a:p>
                    <a:p>
                      <a:pPr algn="l"/>
                      <a:endParaRPr lang="en-AU" sz="1200" b="0" kern="1200" dirty="0">
                        <a:solidFill>
                          <a:schemeClr val="accent1"/>
                        </a:solidFill>
                        <a:effectLst/>
                        <a:latin typeface="+mn-lt"/>
                        <a:ea typeface="+mn-ea"/>
                        <a:cs typeface="+mn-cs"/>
                      </a:endParaRPr>
                    </a:p>
                    <a:p>
                      <a:pPr algn="l"/>
                      <a:r>
                        <a:rPr lang="en-AU" sz="1200" b="0" kern="1200" dirty="0">
                          <a:solidFill>
                            <a:schemeClr val="accent1"/>
                          </a:solidFill>
                          <a:effectLst/>
                          <a:latin typeface="+mn-lt"/>
                          <a:ea typeface="+mn-ea"/>
                          <a:cs typeface="+mn-cs"/>
                        </a:rPr>
                        <a:t>Patchy haemorrhage bulges into perinephric fat. Involves renal vein.</a:t>
                      </a:r>
                    </a:p>
                  </a:txBody>
                  <a:tcPr>
                    <a:solidFill>
                      <a:schemeClr val="bg1">
                        <a:lumMod val="85000"/>
                      </a:schemeClr>
                    </a:solidFill>
                  </a:tcPr>
                </a:tc>
                <a:tc>
                  <a:txBody>
                    <a:bodyPr/>
                    <a:lstStyle/>
                    <a:p>
                      <a:r>
                        <a:rPr lang="en-GB" sz="1200" b="0" dirty="0">
                          <a:solidFill>
                            <a:schemeClr val="accent1"/>
                          </a:solidFill>
                        </a:rPr>
                        <a:t>N/A</a:t>
                      </a:r>
                    </a:p>
                  </a:txBody>
                  <a:tcPr>
                    <a:solidFill>
                      <a:schemeClr val="bg1">
                        <a:lumMod val="85000"/>
                      </a:schemeClr>
                    </a:solidFill>
                  </a:tcPr>
                </a:tc>
                <a:tc>
                  <a:txBody>
                    <a:bodyPr/>
                    <a:lstStyle/>
                    <a:p>
                      <a:pPr algn="ctr"/>
                      <a:r>
                        <a:rPr lang="en-AU" sz="1200" b="1" i="1" u="sng" kern="1200" dirty="0">
                          <a:solidFill>
                            <a:schemeClr val="lt1"/>
                          </a:solidFill>
                          <a:effectLst/>
                          <a:latin typeface="+mn-lt"/>
                          <a:ea typeface="+mn-ea"/>
                          <a:cs typeface="+mn-cs"/>
                          <a:hlinkClick r:id="rId2"/>
                        </a:rPr>
                        <a:t>Click here to view digital image</a:t>
                      </a:r>
                      <a:endParaRPr lang="en-GB" sz="1200" dirty="0">
                        <a:solidFill>
                          <a:schemeClr val="accent1"/>
                        </a:solidFill>
                      </a:endParaRPr>
                    </a:p>
                  </a:txBody>
                  <a:tcPr>
                    <a:solidFill>
                      <a:schemeClr val="bg1">
                        <a:lumMod val="85000"/>
                      </a:schemeClr>
                    </a:solidFill>
                  </a:tcPr>
                </a:tc>
                <a:tc>
                  <a:txBody>
                    <a:bodyPr/>
                    <a:lstStyle/>
                    <a:p>
                      <a:pPr marL="0" indent="0">
                        <a:buNone/>
                      </a:pPr>
                      <a:r>
                        <a:rPr lang="en-GB" sz="1200" b="0" dirty="0">
                          <a:solidFill>
                            <a:schemeClr val="accent1"/>
                          </a:solidFill>
                        </a:rPr>
                        <a:t>1. Clear cell renal cell carcinoma      9.38</a:t>
                      </a:r>
                    </a:p>
                    <a:p>
                      <a:pPr marL="0" indent="0">
                        <a:buNone/>
                      </a:pPr>
                      <a:r>
                        <a:rPr lang="en-GB" sz="1200" b="0" dirty="0">
                          <a:solidFill>
                            <a:schemeClr val="accent1"/>
                          </a:solidFill>
                        </a:rPr>
                        <a:t>2. Renal cell carcinoma                      0.21</a:t>
                      </a:r>
                    </a:p>
                    <a:p>
                      <a:pPr marL="0" indent="0">
                        <a:buNone/>
                      </a:pPr>
                      <a:r>
                        <a:rPr lang="en-GB" sz="1200" b="0" dirty="0">
                          <a:solidFill>
                            <a:schemeClr val="accent1"/>
                          </a:solidFill>
                        </a:rPr>
                        <a:t>3. Chromophobe RCC                         0.35</a:t>
                      </a:r>
                    </a:p>
                    <a:p>
                      <a:pPr marL="0" indent="0">
                        <a:buNone/>
                      </a:pPr>
                      <a:r>
                        <a:rPr lang="en-GB" sz="1200" b="0" dirty="0">
                          <a:solidFill>
                            <a:schemeClr val="accent1"/>
                          </a:solidFill>
                        </a:rPr>
                        <a:t>4. Adrenal cortical carcinoma           0.05  </a:t>
                      </a:r>
                    </a:p>
                    <a:p>
                      <a:pPr marL="0" indent="0">
                        <a:buNone/>
                      </a:pPr>
                      <a:r>
                        <a:rPr lang="en-GB" sz="1200" b="0" dirty="0">
                          <a:solidFill>
                            <a:schemeClr val="accent1"/>
                          </a:solidFill>
                        </a:rPr>
                        <a:t>5. </a:t>
                      </a:r>
                      <a:r>
                        <a:rPr lang="en-GB" sz="1200" b="0" dirty="0" err="1">
                          <a:solidFill>
                            <a:schemeClr val="accent1"/>
                          </a:solidFill>
                        </a:rPr>
                        <a:t>MiT</a:t>
                      </a:r>
                      <a:r>
                        <a:rPr lang="en-GB" sz="1200" b="0" dirty="0">
                          <a:solidFill>
                            <a:schemeClr val="accent1"/>
                          </a:solidFill>
                        </a:rPr>
                        <a:t> family translocation RCC        0.01</a:t>
                      </a:r>
                    </a:p>
                  </a:txBody>
                  <a:tcPr>
                    <a:solidFill>
                      <a:schemeClr val="bg1">
                        <a:lumMod val="85000"/>
                      </a:schemeClr>
                    </a:solidFill>
                  </a:tcPr>
                </a:tc>
                <a:tc>
                  <a:txBody>
                    <a:bodyPr/>
                    <a:lstStyle/>
                    <a:p>
                      <a:r>
                        <a:rPr lang="en-GB" sz="1200" b="0" kern="1200" dirty="0">
                          <a:solidFill>
                            <a:srgbClr val="FF0000"/>
                          </a:solidFill>
                          <a:latin typeface="+mn-lt"/>
                          <a:ea typeface="+mn-ea"/>
                          <a:cs typeface="+mn-cs"/>
                        </a:rPr>
                        <a:t>1, 2 (68.60%)</a:t>
                      </a:r>
                    </a:p>
                  </a:txBody>
                  <a:tcPr>
                    <a:solidFill>
                      <a:schemeClr val="bg1">
                        <a:lumMod val="85000"/>
                      </a:schemeClr>
                    </a:solidFill>
                  </a:tcPr>
                </a:tc>
                <a:extLst>
                  <a:ext uri="{0D108BD9-81ED-4DB2-BD59-A6C34878D82A}">
                    <a16:rowId xmlns:a16="http://schemas.microsoft.com/office/drawing/2014/main" val="2767198319"/>
                  </a:ext>
                </a:extLst>
              </a:tr>
            </a:tbl>
          </a:graphicData>
        </a:graphic>
      </p:graphicFrame>
      <p:sp>
        <p:nvSpPr>
          <p:cNvPr id="7" name="Rectangle 6">
            <a:extLst>
              <a:ext uri="{FF2B5EF4-FFF2-40B4-BE49-F238E27FC236}">
                <a16:creationId xmlns:a16="http://schemas.microsoft.com/office/drawing/2014/main" id="{F81A0AC5-A87D-4B2E-8CD0-F0D66D96A33C}"/>
              </a:ext>
            </a:extLst>
          </p:cNvPr>
          <p:cNvSpPr/>
          <p:nvPr/>
        </p:nvSpPr>
        <p:spPr>
          <a:xfrm>
            <a:off x="113815" y="4732824"/>
            <a:ext cx="9126759" cy="2031325"/>
          </a:xfrm>
          <a:prstGeom prst="rect">
            <a:avLst/>
          </a:prstGeom>
        </p:spPr>
        <p:txBody>
          <a:bodyPr wrap="square">
            <a:spAutoFit/>
          </a:bodyPr>
          <a:lstStyle/>
          <a:p>
            <a:pPr lvl="0"/>
            <a:r>
              <a:rPr lang="en-GB" sz="1600" dirty="0">
                <a:solidFill>
                  <a:schemeClr val="accent1"/>
                </a:solidFill>
                <a:latin typeface="+mn-lt"/>
                <a:cs typeface="Arial" panose="020B0604020202020204" pitchFamily="34" charset="0"/>
              </a:rPr>
              <a:t>General Comments</a:t>
            </a:r>
            <a:endParaRPr lang="en-GB" sz="12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400" dirty="0">
                <a:solidFill>
                  <a:schemeClr val="accent1"/>
                </a:solidFill>
                <a:latin typeface="+mn-lt"/>
                <a:cs typeface="Arial" panose="020B0604020202020204" pitchFamily="34" charset="0"/>
              </a:rPr>
              <a:t>Only 1 is correct; 2 is ‘safe’ in DGH up to a point if reviewed in centre; 3-5 cause clinical issues.</a:t>
            </a:r>
            <a:endParaRPr lang="en-GB" sz="14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400" dirty="0">
                <a:solidFill>
                  <a:schemeClr val="accent1"/>
                </a:solidFill>
                <a:latin typeface="+mn-lt"/>
                <a:cs typeface="Arial" panose="020B0604020202020204" pitchFamily="34" charset="0"/>
              </a:rPr>
              <a:t>2 is very general but technically correct</a:t>
            </a:r>
            <a:endParaRPr lang="en-GB" sz="14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400" dirty="0">
                <a:solidFill>
                  <a:schemeClr val="accent1"/>
                </a:solidFill>
                <a:latin typeface="+mn-lt"/>
                <a:cs typeface="Arial" panose="020B0604020202020204" pitchFamily="34" charset="0"/>
              </a:rPr>
              <a:t>Ideally, renal cell carcinoma should be sub-typed as this provides prognosis.</a:t>
            </a:r>
            <a:endParaRPr lang="en-GB" sz="14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GB" sz="1400" dirty="0">
                <a:solidFill>
                  <a:schemeClr val="accent1"/>
                </a:solidFill>
                <a:latin typeface="+mn-lt"/>
                <a:cs typeface="Arial" panose="020B0604020202020204" pitchFamily="34" charset="0"/>
              </a:rPr>
              <a:t>1,2,3,5 depends on whether we are expecting sub-typing</a:t>
            </a:r>
          </a:p>
          <a:p>
            <a:pPr marL="285750" lvl="0" indent="-285750">
              <a:buFont typeface="Arial" panose="020B0604020202020204" pitchFamily="34" charset="0"/>
              <a:buChar char="•"/>
            </a:pPr>
            <a:r>
              <a:rPr lang="en-AU" sz="1400" dirty="0">
                <a:solidFill>
                  <a:schemeClr val="accent1"/>
                </a:solidFill>
                <a:latin typeface="+mn-lt"/>
                <a:cs typeface="Arial" panose="020B0604020202020204" pitchFamily="34" charset="0"/>
              </a:rPr>
              <a:t>The cytological features are not typical for chromophobe RCC. </a:t>
            </a:r>
            <a:r>
              <a:rPr lang="en-AU" sz="1400" dirty="0" err="1">
                <a:solidFill>
                  <a:schemeClr val="accent1"/>
                </a:solidFill>
                <a:latin typeface="+mn-lt"/>
                <a:cs typeface="Arial" panose="020B0604020202020204" pitchFamily="34" charset="0"/>
              </a:rPr>
              <a:t>MiT</a:t>
            </a:r>
            <a:r>
              <a:rPr lang="en-AU" sz="1400" dirty="0">
                <a:solidFill>
                  <a:schemeClr val="accent1"/>
                </a:solidFill>
                <a:latin typeface="+mn-lt"/>
                <a:cs typeface="Arial" panose="020B0604020202020204" pitchFamily="34" charset="0"/>
              </a:rPr>
              <a:t> family translocation RCC are very pleomorphic (ISUP grade 4) and Adrenocortical CA is usually very necrotic</a:t>
            </a:r>
            <a:endParaRPr lang="en-GB" sz="14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400" dirty="0">
                <a:solidFill>
                  <a:schemeClr val="accent1"/>
                </a:solidFill>
                <a:latin typeface="+mn-lt"/>
                <a:cs typeface="Arial" panose="020B0604020202020204" pitchFamily="34" charset="0"/>
              </a:rPr>
              <a:t>Immunohistochemistry is needed for most renal cell carcinomas especially with the emergence of new entities</a:t>
            </a:r>
            <a:endParaRPr lang="en-GB" sz="1400" dirty="0">
              <a:solidFill>
                <a:schemeClr val="accent1"/>
              </a:solidFill>
              <a:latin typeface="+mn-lt"/>
              <a:cs typeface="Arial" panose="020B0604020202020204" pitchFamily="34" charset="0"/>
            </a:endParaRPr>
          </a:p>
          <a:p>
            <a:endParaRPr lang="en-GB" sz="1200" dirty="0">
              <a:solidFill>
                <a:schemeClr val="accent1"/>
              </a:solidFill>
              <a:latin typeface="+mn-lt"/>
              <a:cs typeface="Arial" panose="020B0604020202020204" pitchFamily="34" charset="0"/>
            </a:endParaRPr>
          </a:p>
        </p:txBody>
      </p:sp>
    </p:spTree>
    <p:extLst>
      <p:ext uri="{BB962C8B-B14F-4D97-AF65-F5344CB8AC3E}">
        <p14:creationId xmlns:p14="http://schemas.microsoft.com/office/powerpoint/2010/main" val="3860688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00160" y="169898"/>
            <a:ext cx="8424428" cy="4824536"/>
          </a:xfrm>
        </p:spPr>
        <p:txBody>
          <a:bodyPr>
            <a:normAutofit/>
          </a:bodyPr>
          <a:lstStyle/>
          <a:p>
            <a:r>
              <a:rPr lang="en-GB" sz="2000" b="1" dirty="0">
                <a:solidFill>
                  <a:schemeClr val="accent1"/>
                </a:solidFill>
                <a:latin typeface="+mn-lt"/>
              </a:rPr>
              <a:t>Case 849 – Skin</a:t>
            </a:r>
            <a:br>
              <a:rPr lang="en-GB" dirty="0">
                <a:solidFill>
                  <a:schemeClr val="accent1"/>
                </a:solidFill>
                <a:latin typeface="+mn-lt"/>
              </a:rPr>
            </a:br>
            <a:r>
              <a:rPr lang="en-GB" sz="1200" dirty="0">
                <a:solidFill>
                  <a:schemeClr val="accent1"/>
                </a:solidFill>
                <a:latin typeface="+mn-lt"/>
              </a:rPr>
              <a:t>Specimen: Punch biopsy of skin, chest wall</a:t>
            </a:r>
            <a:br>
              <a:rPr lang="en-AU" sz="1200" dirty="0">
                <a:solidFill>
                  <a:schemeClr val="accent1"/>
                </a:solidFill>
                <a:latin typeface="+mn-lt"/>
              </a:rPr>
            </a:br>
            <a:r>
              <a:rPr lang="en-GB" sz="1200" b="1" dirty="0">
                <a:solidFill>
                  <a:srgbClr val="FF0000"/>
                </a:solidFill>
                <a:latin typeface="+mn-lt"/>
              </a:rPr>
              <a:t>Submitted Diagnosis: Granular cell tumour</a:t>
            </a:r>
            <a:r>
              <a:rPr lang="en-GB" sz="1200" dirty="0">
                <a:solidFill>
                  <a:schemeClr val="accent1"/>
                </a:solidFill>
                <a:latin typeface="+mn-lt"/>
              </a:rPr>
              <a:t>	</a:t>
            </a:r>
          </a:p>
          <a:p>
            <a:br>
              <a:rPr lang="en-GB" sz="1100" dirty="0">
                <a:solidFill>
                  <a:schemeClr val="accent1"/>
                </a:solidFill>
              </a:rPr>
            </a:br>
            <a:endParaRPr lang="en-GB" sz="1100" dirty="0">
              <a:solidFill>
                <a:schemeClr val="accent1"/>
              </a:solidFill>
            </a:endParaRPr>
          </a:p>
          <a:p>
            <a:endParaRPr lang="en-GB" dirty="0">
              <a:solidFill>
                <a:schemeClr val="accent1"/>
              </a:solidFill>
            </a:endParaRPr>
          </a:p>
        </p:txBody>
      </p:sp>
      <p:graphicFrame>
        <p:nvGraphicFramePr>
          <p:cNvPr id="4" name="Table 3">
            <a:extLst>
              <a:ext uri="{FF2B5EF4-FFF2-40B4-BE49-F238E27FC236}">
                <a16:creationId xmlns:a16="http://schemas.microsoft.com/office/drawing/2014/main" id="{1A5132B9-2EF5-4A2F-9960-DE594EE8D2C6}"/>
              </a:ext>
            </a:extLst>
          </p:cNvPr>
          <p:cNvGraphicFramePr>
            <a:graphicFrameLocks noGrp="1"/>
          </p:cNvGraphicFramePr>
          <p:nvPr>
            <p:extLst>
              <p:ext uri="{D42A27DB-BD31-4B8C-83A1-F6EECF244321}">
                <p14:modId xmlns:p14="http://schemas.microsoft.com/office/powerpoint/2010/main" val="1263244599"/>
              </p:ext>
            </p:extLst>
          </p:nvPr>
        </p:nvGraphicFramePr>
        <p:xfrm>
          <a:off x="125761" y="1052736"/>
          <a:ext cx="8892480" cy="579120"/>
        </p:xfrm>
        <a:graphic>
          <a:graphicData uri="http://schemas.openxmlformats.org/drawingml/2006/table">
            <a:tbl>
              <a:tblPr firstRow="1" bandRow="1">
                <a:tableStyleId>{5C22544A-7EE6-4342-B048-85BDC9FD1C3A}</a:tableStyleId>
              </a:tblPr>
              <a:tblGrid>
                <a:gridCol w="1349895">
                  <a:extLst>
                    <a:ext uri="{9D8B030D-6E8A-4147-A177-3AD203B41FA5}">
                      <a16:colId xmlns:a16="http://schemas.microsoft.com/office/drawing/2014/main" val="147993787"/>
                    </a:ext>
                  </a:extLst>
                </a:gridCol>
                <a:gridCol w="1008112">
                  <a:extLst>
                    <a:ext uri="{9D8B030D-6E8A-4147-A177-3AD203B41FA5}">
                      <a16:colId xmlns:a16="http://schemas.microsoft.com/office/drawing/2014/main" val="2560495112"/>
                    </a:ext>
                  </a:extLst>
                </a:gridCol>
                <a:gridCol w="1152128">
                  <a:extLst>
                    <a:ext uri="{9D8B030D-6E8A-4147-A177-3AD203B41FA5}">
                      <a16:colId xmlns:a16="http://schemas.microsoft.com/office/drawing/2014/main" val="1476607657"/>
                    </a:ext>
                  </a:extLst>
                </a:gridCol>
                <a:gridCol w="936104">
                  <a:extLst>
                    <a:ext uri="{9D8B030D-6E8A-4147-A177-3AD203B41FA5}">
                      <a16:colId xmlns:a16="http://schemas.microsoft.com/office/drawing/2014/main" val="3563871017"/>
                    </a:ext>
                  </a:extLst>
                </a:gridCol>
                <a:gridCol w="3024336">
                  <a:extLst>
                    <a:ext uri="{9D8B030D-6E8A-4147-A177-3AD203B41FA5}">
                      <a16:colId xmlns:a16="http://schemas.microsoft.com/office/drawing/2014/main" val="797462029"/>
                    </a:ext>
                  </a:extLst>
                </a:gridCol>
                <a:gridCol w="1421905">
                  <a:extLst>
                    <a:ext uri="{9D8B030D-6E8A-4147-A177-3AD203B41FA5}">
                      <a16:colId xmlns:a16="http://schemas.microsoft.com/office/drawing/2014/main" val="3318254188"/>
                    </a:ext>
                  </a:extLst>
                </a:gridCol>
              </a:tblGrid>
              <a:tr h="370840">
                <a:tc>
                  <a:txBody>
                    <a:bodyPr/>
                    <a:lstStyle/>
                    <a:p>
                      <a:r>
                        <a:rPr lang="en-GB" sz="1600" dirty="0"/>
                        <a:t>Clinical</a:t>
                      </a:r>
                    </a:p>
                  </a:txBody>
                  <a:tcPr/>
                </a:tc>
                <a:tc>
                  <a:txBody>
                    <a:bodyPr/>
                    <a:lstStyle/>
                    <a:p>
                      <a:r>
                        <a:rPr lang="en-GB" sz="1600" dirty="0"/>
                        <a:t>Macro</a:t>
                      </a:r>
                    </a:p>
                  </a:txBody>
                  <a:tcPr/>
                </a:tc>
                <a:tc>
                  <a:txBody>
                    <a:bodyPr/>
                    <a:lstStyle/>
                    <a:p>
                      <a:r>
                        <a:rPr lang="en-GB" sz="1600" dirty="0"/>
                        <a:t>Immuno</a:t>
                      </a:r>
                    </a:p>
                  </a:txBody>
                  <a:tcPr/>
                </a:tc>
                <a:tc>
                  <a:txBody>
                    <a:bodyPr/>
                    <a:lstStyle/>
                    <a:p>
                      <a:r>
                        <a:rPr lang="en-GB" sz="1600" dirty="0"/>
                        <a:t>Image link</a:t>
                      </a:r>
                    </a:p>
                  </a:txBody>
                  <a:tcPr/>
                </a:tc>
                <a:tc>
                  <a:txBody>
                    <a:bodyPr/>
                    <a:lstStyle/>
                    <a:p>
                      <a:r>
                        <a:rPr lang="en-GB" sz="1600" dirty="0"/>
                        <a:t>Preliminary Results</a:t>
                      </a:r>
                    </a:p>
                  </a:txBody>
                  <a:tcPr/>
                </a:tc>
                <a:tc>
                  <a:txBody>
                    <a:bodyPr/>
                    <a:lstStyle/>
                    <a:p>
                      <a:r>
                        <a:rPr lang="en-GB" sz="1600" dirty="0"/>
                        <a:t>Final Merge Results</a:t>
                      </a:r>
                    </a:p>
                  </a:txBody>
                  <a:tcPr/>
                </a:tc>
                <a:extLst>
                  <a:ext uri="{0D108BD9-81ED-4DB2-BD59-A6C34878D82A}">
                    <a16:rowId xmlns:a16="http://schemas.microsoft.com/office/drawing/2014/main" val="1065618442"/>
                  </a:ext>
                </a:extLst>
              </a:tr>
            </a:tbl>
          </a:graphicData>
        </a:graphic>
      </p:graphicFrame>
      <p:graphicFrame>
        <p:nvGraphicFramePr>
          <p:cNvPr id="6" name="Table 5">
            <a:extLst>
              <a:ext uri="{FF2B5EF4-FFF2-40B4-BE49-F238E27FC236}">
                <a16:creationId xmlns:a16="http://schemas.microsoft.com/office/drawing/2014/main" id="{41CC7968-1FF0-4962-B680-FE17D472F87B}"/>
              </a:ext>
            </a:extLst>
          </p:cNvPr>
          <p:cNvGraphicFramePr>
            <a:graphicFrameLocks noGrp="1"/>
          </p:cNvGraphicFramePr>
          <p:nvPr>
            <p:extLst>
              <p:ext uri="{D42A27DB-BD31-4B8C-83A1-F6EECF244321}">
                <p14:modId xmlns:p14="http://schemas.microsoft.com/office/powerpoint/2010/main" val="3779267129"/>
              </p:ext>
            </p:extLst>
          </p:nvPr>
        </p:nvGraphicFramePr>
        <p:xfrm>
          <a:off x="125761" y="1661266"/>
          <a:ext cx="8892478" cy="2703838"/>
        </p:xfrm>
        <a:graphic>
          <a:graphicData uri="http://schemas.openxmlformats.org/drawingml/2006/table">
            <a:tbl>
              <a:tblPr firstRow="1" bandRow="1">
                <a:tableStyleId>{5C22544A-7EE6-4342-B048-85BDC9FD1C3A}</a:tableStyleId>
              </a:tblPr>
              <a:tblGrid>
                <a:gridCol w="1349895">
                  <a:extLst>
                    <a:ext uri="{9D8B030D-6E8A-4147-A177-3AD203B41FA5}">
                      <a16:colId xmlns:a16="http://schemas.microsoft.com/office/drawing/2014/main" val="3289464148"/>
                    </a:ext>
                  </a:extLst>
                </a:gridCol>
                <a:gridCol w="1008112">
                  <a:extLst>
                    <a:ext uri="{9D8B030D-6E8A-4147-A177-3AD203B41FA5}">
                      <a16:colId xmlns:a16="http://schemas.microsoft.com/office/drawing/2014/main" val="3103826028"/>
                    </a:ext>
                  </a:extLst>
                </a:gridCol>
                <a:gridCol w="1152128">
                  <a:extLst>
                    <a:ext uri="{9D8B030D-6E8A-4147-A177-3AD203B41FA5}">
                      <a16:colId xmlns:a16="http://schemas.microsoft.com/office/drawing/2014/main" val="4128696108"/>
                    </a:ext>
                  </a:extLst>
                </a:gridCol>
                <a:gridCol w="936104">
                  <a:extLst>
                    <a:ext uri="{9D8B030D-6E8A-4147-A177-3AD203B41FA5}">
                      <a16:colId xmlns:a16="http://schemas.microsoft.com/office/drawing/2014/main" val="2488838748"/>
                    </a:ext>
                  </a:extLst>
                </a:gridCol>
                <a:gridCol w="3024336">
                  <a:extLst>
                    <a:ext uri="{9D8B030D-6E8A-4147-A177-3AD203B41FA5}">
                      <a16:colId xmlns:a16="http://schemas.microsoft.com/office/drawing/2014/main" val="1310833931"/>
                    </a:ext>
                  </a:extLst>
                </a:gridCol>
                <a:gridCol w="1421903">
                  <a:extLst>
                    <a:ext uri="{9D8B030D-6E8A-4147-A177-3AD203B41FA5}">
                      <a16:colId xmlns:a16="http://schemas.microsoft.com/office/drawing/2014/main" val="323001820"/>
                    </a:ext>
                  </a:extLst>
                </a:gridCol>
              </a:tblGrid>
              <a:tr h="2703838">
                <a:tc>
                  <a:txBody>
                    <a:bodyPr/>
                    <a:lstStyle/>
                    <a:p>
                      <a:r>
                        <a:rPr lang="en-GB" sz="1200" b="0" kern="1200" dirty="0">
                          <a:solidFill>
                            <a:schemeClr val="accent1"/>
                          </a:solidFill>
                          <a:effectLst/>
                          <a:latin typeface="+mn-lt"/>
                          <a:ea typeface="+mn-ea"/>
                          <a:cs typeface="+mn-cs"/>
                        </a:rPr>
                        <a:t>F49.  Right chest wall, suspicious subcutaneous lesion</a:t>
                      </a:r>
                      <a:endParaRPr lang="en-GB" sz="1200" b="0" dirty="0">
                        <a:solidFill>
                          <a:schemeClr val="accent1"/>
                        </a:solidFill>
                      </a:endParaRPr>
                    </a:p>
                  </a:txBody>
                  <a:tcPr>
                    <a:solidFill>
                      <a:schemeClr val="bg1">
                        <a:lumMod val="85000"/>
                      </a:schemeClr>
                    </a:solidFill>
                  </a:tcPr>
                </a:tc>
                <a:tc>
                  <a:txBody>
                    <a:bodyPr/>
                    <a:lstStyle/>
                    <a:p>
                      <a:pPr algn="l"/>
                      <a:r>
                        <a:rPr lang="en-GB" sz="1200" b="0" dirty="0">
                          <a:solidFill>
                            <a:schemeClr val="accent1"/>
                          </a:solidFill>
                        </a:rPr>
                        <a:t>4mm punch biopsy of skin, 7mm deep.</a:t>
                      </a:r>
                    </a:p>
                  </a:txBody>
                  <a:tcPr>
                    <a:solidFill>
                      <a:schemeClr val="bg1">
                        <a:lumMod val="85000"/>
                      </a:schemeClr>
                    </a:solidFill>
                  </a:tcPr>
                </a:tc>
                <a:tc>
                  <a:txBody>
                    <a:bodyPr/>
                    <a:lstStyle/>
                    <a:p>
                      <a:r>
                        <a:rPr lang="en-GB" sz="1200" b="0" dirty="0">
                          <a:solidFill>
                            <a:schemeClr val="accent1"/>
                          </a:solidFill>
                        </a:rPr>
                        <a:t>Pan Keratin - negative, S100 - positive, CD68 - positive</a:t>
                      </a:r>
                    </a:p>
                  </a:txBody>
                  <a:tcPr>
                    <a:solidFill>
                      <a:schemeClr val="bg1">
                        <a:lumMod val="85000"/>
                      </a:schemeClr>
                    </a:solidFill>
                  </a:tcPr>
                </a:tc>
                <a:tc>
                  <a:txBody>
                    <a:bodyPr/>
                    <a:lstStyle/>
                    <a:p>
                      <a:pPr algn="ctr"/>
                      <a:r>
                        <a:rPr lang="en-AU" sz="1200" b="1" i="1" u="sng" kern="1200" dirty="0">
                          <a:solidFill>
                            <a:schemeClr val="lt1"/>
                          </a:solidFill>
                          <a:effectLst/>
                          <a:latin typeface="+mn-lt"/>
                          <a:ea typeface="+mn-ea"/>
                          <a:cs typeface="+mn-cs"/>
                          <a:hlinkClick r:id="rId2"/>
                        </a:rPr>
                        <a:t>Click here to view digital image</a:t>
                      </a:r>
                      <a:endParaRPr lang="en-GB" sz="1200" dirty="0">
                        <a:solidFill>
                          <a:schemeClr val="accent1"/>
                        </a:solidFill>
                      </a:endParaRPr>
                    </a:p>
                  </a:txBody>
                  <a:tcPr>
                    <a:solidFill>
                      <a:schemeClr val="bg1">
                        <a:lumMod val="85000"/>
                      </a:schemeClr>
                    </a:solidFill>
                  </a:tcPr>
                </a:tc>
                <a:tc>
                  <a:txBody>
                    <a:bodyPr/>
                    <a:lstStyle/>
                    <a:p>
                      <a:pPr marL="0" indent="0">
                        <a:buNone/>
                      </a:pPr>
                      <a:r>
                        <a:rPr lang="sv-SE" sz="1200" b="0" dirty="0">
                          <a:solidFill>
                            <a:schemeClr val="accent1"/>
                          </a:solidFill>
                        </a:rPr>
                        <a:t>1. Granular cell tumour                   9.92</a:t>
                      </a:r>
                    </a:p>
                    <a:p>
                      <a:pPr marL="0" indent="0">
                        <a:buNone/>
                      </a:pPr>
                      <a:r>
                        <a:rPr lang="en-GB" sz="1200" b="0" dirty="0">
                          <a:solidFill>
                            <a:schemeClr val="accent1"/>
                          </a:solidFill>
                        </a:rPr>
                        <a:t>2. Granular cell schwannoma         0.08 </a:t>
                      </a:r>
                    </a:p>
                    <a:p>
                      <a:pPr marL="0" indent="0">
                        <a:buNone/>
                      </a:pPr>
                      <a:endParaRPr lang="en-GB" sz="1200" b="0" dirty="0">
                        <a:solidFill>
                          <a:schemeClr val="accent1"/>
                        </a:solidFill>
                      </a:endParaRPr>
                    </a:p>
                  </a:txBody>
                  <a:tcPr>
                    <a:solidFill>
                      <a:schemeClr val="bg1">
                        <a:lumMod val="85000"/>
                      </a:schemeClr>
                    </a:solidFill>
                  </a:tcPr>
                </a:tc>
                <a:tc>
                  <a:txBody>
                    <a:bodyPr/>
                    <a:lstStyle/>
                    <a:p>
                      <a:r>
                        <a:rPr lang="en-GB" sz="1200" b="0" kern="1200" dirty="0">
                          <a:solidFill>
                            <a:srgbClr val="FF0000"/>
                          </a:solidFill>
                          <a:latin typeface="+mn-lt"/>
                          <a:ea typeface="+mn-ea"/>
                          <a:cs typeface="+mn-cs"/>
                        </a:rPr>
                        <a:t>1, 2 (32.98%)</a:t>
                      </a:r>
                    </a:p>
                    <a:p>
                      <a:endParaRPr lang="en-GB" sz="1200" b="0" kern="1200" dirty="0">
                        <a:solidFill>
                          <a:srgbClr val="FF0000"/>
                        </a:solidFill>
                        <a:latin typeface="+mn-lt"/>
                        <a:ea typeface="+mn-ea"/>
                        <a:cs typeface="+mn-cs"/>
                      </a:endParaRPr>
                    </a:p>
                    <a:p>
                      <a:r>
                        <a:rPr lang="en-GB" sz="1200" b="0" kern="1200" dirty="0">
                          <a:solidFill>
                            <a:srgbClr val="FF0000"/>
                          </a:solidFill>
                          <a:latin typeface="+mn-lt"/>
                          <a:ea typeface="+mn-ea"/>
                          <a:cs typeface="+mn-cs"/>
                        </a:rPr>
                        <a:t>This is a Clinical Over-ride decision. </a:t>
                      </a:r>
                    </a:p>
                    <a:p>
                      <a:endParaRPr lang="en-GB" sz="1200" b="0" kern="1200" dirty="0">
                        <a:solidFill>
                          <a:srgbClr val="FF0000"/>
                        </a:solidFill>
                        <a:latin typeface="+mn-lt"/>
                        <a:ea typeface="+mn-ea"/>
                        <a:cs typeface="+mn-cs"/>
                      </a:endParaRPr>
                    </a:p>
                    <a:p>
                      <a:r>
                        <a:rPr lang="en-GB" sz="1200" b="0" kern="1200" dirty="0">
                          <a:solidFill>
                            <a:srgbClr val="FF0000"/>
                          </a:solidFill>
                          <a:latin typeface="+mn-lt"/>
                          <a:ea typeface="+mn-ea"/>
                          <a:cs typeface="+mn-cs"/>
                        </a:rPr>
                        <a:t>The term granular cell schwannoma is listed in Pathology Outlines as a synonym.</a:t>
                      </a:r>
                    </a:p>
                    <a:p>
                      <a:endParaRPr lang="en-GB" sz="1200" b="0" kern="1200" dirty="0">
                        <a:solidFill>
                          <a:srgbClr val="FF0000"/>
                        </a:solidFill>
                        <a:latin typeface="+mn-lt"/>
                        <a:ea typeface="+mn-ea"/>
                        <a:cs typeface="+mn-cs"/>
                      </a:endParaRPr>
                    </a:p>
                    <a:p>
                      <a:r>
                        <a:rPr lang="en-GB" sz="1200" b="0" kern="1200" dirty="0">
                          <a:solidFill>
                            <a:srgbClr val="FF0000"/>
                          </a:solidFill>
                          <a:latin typeface="+mn-lt"/>
                          <a:ea typeface="+mn-ea"/>
                          <a:cs typeface="+mn-cs"/>
                        </a:rPr>
                        <a:t>No clinical consequences</a:t>
                      </a:r>
                    </a:p>
                  </a:txBody>
                  <a:tcPr>
                    <a:solidFill>
                      <a:schemeClr val="bg1">
                        <a:lumMod val="85000"/>
                      </a:schemeClr>
                    </a:solidFill>
                  </a:tcPr>
                </a:tc>
                <a:extLst>
                  <a:ext uri="{0D108BD9-81ED-4DB2-BD59-A6C34878D82A}">
                    <a16:rowId xmlns:a16="http://schemas.microsoft.com/office/drawing/2014/main" val="2767198319"/>
                  </a:ext>
                </a:extLst>
              </a:tr>
            </a:tbl>
          </a:graphicData>
        </a:graphic>
      </p:graphicFrame>
      <p:sp>
        <p:nvSpPr>
          <p:cNvPr id="7" name="Rectangle 6">
            <a:extLst>
              <a:ext uri="{FF2B5EF4-FFF2-40B4-BE49-F238E27FC236}">
                <a16:creationId xmlns:a16="http://schemas.microsoft.com/office/drawing/2014/main" id="{F81A0AC5-A87D-4B2E-8CD0-F0D66D96A33C}"/>
              </a:ext>
            </a:extLst>
          </p:cNvPr>
          <p:cNvSpPr/>
          <p:nvPr/>
        </p:nvSpPr>
        <p:spPr>
          <a:xfrm>
            <a:off x="125761" y="4418159"/>
            <a:ext cx="9126759" cy="1015663"/>
          </a:xfrm>
          <a:prstGeom prst="rect">
            <a:avLst/>
          </a:prstGeom>
        </p:spPr>
        <p:txBody>
          <a:bodyPr wrap="square">
            <a:spAutoFit/>
          </a:bodyPr>
          <a:lstStyle/>
          <a:p>
            <a:pPr lvl="0"/>
            <a:r>
              <a:rPr lang="en-GB" sz="1600" dirty="0">
                <a:solidFill>
                  <a:schemeClr val="accent1"/>
                </a:solidFill>
                <a:latin typeface="+mn-lt"/>
                <a:cs typeface="Arial" panose="020B0604020202020204" pitchFamily="34" charset="0"/>
              </a:rPr>
              <a:t>General Comments:</a:t>
            </a: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Same prognosis  (benign) and similar </a:t>
            </a:r>
            <a:r>
              <a:rPr lang="en-AU" sz="1600" dirty="0" err="1">
                <a:solidFill>
                  <a:schemeClr val="accent1"/>
                </a:solidFill>
                <a:latin typeface="+mn-lt"/>
                <a:cs typeface="Arial" panose="020B0604020202020204" pitchFamily="34" charset="0"/>
              </a:rPr>
              <a:t>immunoprofile</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Each distinct entity</a:t>
            </a:r>
            <a:endParaRPr lang="en-GB" sz="1600" dirty="0">
              <a:solidFill>
                <a:schemeClr val="accent1"/>
              </a:solidFill>
              <a:latin typeface="+mn-lt"/>
              <a:cs typeface="Arial" panose="020B0604020202020204" pitchFamily="34" charset="0"/>
            </a:endParaRPr>
          </a:p>
          <a:p>
            <a:endParaRPr lang="en-GB" sz="1200" dirty="0">
              <a:solidFill>
                <a:schemeClr val="accent1"/>
              </a:solidFill>
              <a:latin typeface="+mn-lt"/>
              <a:cs typeface="Arial" panose="020B0604020202020204" pitchFamily="34" charset="0"/>
            </a:endParaRPr>
          </a:p>
        </p:txBody>
      </p:sp>
    </p:spTree>
    <p:extLst>
      <p:ext uri="{BB962C8B-B14F-4D97-AF65-F5344CB8AC3E}">
        <p14:creationId xmlns:p14="http://schemas.microsoft.com/office/powerpoint/2010/main" val="1351940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00160" y="169898"/>
            <a:ext cx="8424428" cy="4824536"/>
          </a:xfrm>
        </p:spPr>
        <p:txBody>
          <a:bodyPr>
            <a:normAutofit/>
          </a:bodyPr>
          <a:lstStyle/>
          <a:p>
            <a:r>
              <a:rPr lang="en-GB" sz="2000" b="1" dirty="0">
                <a:solidFill>
                  <a:schemeClr val="accent1"/>
                </a:solidFill>
                <a:latin typeface="+mn-lt"/>
              </a:rPr>
              <a:t>Case 850 – Endocrine</a:t>
            </a:r>
            <a:br>
              <a:rPr lang="en-GB" dirty="0">
                <a:solidFill>
                  <a:schemeClr val="accent1"/>
                </a:solidFill>
                <a:latin typeface="+mn-lt"/>
              </a:rPr>
            </a:br>
            <a:r>
              <a:rPr lang="en-GB" sz="1200" dirty="0">
                <a:solidFill>
                  <a:schemeClr val="accent1"/>
                </a:solidFill>
                <a:latin typeface="+mn-lt"/>
              </a:rPr>
              <a:t>Specimen: </a:t>
            </a:r>
            <a:r>
              <a:rPr lang="en-AU" sz="1200" dirty="0">
                <a:solidFill>
                  <a:schemeClr val="accent1"/>
                </a:solidFill>
                <a:latin typeface="+mn-lt"/>
              </a:rPr>
              <a:t>Adrenal Lesion</a:t>
            </a:r>
            <a:br>
              <a:rPr lang="en-GB" sz="1200" dirty="0">
                <a:solidFill>
                  <a:schemeClr val="accent1"/>
                </a:solidFill>
                <a:latin typeface="+mn-lt"/>
              </a:rPr>
            </a:br>
            <a:r>
              <a:rPr lang="en-GB" sz="1200" b="1" dirty="0">
                <a:solidFill>
                  <a:srgbClr val="FF0000"/>
                </a:solidFill>
                <a:latin typeface="+mn-lt"/>
              </a:rPr>
              <a:t>Submitted Diagnosis: Adrenal </a:t>
            </a:r>
            <a:r>
              <a:rPr lang="en-GB" sz="1200" b="1" dirty="0" err="1">
                <a:solidFill>
                  <a:srgbClr val="FF0000"/>
                </a:solidFill>
                <a:latin typeface="+mn-lt"/>
              </a:rPr>
              <a:t>phaeochromocytoma</a:t>
            </a:r>
            <a:r>
              <a:rPr lang="en-GB" sz="1200" dirty="0">
                <a:solidFill>
                  <a:schemeClr val="accent1"/>
                </a:solidFill>
                <a:latin typeface="+mn-lt"/>
              </a:rPr>
              <a:t>	</a:t>
            </a:r>
          </a:p>
          <a:p>
            <a:r>
              <a:rPr lang="en-GB" sz="1200" dirty="0">
                <a:solidFill>
                  <a:schemeClr val="accent1"/>
                </a:solidFill>
                <a:latin typeface="+mn-lt"/>
              </a:rPr>
              <a:t>				</a:t>
            </a:r>
          </a:p>
          <a:p>
            <a:br>
              <a:rPr lang="en-GB" dirty="0">
                <a:solidFill>
                  <a:schemeClr val="accent1"/>
                </a:solidFill>
              </a:rPr>
            </a:br>
            <a:endParaRPr lang="en-GB" dirty="0">
              <a:solidFill>
                <a:schemeClr val="accent1"/>
              </a:solidFill>
            </a:endParaRPr>
          </a:p>
          <a:p>
            <a:endParaRPr lang="en-GB" dirty="0">
              <a:solidFill>
                <a:schemeClr val="accent1"/>
              </a:solidFill>
            </a:endParaRPr>
          </a:p>
        </p:txBody>
      </p:sp>
      <p:graphicFrame>
        <p:nvGraphicFramePr>
          <p:cNvPr id="4" name="Table 3">
            <a:extLst>
              <a:ext uri="{FF2B5EF4-FFF2-40B4-BE49-F238E27FC236}">
                <a16:creationId xmlns:a16="http://schemas.microsoft.com/office/drawing/2014/main" id="{1A5132B9-2EF5-4A2F-9960-DE594EE8D2C6}"/>
              </a:ext>
            </a:extLst>
          </p:cNvPr>
          <p:cNvGraphicFramePr>
            <a:graphicFrameLocks noGrp="1"/>
          </p:cNvGraphicFramePr>
          <p:nvPr>
            <p:extLst>
              <p:ext uri="{D42A27DB-BD31-4B8C-83A1-F6EECF244321}">
                <p14:modId xmlns:p14="http://schemas.microsoft.com/office/powerpoint/2010/main" val="1040410195"/>
              </p:ext>
            </p:extLst>
          </p:nvPr>
        </p:nvGraphicFramePr>
        <p:xfrm>
          <a:off x="125761" y="1052736"/>
          <a:ext cx="8892480" cy="822960"/>
        </p:xfrm>
        <a:graphic>
          <a:graphicData uri="http://schemas.openxmlformats.org/drawingml/2006/table">
            <a:tbl>
              <a:tblPr firstRow="1" bandRow="1">
                <a:tableStyleId>{5C22544A-7EE6-4342-B048-85BDC9FD1C3A}</a:tableStyleId>
              </a:tblPr>
              <a:tblGrid>
                <a:gridCol w="989855">
                  <a:extLst>
                    <a:ext uri="{9D8B030D-6E8A-4147-A177-3AD203B41FA5}">
                      <a16:colId xmlns:a16="http://schemas.microsoft.com/office/drawing/2014/main" val="147993787"/>
                    </a:ext>
                  </a:extLst>
                </a:gridCol>
                <a:gridCol w="1512168">
                  <a:extLst>
                    <a:ext uri="{9D8B030D-6E8A-4147-A177-3AD203B41FA5}">
                      <a16:colId xmlns:a16="http://schemas.microsoft.com/office/drawing/2014/main" val="2560495112"/>
                    </a:ext>
                  </a:extLst>
                </a:gridCol>
                <a:gridCol w="1944216">
                  <a:extLst>
                    <a:ext uri="{9D8B030D-6E8A-4147-A177-3AD203B41FA5}">
                      <a16:colId xmlns:a16="http://schemas.microsoft.com/office/drawing/2014/main" val="1476607657"/>
                    </a:ext>
                  </a:extLst>
                </a:gridCol>
                <a:gridCol w="792088">
                  <a:extLst>
                    <a:ext uri="{9D8B030D-6E8A-4147-A177-3AD203B41FA5}">
                      <a16:colId xmlns:a16="http://schemas.microsoft.com/office/drawing/2014/main" val="3563871017"/>
                    </a:ext>
                  </a:extLst>
                </a:gridCol>
                <a:gridCol w="2520280">
                  <a:extLst>
                    <a:ext uri="{9D8B030D-6E8A-4147-A177-3AD203B41FA5}">
                      <a16:colId xmlns:a16="http://schemas.microsoft.com/office/drawing/2014/main" val="797462029"/>
                    </a:ext>
                  </a:extLst>
                </a:gridCol>
                <a:gridCol w="1133873">
                  <a:extLst>
                    <a:ext uri="{9D8B030D-6E8A-4147-A177-3AD203B41FA5}">
                      <a16:colId xmlns:a16="http://schemas.microsoft.com/office/drawing/2014/main" val="3318254188"/>
                    </a:ext>
                  </a:extLst>
                </a:gridCol>
              </a:tblGrid>
              <a:tr h="370840">
                <a:tc>
                  <a:txBody>
                    <a:bodyPr/>
                    <a:lstStyle/>
                    <a:p>
                      <a:r>
                        <a:rPr lang="en-GB" sz="1600" dirty="0"/>
                        <a:t>Clinical</a:t>
                      </a:r>
                    </a:p>
                  </a:txBody>
                  <a:tcPr/>
                </a:tc>
                <a:tc>
                  <a:txBody>
                    <a:bodyPr/>
                    <a:lstStyle/>
                    <a:p>
                      <a:r>
                        <a:rPr lang="en-GB" sz="1600" dirty="0"/>
                        <a:t>Macro</a:t>
                      </a:r>
                    </a:p>
                  </a:txBody>
                  <a:tcPr/>
                </a:tc>
                <a:tc>
                  <a:txBody>
                    <a:bodyPr/>
                    <a:lstStyle/>
                    <a:p>
                      <a:r>
                        <a:rPr lang="en-GB" sz="1600" dirty="0"/>
                        <a:t>Immuno</a:t>
                      </a:r>
                    </a:p>
                  </a:txBody>
                  <a:tcPr/>
                </a:tc>
                <a:tc>
                  <a:txBody>
                    <a:bodyPr/>
                    <a:lstStyle/>
                    <a:p>
                      <a:r>
                        <a:rPr lang="en-GB" sz="1600" dirty="0"/>
                        <a:t>Image link</a:t>
                      </a:r>
                    </a:p>
                  </a:txBody>
                  <a:tcPr/>
                </a:tc>
                <a:tc>
                  <a:txBody>
                    <a:bodyPr/>
                    <a:lstStyle/>
                    <a:p>
                      <a:r>
                        <a:rPr lang="en-GB" sz="1600" dirty="0"/>
                        <a:t>Preliminary Results</a:t>
                      </a:r>
                    </a:p>
                  </a:txBody>
                  <a:tcPr/>
                </a:tc>
                <a:tc>
                  <a:txBody>
                    <a:bodyPr/>
                    <a:lstStyle/>
                    <a:p>
                      <a:r>
                        <a:rPr lang="en-GB" sz="1600" dirty="0"/>
                        <a:t>Final Merge Results</a:t>
                      </a:r>
                    </a:p>
                  </a:txBody>
                  <a:tcPr/>
                </a:tc>
                <a:extLst>
                  <a:ext uri="{0D108BD9-81ED-4DB2-BD59-A6C34878D82A}">
                    <a16:rowId xmlns:a16="http://schemas.microsoft.com/office/drawing/2014/main" val="1065618442"/>
                  </a:ext>
                </a:extLst>
              </a:tr>
            </a:tbl>
          </a:graphicData>
        </a:graphic>
      </p:graphicFrame>
      <p:graphicFrame>
        <p:nvGraphicFramePr>
          <p:cNvPr id="6" name="Table 5">
            <a:extLst>
              <a:ext uri="{FF2B5EF4-FFF2-40B4-BE49-F238E27FC236}">
                <a16:creationId xmlns:a16="http://schemas.microsoft.com/office/drawing/2014/main" id="{41CC7968-1FF0-4962-B680-FE17D472F87B}"/>
              </a:ext>
            </a:extLst>
          </p:cNvPr>
          <p:cNvGraphicFramePr>
            <a:graphicFrameLocks noGrp="1"/>
          </p:cNvGraphicFramePr>
          <p:nvPr>
            <p:extLst>
              <p:ext uri="{D42A27DB-BD31-4B8C-83A1-F6EECF244321}">
                <p14:modId xmlns:p14="http://schemas.microsoft.com/office/powerpoint/2010/main" val="93455645"/>
              </p:ext>
            </p:extLst>
          </p:nvPr>
        </p:nvGraphicFramePr>
        <p:xfrm>
          <a:off x="125331" y="1875696"/>
          <a:ext cx="8892478" cy="1737360"/>
        </p:xfrm>
        <a:graphic>
          <a:graphicData uri="http://schemas.openxmlformats.org/drawingml/2006/table">
            <a:tbl>
              <a:tblPr firstRow="1" bandRow="1">
                <a:tableStyleId>{5C22544A-7EE6-4342-B048-85BDC9FD1C3A}</a:tableStyleId>
              </a:tblPr>
              <a:tblGrid>
                <a:gridCol w="989855">
                  <a:extLst>
                    <a:ext uri="{9D8B030D-6E8A-4147-A177-3AD203B41FA5}">
                      <a16:colId xmlns:a16="http://schemas.microsoft.com/office/drawing/2014/main" val="3289464148"/>
                    </a:ext>
                  </a:extLst>
                </a:gridCol>
                <a:gridCol w="1512168">
                  <a:extLst>
                    <a:ext uri="{9D8B030D-6E8A-4147-A177-3AD203B41FA5}">
                      <a16:colId xmlns:a16="http://schemas.microsoft.com/office/drawing/2014/main" val="3103826028"/>
                    </a:ext>
                  </a:extLst>
                </a:gridCol>
                <a:gridCol w="1944646">
                  <a:extLst>
                    <a:ext uri="{9D8B030D-6E8A-4147-A177-3AD203B41FA5}">
                      <a16:colId xmlns:a16="http://schemas.microsoft.com/office/drawing/2014/main" val="4128696108"/>
                    </a:ext>
                  </a:extLst>
                </a:gridCol>
                <a:gridCol w="791658">
                  <a:extLst>
                    <a:ext uri="{9D8B030D-6E8A-4147-A177-3AD203B41FA5}">
                      <a16:colId xmlns:a16="http://schemas.microsoft.com/office/drawing/2014/main" val="2488838748"/>
                    </a:ext>
                  </a:extLst>
                </a:gridCol>
                <a:gridCol w="2520280">
                  <a:extLst>
                    <a:ext uri="{9D8B030D-6E8A-4147-A177-3AD203B41FA5}">
                      <a16:colId xmlns:a16="http://schemas.microsoft.com/office/drawing/2014/main" val="1310833931"/>
                    </a:ext>
                  </a:extLst>
                </a:gridCol>
                <a:gridCol w="1133871">
                  <a:extLst>
                    <a:ext uri="{9D8B030D-6E8A-4147-A177-3AD203B41FA5}">
                      <a16:colId xmlns:a16="http://schemas.microsoft.com/office/drawing/2014/main" val="323001820"/>
                    </a:ext>
                  </a:extLst>
                </a:gridCol>
              </a:tblGrid>
              <a:tr h="1479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accent1"/>
                          </a:solidFill>
                          <a:effectLst/>
                          <a:latin typeface="+mn-lt"/>
                          <a:ea typeface="+mn-ea"/>
                          <a:cs typeface="+mn-cs"/>
                        </a:rPr>
                        <a:t>M65. Left lower renal pole </a:t>
                      </a:r>
                      <a:r>
                        <a:rPr lang="en-GB" sz="1200" b="0" kern="1200" dirty="0" err="1">
                          <a:solidFill>
                            <a:schemeClr val="accent1"/>
                          </a:solidFill>
                          <a:effectLst/>
                          <a:latin typeface="+mn-lt"/>
                          <a:ea typeface="+mn-ea"/>
                          <a:cs typeface="+mn-cs"/>
                        </a:rPr>
                        <a:t>Bosniak</a:t>
                      </a:r>
                      <a:r>
                        <a:rPr lang="en-GB" sz="1200" b="0" kern="1200" dirty="0">
                          <a:solidFill>
                            <a:schemeClr val="accent1"/>
                          </a:solidFill>
                          <a:effectLst/>
                          <a:latin typeface="+mn-lt"/>
                          <a:ea typeface="+mn-ea"/>
                          <a:cs typeface="+mn-cs"/>
                        </a:rPr>
                        <a:t> 3 cyst + adrenal lesion</a:t>
                      </a:r>
                      <a:endParaRPr lang="en-GB" sz="1200" b="0" dirty="0">
                        <a:solidFill>
                          <a:schemeClr val="accent1"/>
                        </a:solidFill>
                      </a:endParaRPr>
                    </a:p>
                  </a:txBody>
                  <a:tcPr>
                    <a:solidFill>
                      <a:schemeClr val="bg1">
                        <a:lumMod val="85000"/>
                      </a:schemeClr>
                    </a:solidFill>
                  </a:tcPr>
                </a:tc>
                <a:tc>
                  <a:txBody>
                    <a:bodyPr/>
                    <a:lstStyle/>
                    <a:p>
                      <a:pPr algn="l"/>
                      <a:r>
                        <a:rPr lang="en-GB" sz="1200" b="0" dirty="0">
                          <a:solidFill>
                            <a:schemeClr val="accent1"/>
                          </a:solidFill>
                        </a:rPr>
                        <a:t>Yellow cystic renal tumour 35mm and tan congested nodule in adrenal  </a:t>
                      </a:r>
                    </a:p>
                    <a:p>
                      <a:pPr algn="l"/>
                      <a:r>
                        <a:rPr lang="en-GB" sz="1200" b="0" dirty="0">
                          <a:solidFill>
                            <a:schemeClr val="accent1"/>
                          </a:solidFill>
                        </a:rPr>
                        <a:t> measuring 20x17x12mm</a:t>
                      </a:r>
                    </a:p>
                    <a:p>
                      <a:pPr algn="l"/>
                      <a:endParaRPr lang="en-GB" sz="1200" b="0" dirty="0">
                        <a:solidFill>
                          <a:schemeClr val="accent1"/>
                        </a:solidFill>
                      </a:endParaRPr>
                    </a:p>
                  </a:txBody>
                  <a:tcPr>
                    <a:solidFill>
                      <a:schemeClr val="bg1">
                        <a:lumMod val="85000"/>
                      </a:schemeClr>
                    </a:solidFill>
                  </a:tcPr>
                </a:tc>
                <a:tc>
                  <a:txBody>
                    <a:bodyPr/>
                    <a:lstStyle/>
                    <a:p>
                      <a:r>
                        <a:rPr lang="en-GB" sz="1200" b="0" dirty="0">
                          <a:solidFill>
                            <a:schemeClr val="accent1"/>
                          </a:solidFill>
                        </a:rPr>
                        <a:t>Adrenal nodule: Synaptophysin, Chromogranin A and S100 positive; </a:t>
                      </a:r>
                    </a:p>
                    <a:p>
                      <a:endParaRPr lang="en-GB" sz="1200" b="0" dirty="0">
                        <a:solidFill>
                          <a:schemeClr val="accent1"/>
                        </a:solidFill>
                      </a:endParaRPr>
                    </a:p>
                    <a:p>
                      <a:r>
                        <a:rPr lang="en-GB" sz="1200" b="0" dirty="0">
                          <a:solidFill>
                            <a:schemeClr val="accent1"/>
                          </a:solidFill>
                        </a:rPr>
                        <a:t>Melan A, Calretinin, </a:t>
                      </a:r>
                      <a:r>
                        <a:rPr lang="en-GB" sz="1200" b="0" dirty="0" err="1">
                          <a:solidFill>
                            <a:schemeClr val="accent1"/>
                          </a:solidFill>
                        </a:rPr>
                        <a:t>pancytokeratin</a:t>
                      </a:r>
                      <a:r>
                        <a:rPr lang="en-GB" sz="1200" b="0" dirty="0">
                          <a:solidFill>
                            <a:schemeClr val="accent1"/>
                          </a:solidFill>
                        </a:rPr>
                        <a:t> (AE1/AE3) negative</a:t>
                      </a:r>
                    </a:p>
                    <a:p>
                      <a:endParaRPr lang="en-GB" sz="1200" b="0" dirty="0">
                        <a:solidFill>
                          <a:schemeClr val="accent1"/>
                        </a:solidFill>
                      </a:endParaRPr>
                    </a:p>
                  </a:txBody>
                  <a:tcPr>
                    <a:solidFill>
                      <a:schemeClr val="bg1">
                        <a:lumMod val="85000"/>
                      </a:schemeClr>
                    </a:solidFill>
                  </a:tcPr>
                </a:tc>
                <a:tc>
                  <a:txBody>
                    <a:bodyPr/>
                    <a:lstStyle/>
                    <a:p>
                      <a:pPr algn="ctr"/>
                      <a:r>
                        <a:rPr lang="en-AU" sz="1200" b="1" i="1" u="sng" kern="1200" dirty="0">
                          <a:solidFill>
                            <a:schemeClr val="lt1"/>
                          </a:solidFill>
                          <a:effectLst/>
                          <a:latin typeface="+mn-lt"/>
                          <a:ea typeface="+mn-ea"/>
                          <a:cs typeface="+mn-cs"/>
                          <a:hlinkClick r:id="rId2"/>
                        </a:rPr>
                        <a:t>Click here to view digital image</a:t>
                      </a:r>
                      <a:endParaRPr lang="en-GB" sz="1200" dirty="0">
                        <a:solidFill>
                          <a:schemeClr val="accent1"/>
                        </a:solidFill>
                      </a:endParaRPr>
                    </a:p>
                  </a:txBody>
                  <a:tcPr>
                    <a:solidFill>
                      <a:schemeClr val="bg1">
                        <a:lumMod val="85000"/>
                      </a:schemeClr>
                    </a:solidFill>
                  </a:tcPr>
                </a:tc>
                <a:tc>
                  <a:txBody>
                    <a:bodyPr/>
                    <a:lstStyle/>
                    <a:p>
                      <a:pPr marL="228600" indent="-228600">
                        <a:buAutoNum type="arabicPeriod"/>
                      </a:pPr>
                      <a:r>
                        <a:rPr lang="en-GB" sz="1200" b="0" dirty="0">
                          <a:solidFill>
                            <a:schemeClr val="accent1"/>
                          </a:solidFill>
                        </a:rPr>
                        <a:t>Pheochromocytoma                9.79</a:t>
                      </a:r>
                    </a:p>
                    <a:p>
                      <a:pPr marL="228600" indent="-228600">
                        <a:buAutoNum type="arabicPeriod"/>
                      </a:pPr>
                      <a:r>
                        <a:rPr lang="en-GB" sz="1200" b="0" dirty="0">
                          <a:solidFill>
                            <a:schemeClr val="accent1"/>
                          </a:solidFill>
                        </a:rPr>
                        <a:t>Adrenal hyperplasia                 0.07</a:t>
                      </a:r>
                    </a:p>
                    <a:p>
                      <a:pPr marL="228600" indent="-228600">
                        <a:buAutoNum type="arabicPeriod"/>
                      </a:pPr>
                      <a:r>
                        <a:rPr lang="en-GB" sz="1200" b="0" dirty="0">
                          <a:solidFill>
                            <a:schemeClr val="accent1"/>
                          </a:solidFill>
                        </a:rPr>
                        <a:t>Adenoma                                   0.13</a:t>
                      </a:r>
                    </a:p>
                    <a:p>
                      <a:pPr marL="228600" indent="-228600">
                        <a:buAutoNum type="arabicPeriod"/>
                      </a:pPr>
                      <a:r>
                        <a:rPr lang="en-GB" sz="1200" b="0" dirty="0">
                          <a:solidFill>
                            <a:schemeClr val="accent1"/>
                          </a:solidFill>
                        </a:rPr>
                        <a:t>Adrenocortical neoplasm        0.01  </a:t>
                      </a:r>
                      <a:br>
                        <a:rPr lang="en-GB" sz="1200" b="0" dirty="0">
                          <a:solidFill>
                            <a:schemeClr val="accent1"/>
                          </a:solidFill>
                        </a:rPr>
                      </a:br>
                      <a:br>
                        <a:rPr lang="en-GB" sz="1200" b="0" dirty="0">
                          <a:solidFill>
                            <a:schemeClr val="accent1"/>
                          </a:solidFill>
                        </a:rPr>
                      </a:br>
                      <a:endParaRPr lang="en-GB" sz="1200" b="0" dirty="0">
                        <a:solidFill>
                          <a:schemeClr val="accent1"/>
                        </a:solidFill>
                      </a:endParaRPr>
                    </a:p>
                  </a:txBody>
                  <a:tcPr>
                    <a:solidFill>
                      <a:schemeClr val="bg1">
                        <a:lumMod val="85000"/>
                      </a:schemeClr>
                    </a:solidFill>
                  </a:tcPr>
                </a:tc>
                <a:tc>
                  <a:txBody>
                    <a:bodyPr/>
                    <a:lstStyle/>
                    <a:p>
                      <a:r>
                        <a:rPr lang="en-GB" sz="1200" b="0" kern="1200" dirty="0">
                          <a:solidFill>
                            <a:srgbClr val="FF0000"/>
                          </a:solidFill>
                          <a:latin typeface="+mn-lt"/>
                          <a:ea typeface="+mn-ea"/>
                          <a:cs typeface="+mn-cs"/>
                        </a:rPr>
                        <a:t>None (81.52%)</a:t>
                      </a:r>
                    </a:p>
                  </a:txBody>
                  <a:tcPr>
                    <a:solidFill>
                      <a:schemeClr val="bg1">
                        <a:lumMod val="85000"/>
                      </a:schemeClr>
                    </a:solidFill>
                  </a:tcPr>
                </a:tc>
                <a:extLst>
                  <a:ext uri="{0D108BD9-81ED-4DB2-BD59-A6C34878D82A}">
                    <a16:rowId xmlns:a16="http://schemas.microsoft.com/office/drawing/2014/main" val="2767198319"/>
                  </a:ext>
                </a:extLst>
              </a:tr>
            </a:tbl>
          </a:graphicData>
        </a:graphic>
      </p:graphicFrame>
      <p:sp>
        <p:nvSpPr>
          <p:cNvPr id="7" name="Rectangle 6">
            <a:extLst>
              <a:ext uri="{FF2B5EF4-FFF2-40B4-BE49-F238E27FC236}">
                <a16:creationId xmlns:a16="http://schemas.microsoft.com/office/drawing/2014/main" id="{F81A0AC5-A87D-4B2E-8CD0-F0D66D96A33C}"/>
              </a:ext>
            </a:extLst>
          </p:cNvPr>
          <p:cNvSpPr/>
          <p:nvPr/>
        </p:nvSpPr>
        <p:spPr>
          <a:xfrm>
            <a:off x="125331" y="3795040"/>
            <a:ext cx="9126759" cy="1908215"/>
          </a:xfrm>
          <a:prstGeom prst="rect">
            <a:avLst/>
          </a:prstGeom>
        </p:spPr>
        <p:txBody>
          <a:bodyPr wrap="square">
            <a:spAutoFit/>
          </a:bodyPr>
          <a:lstStyle/>
          <a:p>
            <a:pPr lvl="0"/>
            <a:r>
              <a:rPr lang="en-GB" sz="1600" dirty="0">
                <a:solidFill>
                  <a:schemeClr val="accent1"/>
                </a:solidFill>
                <a:latin typeface="+mn-lt"/>
                <a:cs typeface="Arial" panose="020B0604020202020204" pitchFamily="34" charset="0"/>
              </a:rPr>
              <a:t>General Comments:</a:t>
            </a: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Only 1 is correct; has important implications that 2-4 don’t raise.</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2 – not hyperplasia this is a neoplasm. 3 – </a:t>
            </a:r>
            <a:r>
              <a:rPr lang="en-AU" sz="1600" dirty="0" err="1">
                <a:solidFill>
                  <a:schemeClr val="accent1"/>
                </a:solidFill>
                <a:latin typeface="+mn-lt"/>
                <a:cs typeface="Arial" panose="020B0604020202020204" pitchFamily="34" charset="0"/>
              </a:rPr>
              <a:t>immunopattern</a:t>
            </a:r>
            <a:r>
              <a:rPr lang="en-AU" sz="1600" dirty="0">
                <a:solidFill>
                  <a:schemeClr val="accent1"/>
                </a:solidFill>
                <a:latin typeface="+mn-lt"/>
                <a:cs typeface="Arial" panose="020B0604020202020204" pitchFamily="34" charset="0"/>
              </a:rPr>
              <a:t> does not fit. 4 – too vague</a:t>
            </a:r>
            <a:endParaRPr lang="en-GB"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Two separate entities</a:t>
            </a:r>
            <a:endParaRPr lang="en-GB" sz="1600" dirty="0">
              <a:solidFill>
                <a:schemeClr val="accent1"/>
              </a:solidFill>
              <a:latin typeface="+mn-lt"/>
              <a:cs typeface="Arial" panose="020B0604020202020204" pitchFamily="34" charset="0"/>
            </a:endParaRPr>
          </a:p>
          <a:p>
            <a:endParaRPr lang="en-GB" dirty="0"/>
          </a:p>
          <a:p>
            <a:endParaRPr lang="en-GB" sz="1200" dirty="0">
              <a:solidFill>
                <a:schemeClr val="accent1"/>
              </a:solidFill>
              <a:latin typeface="+mn-lt"/>
              <a:cs typeface="Arial" panose="020B0604020202020204" pitchFamily="34" charset="0"/>
            </a:endParaRPr>
          </a:p>
          <a:p>
            <a:endParaRPr lang="en-GB" sz="1200" dirty="0">
              <a:solidFill>
                <a:schemeClr val="accent1"/>
              </a:solidFill>
              <a:latin typeface="+mn-lt"/>
              <a:cs typeface="Arial" panose="020B0604020202020204" pitchFamily="34" charset="0"/>
            </a:endParaRPr>
          </a:p>
          <a:p>
            <a:endParaRPr lang="en-GB" sz="12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4691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00160" y="169898"/>
            <a:ext cx="8424428" cy="4824536"/>
          </a:xfrm>
        </p:spPr>
        <p:txBody>
          <a:bodyPr>
            <a:normAutofit/>
          </a:bodyPr>
          <a:lstStyle/>
          <a:p>
            <a:r>
              <a:rPr lang="en-GB" sz="2000" b="1" dirty="0">
                <a:solidFill>
                  <a:schemeClr val="accent1"/>
                </a:solidFill>
                <a:latin typeface="+mn-lt"/>
              </a:rPr>
              <a:t>Case 851 – Skin (EDUCATIONAL)</a:t>
            </a:r>
            <a:br>
              <a:rPr lang="en-GB" sz="2000" dirty="0">
                <a:solidFill>
                  <a:schemeClr val="accent1"/>
                </a:solidFill>
                <a:latin typeface="+mn-lt"/>
              </a:rPr>
            </a:br>
            <a:r>
              <a:rPr lang="en-GB" sz="1400" dirty="0">
                <a:solidFill>
                  <a:schemeClr val="accent1"/>
                </a:solidFill>
                <a:latin typeface="+mn-lt"/>
              </a:rPr>
              <a:t>Specimen: </a:t>
            </a:r>
            <a:r>
              <a:rPr lang="en-AU" sz="1400" dirty="0">
                <a:solidFill>
                  <a:schemeClr val="accent1"/>
                </a:solidFill>
                <a:latin typeface="+mn-lt"/>
              </a:rPr>
              <a:t>Right forearm skin</a:t>
            </a:r>
            <a:r>
              <a:rPr lang="en-GB" sz="2000" dirty="0">
                <a:solidFill>
                  <a:schemeClr val="accent1"/>
                </a:solidFill>
                <a:latin typeface="+mn-lt"/>
              </a:rPr>
              <a:t>		</a:t>
            </a:r>
            <a:r>
              <a:rPr lang="en-GB" sz="1600" dirty="0">
                <a:solidFill>
                  <a:schemeClr val="accent1"/>
                </a:solidFill>
                <a:latin typeface="+mn-lt"/>
              </a:rPr>
              <a:t>	</a:t>
            </a:r>
            <a:r>
              <a:rPr lang="en-GB" sz="2000" dirty="0">
                <a:solidFill>
                  <a:schemeClr val="accent1"/>
                </a:solidFill>
                <a:latin typeface="+mn-lt"/>
              </a:rPr>
              <a:t>	</a:t>
            </a:r>
          </a:p>
          <a:p>
            <a:br>
              <a:rPr lang="en-GB" dirty="0">
                <a:solidFill>
                  <a:schemeClr val="accent1"/>
                </a:solidFill>
                <a:latin typeface="+mn-lt"/>
              </a:rPr>
            </a:br>
            <a:endParaRPr lang="en-GB" dirty="0">
              <a:solidFill>
                <a:schemeClr val="accent1"/>
              </a:solidFill>
              <a:latin typeface="+mn-lt"/>
            </a:endParaRPr>
          </a:p>
          <a:p>
            <a:endParaRPr lang="en-GB" dirty="0">
              <a:solidFill>
                <a:schemeClr val="accent1"/>
              </a:solidFill>
            </a:endParaRPr>
          </a:p>
        </p:txBody>
      </p:sp>
      <p:graphicFrame>
        <p:nvGraphicFramePr>
          <p:cNvPr id="4" name="Table 3">
            <a:extLst>
              <a:ext uri="{FF2B5EF4-FFF2-40B4-BE49-F238E27FC236}">
                <a16:creationId xmlns:a16="http://schemas.microsoft.com/office/drawing/2014/main" id="{1A5132B9-2EF5-4A2F-9960-DE594EE8D2C6}"/>
              </a:ext>
            </a:extLst>
          </p:cNvPr>
          <p:cNvGraphicFramePr>
            <a:graphicFrameLocks noGrp="1"/>
          </p:cNvGraphicFramePr>
          <p:nvPr>
            <p:extLst>
              <p:ext uri="{D42A27DB-BD31-4B8C-83A1-F6EECF244321}">
                <p14:modId xmlns:p14="http://schemas.microsoft.com/office/powerpoint/2010/main" val="2874494924"/>
              </p:ext>
            </p:extLst>
          </p:nvPr>
        </p:nvGraphicFramePr>
        <p:xfrm>
          <a:off x="125761" y="1052736"/>
          <a:ext cx="8892480" cy="579120"/>
        </p:xfrm>
        <a:graphic>
          <a:graphicData uri="http://schemas.openxmlformats.org/drawingml/2006/table">
            <a:tbl>
              <a:tblPr firstRow="1" bandRow="1">
                <a:tableStyleId>{5C22544A-7EE6-4342-B048-85BDC9FD1C3A}</a:tableStyleId>
              </a:tblPr>
              <a:tblGrid>
                <a:gridCol w="1133871">
                  <a:extLst>
                    <a:ext uri="{9D8B030D-6E8A-4147-A177-3AD203B41FA5}">
                      <a16:colId xmlns:a16="http://schemas.microsoft.com/office/drawing/2014/main" val="147993787"/>
                    </a:ext>
                  </a:extLst>
                </a:gridCol>
                <a:gridCol w="1008112">
                  <a:extLst>
                    <a:ext uri="{9D8B030D-6E8A-4147-A177-3AD203B41FA5}">
                      <a16:colId xmlns:a16="http://schemas.microsoft.com/office/drawing/2014/main" val="2560495112"/>
                    </a:ext>
                  </a:extLst>
                </a:gridCol>
                <a:gridCol w="1224136">
                  <a:extLst>
                    <a:ext uri="{9D8B030D-6E8A-4147-A177-3AD203B41FA5}">
                      <a16:colId xmlns:a16="http://schemas.microsoft.com/office/drawing/2014/main" val="1476607657"/>
                    </a:ext>
                  </a:extLst>
                </a:gridCol>
                <a:gridCol w="792088">
                  <a:extLst>
                    <a:ext uri="{9D8B030D-6E8A-4147-A177-3AD203B41FA5}">
                      <a16:colId xmlns:a16="http://schemas.microsoft.com/office/drawing/2014/main" val="3563871017"/>
                    </a:ext>
                  </a:extLst>
                </a:gridCol>
                <a:gridCol w="3312368">
                  <a:extLst>
                    <a:ext uri="{9D8B030D-6E8A-4147-A177-3AD203B41FA5}">
                      <a16:colId xmlns:a16="http://schemas.microsoft.com/office/drawing/2014/main" val="797462029"/>
                    </a:ext>
                  </a:extLst>
                </a:gridCol>
                <a:gridCol w="1421905">
                  <a:extLst>
                    <a:ext uri="{9D8B030D-6E8A-4147-A177-3AD203B41FA5}">
                      <a16:colId xmlns:a16="http://schemas.microsoft.com/office/drawing/2014/main" val="3318254188"/>
                    </a:ext>
                  </a:extLst>
                </a:gridCol>
              </a:tblGrid>
              <a:tr h="370840">
                <a:tc>
                  <a:txBody>
                    <a:bodyPr/>
                    <a:lstStyle/>
                    <a:p>
                      <a:r>
                        <a:rPr lang="en-GB" sz="1600" dirty="0"/>
                        <a:t>Clinical</a:t>
                      </a:r>
                    </a:p>
                  </a:txBody>
                  <a:tcPr/>
                </a:tc>
                <a:tc>
                  <a:txBody>
                    <a:bodyPr/>
                    <a:lstStyle/>
                    <a:p>
                      <a:r>
                        <a:rPr lang="en-GB" sz="1600" dirty="0"/>
                        <a:t>Macro</a:t>
                      </a:r>
                    </a:p>
                  </a:txBody>
                  <a:tcPr/>
                </a:tc>
                <a:tc>
                  <a:txBody>
                    <a:bodyPr/>
                    <a:lstStyle/>
                    <a:p>
                      <a:r>
                        <a:rPr lang="en-GB" sz="1600" dirty="0"/>
                        <a:t>Immuno</a:t>
                      </a:r>
                    </a:p>
                  </a:txBody>
                  <a:tcPr/>
                </a:tc>
                <a:tc>
                  <a:txBody>
                    <a:bodyPr/>
                    <a:lstStyle/>
                    <a:p>
                      <a:r>
                        <a:rPr lang="en-GB" sz="1600" dirty="0"/>
                        <a:t>Image link</a:t>
                      </a:r>
                    </a:p>
                  </a:txBody>
                  <a:tcPr/>
                </a:tc>
                <a:tc>
                  <a:txBody>
                    <a:bodyPr/>
                    <a:lstStyle/>
                    <a:p>
                      <a:r>
                        <a:rPr lang="en-GB" sz="1600" dirty="0"/>
                        <a:t>Suggested Diagnosis </a:t>
                      </a:r>
                    </a:p>
                    <a:p>
                      <a:r>
                        <a:rPr lang="en-GB" sz="1600" dirty="0"/>
                        <a:t>(Top 10)</a:t>
                      </a:r>
                    </a:p>
                  </a:txBody>
                  <a:tcPr/>
                </a:tc>
                <a:tc>
                  <a:txBody>
                    <a:bodyPr/>
                    <a:lstStyle/>
                    <a:p>
                      <a:r>
                        <a:rPr lang="en-GB" sz="1600" dirty="0"/>
                        <a:t>Submitted Diagnosis</a:t>
                      </a:r>
                    </a:p>
                  </a:txBody>
                  <a:tcPr/>
                </a:tc>
                <a:extLst>
                  <a:ext uri="{0D108BD9-81ED-4DB2-BD59-A6C34878D82A}">
                    <a16:rowId xmlns:a16="http://schemas.microsoft.com/office/drawing/2014/main" val="1065618442"/>
                  </a:ext>
                </a:extLst>
              </a:tr>
            </a:tbl>
          </a:graphicData>
        </a:graphic>
      </p:graphicFrame>
      <p:graphicFrame>
        <p:nvGraphicFramePr>
          <p:cNvPr id="6" name="Table 5">
            <a:extLst>
              <a:ext uri="{FF2B5EF4-FFF2-40B4-BE49-F238E27FC236}">
                <a16:creationId xmlns:a16="http://schemas.microsoft.com/office/drawing/2014/main" id="{41CC7968-1FF0-4962-B680-FE17D472F87B}"/>
              </a:ext>
            </a:extLst>
          </p:cNvPr>
          <p:cNvGraphicFramePr>
            <a:graphicFrameLocks noGrp="1"/>
          </p:cNvGraphicFramePr>
          <p:nvPr>
            <p:extLst>
              <p:ext uri="{D42A27DB-BD31-4B8C-83A1-F6EECF244321}">
                <p14:modId xmlns:p14="http://schemas.microsoft.com/office/powerpoint/2010/main" val="2575691932"/>
              </p:ext>
            </p:extLst>
          </p:nvPr>
        </p:nvGraphicFramePr>
        <p:xfrm>
          <a:off x="147711" y="1631856"/>
          <a:ext cx="8892478" cy="2651760"/>
        </p:xfrm>
        <a:graphic>
          <a:graphicData uri="http://schemas.openxmlformats.org/drawingml/2006/table">
            <a:tbl>
              <a:tblPr firstRow="1" bandRow="1">
                <a:tableStyleId>{5C22544A-7EE6-4342-B048-85BDC9FD1C3A}</a:tableStyleId>
              </a:tblPr>
              <a:tblGrid>
                <a:gridCol w="1111921">
                  <a:extLst>
                    <a:ext uri="{9D8B030D-6E8A-4147-A177-3AD203B41FA5}">
                      <a16:colId xmlns:a16="http://schemas.microsoft.com/office/drawing/2014/main" val="3289464148"/>
                    </a:ext>
                  </a:extLst>
                </a:gridCol>
                <a:gridCol w="1008112">
                  <a:extLst>
                    <a:ext uri="{9D8B030D-6E8A-4147-A177-3AD203B41FA5}">
                      <a16:colId xmlns:a16="http://schemas.microsoft.com/office/drawing/2014/main" val="3103826028"/>
                    </a:ext>
                  </a:extLst>
                </a:gridCol>
                <a:gridCol w="1224136">
                  <a:extLst>
                    <a:ext uri="{9D8B030D-6E8A-4147-A177-3AD203B41FA5}">
                      <a16:colId xmlns:a16="http://schemas.microsoft.com/office/drawing/2014/main" val="4128696108"/>
                    </a:ext>
                  </a:extLst>
                </a:gridCol>
                <a:gridCol w="792088">
                  <a:extLst>
                    <a:ext uri="{9D8B030D-6E8A-4147-A177-3AD203B41FA5}">
                      <a16:colId xmlns:a16="http://schemas.microsoft.com/office/drawing/2014/main" val="2488838748"/>
                    </a:ext>
                  </a:extLst>
                </a:gridCol>
                <a:gridCol w="3312368">
                  <a:extLst>
                    <a:ext uri="{9D8B030D-6E8A-4147-A177-3AD203B41FA5}">
                      <a16:colId xmlns:a16="http://schemas.microsoft.com/office/drawing/2014/main" val="1310833931"/>
                    </a:ext>
                  </a:extLst>
                </a:gridCol>
                <a:gridCol w="1443853">
                  <a:extLst>
                    <a:ext uri="{9D8B030D-6E8A-4147-A177-3AD203B41FA5}">
                      <a16:colId xmlns:a16="http://schemas.microsoft.com/office/drawing/2014/main" val="323001820"/>
                    </a:ext>
                  </a:extLst>
                </a:gridCol>
              </a:tblGrid>
              <a:tr h="2487814">
                <a:tc>
                  <a:txBody>
                    <a:bodyPr/>
                    <a:lstStyle/>
                    <a:p>
                      <a:r>
                        <a:rPr lang="en-GB" sz="1400" b="0" dirty="0">
                          <a:solidFill>
                            <a:schemeClr val="accent1"/>
                          </a:solidFill>
                        </a:rPr>
                        <a:t>M20. ?Blue naevus right forearm. R/O MM </a:t>
                      </a:r>
                    </a:p>
                  </a:txBody>
                  <a:tcPr>
                    <a:solidFill>
                      <a:schemeClr val="bg1">
                        <a:lumMod val="85000"/>
                      </a:schemeClr>
                    </a:solidFill>
                  </a:tcPr>
                </a:tc>
                <a:tc>
                  <a:txBody>
                    <a:bodyPr/>
                    <a:lstStyle/>
                    <a:p>
                      <a:pPr algn="l"/>
                      <a:r>
                        <a:rPr lang="en-GB" sz="1400" b="0" dirty="0">
                          <a:solidFill>
                            <a:schemeClr val="accent1"/>
                          </a:solidFill>
                        </a:rPr>
                        <a:t>Ellipse 11x8x7mm with 7mm bluish macule and 4mm underlying brown                             lesion</a:t>
                      </a:r>
                    </a:p>
                    <a:p>
                      <a:pPr algn="l"/>
                      <a:endParaRPr lang="en-GB" sz="1400" b="0" dirty="0">
                        <a:solidFill>
                          <a:schemeClr val="accent1"/>
                        </a:solidFill>
                      </a:endParaRPr>
                    </a:p>
                  </a:txBody>
                  <a:tcPr>
                    <a:solidFill>
                      <a:schemeClr val="bg1">
                        <a:lumMod val="85000"/>
                      </a:schemeClr>
                    </a:solidFill>
                  </a:tcPr>
                </a:tc>
                <a:tc>
                  <a:txBody>
                    <a:bodyPr/>
                    <a:lstStyle/>
                    <a:p>
                      <a:r>
                        <a:rPr lang="en-GB" sz="1400" b="0" dirty="0">
                          <a:solidFill>
                            <a:schemeClr val="accent1"/>
                          </a:solidFill>
                        </a:rPr>
                        <a:t>Beta catenin + cyclin D1 expressed throughout lesion</a:t>
                      </a:r>
                    </a:p>
                  </a:txBody>
                  <a:tcPr>
                    <a:solidFill>
                      <a:schemeClr val="bg1">
                        <a:lumMod val="85000"/>
                      </a:schemeClr>
                    </a:solidFill>
                  </a:tcPr>
                </a:tc>
                <a:tc>
                  <a:txBody>
                    <a:bodyPr/>
                    <a:lstStyle/>
                    <a:p>
                      <a:pPr algn="ctr"/>
                      <a:r>
                        <a:rPr lang="en-AU" sz="1200" b="1" i="1" u="sng" kern="1200" dirty="0">
                          <a:solidFill>
                            <a:schemeClr val="lt1"/>
                          </a:solidFill>
                          <a:effectLst/>
                          <a:latin typeface="+mn-lt"/>
                          <a:ea typeface="+mn-ea"/>
                          <a:cs typeface="+mn-cs"/>
                          <a:hlinkClick r:id="rId2"/>
                        </a:rPr>
                        <a:t>Click here to view digital image</a:t>
                      </a:r>
                      <a:endParaRPr lang="en-GB" sz="1200" dirty="0">
                        <a:solidFill>
                          <a:schemeClr val="accent1"/>
                        </a:solidFill>
                      </a:endParaRPr>
                    </a:p>
                  </a:txBody>
                  <a:tcPr>
                    <a:solidFill>
                      <a:schemeClr val="bg1">
                        <a:lumMod val="85000"/>
                      </a:schemeClr>
                    </a:solidFill>
                  </a:tcPr>
                </a:tc>
                <a:tc>
                  <a:txBody>
                    <a:bodyPr/>
                    <a:lstStyle/>
                    <a:p>
                      <a:pPr marL="179388" indent="-179388">
                        <a:buFont typeface="+mj-lt"/>
                        <a:buAutoNum type="arabicPeriod"/>
                      </a:pPr>
                      <a:r>
                        <a:rPr lang="en-GB" sz="1400" b="0" dirty="0">
                          <a:solidFill>
                            <a:schemeClr val="accent1"/>
                          </a:solidFill>
                        </a:rPr>
                        <a:t>Deep penetrating naevus               x 123                               </a:t>
                      </a:r>
                    </a:p>
                    <a:p>
                      <a:pPr marL="179388" indent="-179388">
                        <a:buFont typeface="+mj-lt"/>
                        <a:buAutoNum type="arabicPeriod"/>
                      </a:pPr>
                      <a:r>
                        <a:rPr lang="en-GB" sz="1400" b="0" dirty="0">
                          <a:solidFill>
                            <a:schemeClr val="accent1"/>
                          </a:solidFill>
                        </a:rPr>
                        <a:t>Blue naevus                                       x 16                   </a:t>
                      </a:r>
                    </a:p>
                    <a:p>
                      <a:pPr marL="179388" indent="-179388">
                        <a:buFont typeface="+mj-lt"/>
                        <a:buAutoNum type="arabicPeriod"/>
                      </a:pPr>
                      <a:r>
                        <a:rPr lang="en-GB" sz="1400" b="0" dirty="0">
                          <a:solidFill>
                            <a:schemeClr val="accent1"/>
                          </a:solidFill>
                        </a:rPr>
                        <a:t>Cellular blue naevus                         x13</a:t>
                      </a:r>
                    </a:p>
                    <a:p>
                      <a:pPr marL="179388" indent="-179388">
                        <a:buFont typeface="+mj-lt"/>
                        <a:buAutoNum type="arabicPeriod"/>
                      </a:pPr>
                      <a:r>
                        <a:rPr lang="en-GB" sz="1400" b="0" dirty="0">
                          <a:solidFill>
                            <a:schemeClr val="accent1"/>
                          </a:solidFill>
                        </a:rPr>
                        <a:t>Deep Penetrating Blue Naevus      x 6</a:t>
                      </a:r>
                    </a:p>
                    <a:p>
                      <a:pPr marL="179388" indent="-179388">
                        <a:buFont typeface="+mj-lt"/>
                        <a:buAutoNum type="arabicPeriod"/>
                      </a:pPr>
                      <a:r>
                        <a:rPr lang="en-GB" sz="1400" b="0" dirty="0">
                          <a:solidFill>
                            <a:schemeClr val="accent1"/>
                          </a:solidFill>
                        </a:rPr>
                        <a:t>Benign naevus                                   x 2</a:t>
                      </a:r>
                    </a:p>
                    <a:p>
                      <a:pPr marL="179388" indent="-179388">
                        <a:buFont typeface="+mj-lt"/>
                        <a:buAutoNum type="arabicPeriod"/>
                      </a:pPr>
                      <a:r>
                        <a:rPr lang="en-GB" sz="1400" b="0" dirty="0">
                          <a:solidFill>
                            <a:schemeClr val="accent1"/>
                          </a:solidFill>
                        </a:rPr>
                        <a:t>Combined naevus </a:t>
                      </a:r>
                      <a:br>
                        <a:rPr lang="en-GB" sz="1400" b="0" dirty="0">
                          <a:solidFill>
                            <a:schemeClr val="accent1"/>
                          </a:solidFill>
                        </a:rPr>
                      </a:br>
                      <a:r>
                        <a:rPr lang="en-GB" sz="1400" b="0" dirty="0">
                          <a:solidFill>
                            <a:schemeClr val="accent1"/>
                          </a:solidFill>
                        </a:rPr>
                        <a:t>(penetrating / cellular blue)</a:t>
                      </a:r>
                    </a:p>
                    <a:p>
                      <a:pPr marL="179388" indent="-179388">
                        <a:buFont typeface="+mj-lt"/>
                        <a:buAutoNum type="arabicPeriod"/>
                      </a:pPr>
                      <a:r>
                        <a:rPr lang="en-GB" sz="1400" b="0" dirty="0">
                          <a:solidFill>
                            <a:schemeClr val="accent1"/>
                          </a:solidFill>
                        </a:rPr>
                        <a:t>Dermatosis papulosa nigrans</a:t>
                      </a:r>
                    </a:p>
                    <a:p>
                      <a:pPr marL="179388" indent="-179388">
                        <a:buFont typeface="+mj-lt"/>
                        <a:buAutoNum type="arabicPeriod"/>
                      </a:pPr>
                      <a:r>
                        <a:rPr lang="en-GB" sz="1400" b="0" dirty="0">
                          <a:solidFill>
                            <a:schemeClr val="accent1"/>
                          </a:solidFill>
                        </a:rPr>
                        <a:t>Malignant melanoma</a:t>
                      </a:r>
                    </a:p>
                    <a:p>
                      <a:pPr marL="179388" indent="-179388">
                        <a:buFont typeface="+mj-lt"/>
                        <a:buAutoNum type="arabicPeriod"/>
                      </a:pPr>
                      <a:r>
                        <a:rPr lang="en-GB" sz="1400" b="0" dirty="0">
                          <a:solidFill>
                            <a:schemeClr val="accent1"/>
                          </a:solidFill>
                        </a:rPr>
                        <a:t>Deep penetrating naevus naevocellualris</a:t>
                      </a:r>
                    </a:p>
                    <a:p>
                      <a:pPr marL="179388" indent="-179388">
                        <a:buFont typeface="+mj-lt"/>
                        <a:buAutoNum type="arabicPeriod"/>
                      </a:pPr>
                      <a:r>
                        <a:rPr lang="en-GB" sz="1400" b="0" dirty="0">
                          <a:solidFill>
                            <a:schemeClr val="accent1"/>
                          </a:solidFill>
                        </a:rPr>
                        <a:t>Langerhan’s pigmented histiocytosis</a:t>
                      </a:r>
                    </a:p>
                    <a:p>
                      <a:pPr marL="342900" indent="-342900">
                        <a:buFont typeface="+mj-lt"/>
                        <a:buAutoNum type="arabicPeriod"/>
                      </a:pPr>
                      <a:endParaRPr lang="en-GB" sz="1400" b="0" dirty="0">
                        <a:solidFill>
                          <a:schemeClr val="accent1"/>
                        </a:solidFill>
                      </a:endParaRPr>
                    </a:p>
                  </a:txBody>
                  <a:tcPr>
                    <a:solidFill>
                      <a:schemeClr val="bg1">
                        <a:lumMod val="85000"/>
                      </a:schemeClr>
                    </a:solidFill>
                  </a:tcPr>
                </a:tc>
                <a:tc>
                  <a:txBody>
                    <a:bodyPr/>
                    <a:lstStyle/>
                    <a:p>
                      <a:r>
                        <a:rPr lang="en-GB" sz="1400" b="0" dirty="0">
                          <a:solidFill>
                            <a:srgbClr val="FF0000"/>
                          </a:solidFill>
                        </a:rPr>
                        <a:t>Deep penetrating naevus</a:t>
                      </a:r>
                    </a:p>
                  </a:txBody>
                  <a:tcPr>
                    <a:solidFill>
                      <a:schemeClr val="bg1">
                        <a:lumMod val="85000"/>
                      </a:schemeClr>
                    </a:solidFill>
                  </a:tcPr>
                </a:tc>
                <a:extLst>
                  <a:ext uri="{0D108BD9-81ED-4DB2-BD59-A6C34878D82A}">
                    <a16:rowId xmlns:a16="http://schemas.microsoft.com/office/drawing/2014/main" val="2767198319"/>
                  </a:ext>
                </a:extLst>
              </a:tr>
            </a:tbl>
          </a:graphicData>
        </a:graphic>
      </p:graphicFrame>
    </p:spTree>
    <p:extLst>
      <p:ext uri="{BB962C8B-B14F-4D97-AF65-F5344CB8AC3E}">
        <p14:creationId xmlns:p14="http://schemas.microsoft.com/office/powerpoint/2010/main" val="510918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00160" y="169898"/>
            <a:ext cx="8424428" cy="4824536"/>
          </a:xfrm>
        </p:spPr>
        <p:txBody>
          <a:bodyPr>
            <a:normAutofit/>
          </a:bodyPr>
          <a:lstStyle/>
          <a:p>
            <a:r>
              <a:rPr lang="en-GB" sz="2000" b="1" dirty="0">
                <a:solidFill>
                  <a:schemeClr val="accent1"/>
                </a:solidFill>
                <a:latin typeface="+mn-lt"/>
              </a:rPr>
              <a:t>Case 852 – Respiratory (EDUCATIONAL)</a:t>
            </a:r>
            <a:br>
              <a:rPr lang="en-GB" sz="2000" dirty="0">
                <a:solidFill>
                  <a:schemeClr val="accent1"/>
                </a:solidFill>
                <a:latin typeface="+mn-lt"/>
              </a:rPr>
            </a:br>
            <a:r>
              <a:rPr lang="en-GB" sz="1400" dirty="0">
                <a:solidFill>
                  <a:schemeClr val="accent1"/>
                </a:solidFill>
                <a:latin typeface="+mn-lt"/>
              </a:rPr>
              <a:t>Specimen: BMT</a:t>
            </a:r>
            <a:r>
              <a:rPr lang="en-GB" sz="2000" dirty="0">
                <a:solidFill>
                  <a:schemeClr val="accent1"/>
                </a:solidFill>
              </a:rPr>
              <a:t>	</a:t>
            </a:r>
            <a:r>
              <a:rPr lang="en-GB" sz="1600" dirty="0">
                <a:solidFill>
                  <a:schemeClr val="accent1"/>
                </a:solidFill>
              </a:rPr>
              <a:t>	</a:t>
            </a:r>
            <a:r>
              <a:rPr lang="en-GB" sz="2000" dirty="0">
                <a:solidFill>
                  <a:schemeClr val="accent1"/>
                </a:solidFill>
              </a:rPr>
              <a:t>	</a:t>
            </a:r>
          </a:p>
          <a:p>
            <a:br>
              <a:rPr lang="en-GB" dirty="0">
                <a:solidFill>
                  <a:schemeClr val="accent1"/>
                </a:solidFill>
              </a:rPr>
            </a:br>
            <a:endParaRPr lang="en-GB" dirty="0">
              <a:solidFill>
                <a:schemeClr val="accent1"/>
              </a:solidFill>
            </a:endParaRPr>
          </a:p>
          <a:p>
            <a:endParaRPr lang="en-GB" dirty="0">
              <a:solidFill>
                <a:schemeClr val="accent1"/>
              </a:solidFill>
            </a:endParaRPr>
          </a:p>
        </p:txBody>
      </p:sp>
      <p:graphicFrame>
        <p:nvGraphicFramePr>
          <p:cNvPr id="4" name="Table 3">
            <a:extLst>
              <a:ext uri="{FF2B5EF4-FFF2-40B4-BE49-F238E27FC236}">
                <a16:creationId xmlns:a16="http://schemas.microsoft.com/office/drawing/2014/main" id="{1A5132B9-2EF5-4A2F-9960-DE594EE8D2C6}"/>
              </a:ext>
            </a:extLst>
          </p:cNvPr>
          <p:cNvGraphicFramePr>
            <a:graphicFrameLocks noGrp="1"/>
          </p:cNvGraphicFramePr>
          <p:nvPr>
            <p:extLst>
              <p:ext uri="{D42A27DB-BD31-4B8C-83A1-F6EECF244321}">
                <p14:modId xmlns:p14="http://schemas.microsoft.com/office/powerpoint/2010/main" val="1197804548"/>
              </p:ext>
            </p:extLst>
          </p:nvPr>
        </p:nvGraphicFramePr>
        <p:xfrm>
          <a:off x="125761" y="1052736"/>
          <a:ext cx="8982743" cy="579120"/>
        </p:xfrm>
        <a:graphic>
          <a:graphicData uri="http://schemas.openxmlformats.org/drawingml/2006/table">
            <a:tbl>
              <a:tblPr firstRow="1" bandRow="1">
                <a:tableStyleId>{5C22544A-7EE6-4342-B048-85BDC9FD1C3A}</a:tableStyleId>
              </a:tblPr>
              <a:tblGrid>
                <a:gridCol w="1061863">
                  <a:extLst>
                    <a:ext uri="{9D8B030D-6E8A-4147-A177-3AD203B41FA5}">
                      <a16:colId xmlns:a16="http://schemas.microsoft.com/office/drawing/2014/main" val="147993787"/>
                    </a:ext>
                  </a:extLst>
                </a:gridCol>
                <a:gridCol w="1224136">
                  <a:extLst>
                    <a:ext uri="{9D8B030D-6E8A-4147-A177-3AD203B41FA5}">
                      <a16:colId xmlns:a16="http://schemas.microsoft.com/office/drawing/2014/main" val="2560495112"/>
                    </a:ext>
                  </a:extLst>
                </a:gridCol>
                <a:gridCol w="1152128">
                  <a:extLst>
                    <a:ext uri="{9D8B030D-6E8A-4147-A177-3AD203B41FA5}">
                      <a16:colId xmlns:a16="http://schemas.microsoft.com/office/drawing/2014/main" val="1476607657"/>
                    </a:ext>
                  </a:extLst>
                </a:gridCol>
                <a:gridCol w="792088">
                  <a:extLst>
                    <a:ext uri="{9D8B030D-6E8A-4147-A177-3AD203B41FA5}">
                      <a16:colId xmlns:a16="http://schemas.microsoft.com/office/drawing/2014/main" val="3563871017"/>
                    </a:ext>
                  </a:extLst>
                </a:gridCol>
                <a:gridCol w="3312368">
                  <a:extLst>
                    <a:ext uri="{9D8B030D-6E8A-4147-A177-3AD203B41FA5}">
                      <a16:colId xmlns:a16="http://schemas.microsoft.com/office/drawing/2014/main" val="797462029"/>
                    </a:ext>
                  </a:extLst>
                </a:gridCol>
                <a:gridCol w="1440160">
                  <a:extLst>
                    <a:ext uri="{9D8B030D-6E8A-4147-A177-3AD203B41FA5}">
                      <a16:colId xmlns:a16="http://schemas.microsoft.com/office/drawing/2014/main" val="3318254188"/>
                    </a:ext>
                  </a:extLst>
                </a:gridCol>
              </a:tblGrid>
              <a:tr h="370840">
                <a:tc>
                  <a:txBody>
                    <a:bodyPr/>
                    <a:lstStyle/>
                    <a:p>
                      <a:r>
                        <a:rPr lang="en-GB" sz="1600" dirty="0"/>
                        <a:t>Clinical</a:t>
                      </a:r>
                    </a:p>
                  </a:txBody>
                  <a:tcPr/>
                </a:tc>
                <a:tc>
                  <a:txBody>
                    <a:bodyPr/>
                    <a:lstStyle/>
                    <a:p>
                      <a:r>
                        <a:rPr lang="en-GB" sz="1600" dirty="0"/>
                        <a:t>Macro</a:t>
                      </a:r>
                    </a:p>
                  </a:txBody>
                  <a:tcPr/>
                </a:tc>
                <a:tc>
                  <a:txBody>
                    <a:bodyPr/>
                    <a:lstStyle/>
                    <a:p>
                      <a:r>
                        <a:rPr lang="en-GB" sz="1600" dirty="0"/>
                        <a:t>Immuno</a:t>
                      </a:r>
                    </a:p>
                  </a:txBody>
                  <a:tcPr/>
                </a:tc>
                <a:tc>
                  <a:txBody>
                    <a:bodyPr/>
                    <a:lstStyle/>
                    <a:p>
                      <a:r>
                        <a:rPr lang="en-GB" sz="1600" dirty="0"/>
                        <a:t>Image link</a:t>
                      </a:r>
                    </a:p>
                  </a:txBody>
                  <a:tcPr/>
                </a:tc>
                <a:tc>
                  <a:txBody>
                    <a:bodyPr/>
                    <a:lstStyle/>
                    <a:p>
                      <a:r>
                        <a:rPr lang="en-GB" sz="1600" dirty="0"/>
                        <a:t>Suggested Diagnosis </a:t>
                      </a:r>
                    </a:p>
                    <a:p>
                      <a:r>
                        <a:rPr lang="en-GB" sz="1600" dirty="0"/>
                        <a:t>(Top 10)</a:t>
                      </a:r>
                    </a:p>
                  </a:txBody>
                  <a:tcPr/>
                </a:tc>
                <a:tc>
                  <a:txBody>
                    <a:bodyPr/>
                    <a:lstStyle/>
                    <a:p>
                      <a:r>
                        <a:rPr lang="en-GB" sz="1600" dirty="0"/>
                        <a:t>Submitted Diagnosis</a:t>
                      </a:r>
                    </a:p>
                  </a:txBody>
                  <a:tcPr/>
                </a:tc>
                <a:extLst>
                  <a:ext uri="{0D108BD9-81ED-4DB2-BD59-A6C34878D82A}">
                    <a16:rowId xmlns:a16="http://schemas.microsoft.com/office/drawing/2014/main" val="1065618442"/>
                  </a:ext>
                </a:extLst>
              </a:tr>
            </a:tbl>
          </a:graphicData>
        </a:graphic>
      </p:graphicFrame>
      <p:graphicFrame>
        <p:nvGraphicFramePr>
          <p:cNvPr id="6" name="Table 5">
            <a:extLst>
              <a:ext uri="{FF2B5EF4-FFF2-40B4-BE49-F238E27FC236}">
                <a16:creationId xmlns:a16="http://schemas.microsoft.com/office/drawing/2014/main" id="{41CC7968-1FF0-4962-B680-FE17D472F87B}"/>
              </a:ext>
            </a:extLst>
          </p:cNvPr>
          <p:cNvGraphicFramePr>
            <a:graphicFrameLocks noGrp="1"/>
          </p:cNvGraphicFramePr>
          <p:nvPr>
            <p:extLst>
              <p:ext uri="{D42A27DB-BD31-4B8C-83A1-F6EECF244321}">
                <p14:modId xmlns:p14="http://schemas.microsoft.com/office/powerpoint/2010/main" val="1782362231"/>
              </p:ext>
            </p:extLst>
          </p:nvPr>
        </p:nvGraphicFramePr>
        <p:xfrm>
          <a:off x="125761" y="1661266"/>
          <a:ext cx="8982743" cy="4572000"/>
        </p:xfrm>
        <a:graphic>
          <a:graphicData uri="http://schemas.openxmlformats.org/drawingml/2006/table">
            <a:tbl>
              <a:tblPr firstRow="1" bandRow="1">
                <a:tableStyleId>{5C22544A-7EE6-4342-B048-85BDC9FD1C3A}</a:tableStyleId>
              </a:tblPr>
              <a:tblGrid>
                <a:gridCol w="1061863">
                  <a:extLst>
                    <a:ext uri="{9D8B030D-6E8A-4147-A177-3AD203B41FA5}">
                      <a16:colId xmlns:a16="http://schemas.microsoft.com/office/drawing/2014/main" val="3289464148"/>
                    </a:ext>
                  </a:extLst>
                </a:gridCol>
                <a:gridCol w="1224136">
                  <a:extLst>
                    <a:ext uri="{9D8B030D-6E8A-4147-A177-3AD203B41FA5}">
                      <a16:colId xmlns:a16="http://schemas.microsoft.com/office/drawing/2014/main" val="3103826028"/>
                    </a:ext>
                  </a:extLst>
                </a:gridCol>
                <a:gridCol w="1152128">
                  <a:extLst>
                    <a:ext uri="{9D8B030D-6E8A-4147-A177-3AD203B41FA5}">
                      <a16:colId xmlns:a16="http://schemas.microsoft.com/office/drawing/2014/main" val="4128696108"/>
                    </a:ext>
                  </a:extLst>
                </a:gridCol>
                <a:gridCol w="792088">
                  <a:extLst>
                    <a:ext uri="{9D8B030D-6E8A-4147-A177-3AD203B41FA5}">
                      <a16:colId xmlns:a16="http://schemas.microsoft.com/office/drawing/2014/main" val="2488838748"/>
                    </a:ext>
                  </a:extLst>
                </a:gridCol>
                <a:gridCol w="3312368">
                  <a:extLst>
                    <a:ext uri="{9D8B030D-6E8A-4147-A177-3AD203B41FA5}">
                      <a16:colId xmlns:a16="http://schemas.microsoft.com/office/drawing/2014/main" val="1310833931"/>
                    </a:ext>
                  </a:extLst>
                </a:gridCol>
                <a:gridCol w="1440160">
                  <a:extLst>
                    <a:ext uri="{9D8B030D-6E8A-4147-A177-3AD203B41FA5}">
                      <a16:colId xmlns:a16="http://schemas.microsoft.com/office/drawing/2014/main" val="323001820"/>
                    </a:ext>
                  </a:extLst>
                </a:gridCol>
              </a:tblGrid>
              <a:tr h="2487814">
                <a:tc>
                  <a:txBody>
                    <a:bodyPr/>
                    <a:lstStyle/>
                    <a:p>
                      <a:r>
                        <a:rPr lang="en-AU" sz="1400" b="0" kern="1200" dirty="0">
                          <a:solidFill>
                            <a:schemeClr val="accent1"/>
                          </a:solidFill>
                          <a:effectLst/>
                          <a:latin typeface="+mn-lt"/>
                          <a:ea typeface="+mn-ea"/>
                          <a:cs typeface="+mn-cs"/>
                        </a:rPr>
                        <a:t>M69. Thrombocytopenia - mild anaemia. ?NHL/ ?MDS ?ITP</a:t>
                      </a:r>
                      <a:endParaRPr lang="en-GB" sz="1400" b="0" dirty="0">
                        <a:solidFill>
                          <a:schemeClr val="accent1"/>
                        </a:solidFill>
                      </a:endParaRPr>
                    </a:p>
                  </a:txBody>
                  <a:tcPr>
                    <a:solidFill>
                      <a:schemeClr val="bg1">
                        <a:lumMod val="85000"/>
                      </a:schemeClr>
                    </a:solidFill>
                  </a:tcPr>
                </a:tc>
                <a:tc>
                  <a:txBody>
                    <a:bodyPr/>
                    <a:lstStyle/>
                    <a:p>
                      <a:pPr algn="l"/>
                      <a:r>
                        <a:rPr lang="en-GB" sz="1400" b="0" kern="1200" dirty="0">
                          <a:solidFill>
                            <a:schemeClr val="accent1"/>
                          </a:solidFill>
                          <a:effectLst/>
                          <a:latin typeface="+mn-lt"/>
                          <a:ea typeface="+mn-ea"/>
                          <a:cs typeface="+mn-cs"/>
                        </a:rPr>
                        <a:t>Two pieces of haemorrhagic and cream trephine biopsy the longest                        piece measures 14mm long</a:t>
                      </a:r>
                    </a:p>
                  </a:txBody>
                  <a:tcPr>
                    <a:solidFill>
                      <a:schemeClr val="bg1">
                        <a:lumMod val="85000"/>
                      </a:schemeClr>
                    </a:solidFill>
                  </a:tcPr>
                </a:tc>
                <a:tc>
                  <a:txBody>
                    <a:bodyPr/>
                    <a:lstStyle/>
                    <a:p>
                      <a:r>
                        <a:rPr lang="en-GB" sz="1400" b="0" dirty="0">
                          <a:solidFill>
                            <a:schemeClr val="accent1"/>
                          </a:solidFill>
                        </a:rPr>
                        <a:t>Positive for CK7, MNF116, TTF1 and Napsin. </a:t>
                      </a:r>
                    </a:p>
                    <a:p>
                      <a:endParaRPr lang="en-GB" sz="1400" b="0" dirty="0">
                        <a:solidFill>
                          <a:schemeClr val="accent1"/>
                        </a:solidFill>
                      </a:endParaRPr>
                    </a:p>
                    <a:p>
                      <a:r>
                        <a:rPr lang="en-GB" sz="1400" b="0" dirty="0">
                          <a:solidFill>
                            <a:schemeClr val="accent1"/>
                          </a:solidFill>
                        </a:rPr>
                        <a:t>Negative for CK20, CK56, CD56, CDX2, PSA, PSAP, PAX8, OCT34 and p63.</a:t>
                      </a:r>
                    </a:p>
                    <a:p>
                      <a:endParaRPr lang="en-GB" sz="1400" b="0" dirty="0">
                        <a:solidFill>
                          <a:schemeClr val="accent1"/>
                        </a:solidFill>
                      </a:endParaRPr>
                    </a:p>
                  </a:txBody>
                  <a:tcPr>
                    <a:solidFill>
                      <a:schemeClr val="bg1">
                        <a:lumMod val="85000"/>
                      </a:schemeClr>
                    </a:solidFill>
                  </a:tcPr>
                </a:tc>
                <a:tc>
                  <a:txBody>
                    <a:bodyPr/>
                    <a:lstStyle/>
                    <a:p>
                      <a:pPr algn="ctr"/>
                      <a:r>
                        <a:rPr lang="en-AU" sz="1200" b="1" i="1" u="sng" kern="1200" dirty="0">
                          <a:solidFill>
                            <a:schemeClr val="lt1"/>
                          </a:solidFill>
                          <a:effectLst/>
                          <a:latin typeface="+mn-lt"/>
                          <a:ea typeface="+mn-ea"/>
                          <a:cs typeface="+mn-cs"/>
                          <a:hlinkClick r:id="rId2"/>
                        </a:rPr>
                        <a:t>Click here to view digital image</a:t>
                      </a:r>
                      <a:endParaRPr lang="en-GB" sz="1200" dirty="0">
                        <a:solidFill>
                          <a:schemeClr val="accent1"/>
                        </a:solidFill>
                      </a:endParaRPr>
                    </a:p>
                  </a:txBody>
                  <a:tcPr>
                    <a:solidFill>
                      <a:schemeClr val="bg1">
                        <a:lumMod val="85000"/>
                      </a:schemeClr>
                    </a:solidFill>
                  </a:tcPr>
                </a:tc>
                <a:tc>
                  <a:txBody>
                    <a:bodyPr/>
                    <a:lstStyle/>
                    <a:p>
                      <a:pPr marL="179388" indent="-179388">
                        <a:buFont typeface="+mj-lt"/>
                        <a:buAutoNum type="arabicPeriod"/>
                      </a:pPr>
                      <a:r>
                        <a:rPr lang="en-GB" sz="1400" b="0" dirty="0">
                          <a:solidFill>
                            <a:schemeClr val="accent1"/>
                          </a:solidFill>
                        </a:rPr>
                        <a:t>Metastatic lung adenocarcinoma    x107</a:t>
                      </a:r>
                    </a:p>
                    <a:p>
                      <a:pPr marL="179388" indent="-179388">
                        <a:buFont typeface="+mj-lt"/>
                        <a:buAutoNum type="arabicPeriod"/>
                      </a:pPr>
                      <a:r>
                        <a:rPr lang="en-GB" sz="1400" b="0" dirty="0">
                          <a:solidFill>
                            <a:schemeClr val="accent1"/>
                          </a:solidFill>
                        </a:rPr>
                        <a:t>Metastatic lung carcinoma                x 26</a:t>
                      </a:r>
                    </a:p>
                    <a:p>
                      <a:pPr marL="179388" indent="-179388">
                        <a:buFont typeface="+mj-lt"/>
                        <a:buAutoNum type="arabicPeriod"/>
                      </a:pPr>
                      <a:r>
                        <a:rPr lang="en-GB" sz="1400" b="0" dirty="0">
                          <a:solidFill>
                            <a:schemeClr val="accent1"/>
                          </a:solidFill>
                        </a:rPr>
                        <a:t>Metastatic poorly differentiated      x 3 carcinoma</a:t>
                      </a:r>
                    </a:p>
                    <a:p>
                      <a:pPr marL="179388" marR="0" lvl="0" indent="-179388" algn="l" defTabSz="914400" rtl="0" eaLnBrk="1" fontAlgn="auto" latinLnBrk="0" hangingPunct="1">
                        <a:lnSpc>
                          <a:spcPct val="100000"/>
                        </a:lnSpc>
                        <a:spcBef>
                          <a:spcPts val="0"/>
                        </a:spcBef>
                        <a:spcAft>
                          <a:spcPts val="0"/>
                        </a:spcAft>
                        <a:buClrTx/>
                        <a:buSzTx/>
                        <a:buFont typeface="+mj-lt"/>
                        <a:buAutoNum type="arabicPeriod"/>
                        <a:tabLst/>
                        <a:defRPr/>
                      </a:pPr>
                      <a:r>
                        <a:rPr lang="en-GB" sz="1400" b="0" dirty="0">
                          <a:solidFill>
                            <a:schemeClr val="accent1"/>
                          </a:solidFill>
                        </a:rPr>
                        <a:t>Metastatic lung adenocarcinoma    x 3</a:t>
                      </a:r>
                      <a:br>
                        <a:rPr lang="en-GB" sz="1400" b="0" dirty="0">
                          <a:solidFill>
                            <a:schemeClr val="accent1"/>
                          </a:solidFill>
                        </a:rPr>
                      </a:br>
                      <a:r>
                        <a:rPr lang="en-GB" sz="1400" b="0" dirty="0">
                          <a:solidFill>
                            <a:schemeClr val="accent1"/>
                          </a:solidFill>
                        </a:rPr>
                        <a:t>with features of MDS in bone </a:t>
                      </a:r>
                      <a:br>
                        <a:rPr lang="en-GB" sz="1400" b="0" dirty="0">
                          <a:solidFill>
                            <a:schemeClr val="accent1"/>
                          </a:solidFill>
                        </a:rPr>
                      </a:br>
                      <a:r>
                        <a:rPr lang="en-GB" sz="1400" b="0" dirty="0">
                          <a:solidFill>
                            <a:schemeClr val="accent1"/>
                          </a:solidFill>
                        </a:rPr>
                        <a:t>marrow</a:t>
                      </a:r>
                    </a:p>
                    <a:p>
                      <a:pPr marL="179388" indent="-179388">
                        <a:buFont typeface="+mj-lt"/>
                        <a:buAutoNum type="arabicPeriod"/>
                      </a:pPr>
                      <a:r>
                        <a:rPr lang="en-GB" sz="1400" b="0" dirty="0">
                          <a:solidFill>
                            <a:schemeClr val="accent1"/>
                          </a:solidFill>
                        </a:rPr>
                        <a:t>METASTATIC LUNG                              x 3</a:t>
                      </a:r>
                      <a:br>
                        <a:rPr lang="en-GB" sz="1400" b="0" dirty="0">
                          <a:solidFill>
                            <a:schemeClr val="accent1"/>
                          </a:solidFill>
                        </a:rPr>
                      </a:br>
                      <a:r>
                        <a:rPr lang="en-GB" sz="1400" b="0" dirty="0">
                          <a:solidFill>
                            <a:schemeClr val="accent1"/>
                          </a:solidFill>
                        </a:rPr>
                        <a:t>ADENOCARCINOMA AND MYELODYSPLASTIC SYNDROME </a:t>
                      </a:r>
                    </a:p>
                    <a:p>
                      <a:pPr marL="179388" indent="-179388">
                        <a:buFont typeface="+mj-lt"/>
                        <a:buAutoNum type="arabicPeriod"/>
                      </a:pPr>
                      <a:r>
                        <a:rPr lang="en-GB" sz="1400" b="0" dirty="0">
                          <a:solidFill>
                            <a:schemeClr val="accent1"/>
                          </a:solidFill>
                        </a:rPr>
                        <a:t>Metastatic TTF1 Positive Adenocarcinoma of Lung Origin</a:t>
                      </a:r>
                    </a:p>
                    <a:p>
                      <a:pPr marL="179388" indent="-179388">
                        <a:buFont typeface="+mj-lt"/>
                        <a:buAutoNum type="arabicPeriod"/>
                      </a:pPr>
                      <a:r>
                        <a:rPr lang="en-GB" sz="1400" b="0" dirty="0">
                          <a:solidFill>
                            <a:schemeClr val="accent1"/>
                          </a:solidFill>
                        </a:rPr>
                        <a:t>Metastatic adenocarcinoma of lung and marrow hypercellularity ?reactive</a:t>
                      </a:r>
                    </a:p>
                    <a:p>
                      <a:pPr marL="179388" indent="-179388">
                        <a:buFont typeface="+mj-lt"/>
                        <a:buAutoNum type="arabicPeriod"/>
                      </a:pPr>
                      <a:r>
                        <a:rPr lang="en-GB" sz="1400" b="0" dirty="0">
                          <a:solidFill>
                            <a:schemeClr val="accent1"/>
                          </a:solidFill>
                        </a:rPr>
                        <a:t>Bone marrow involvement by metastatic non-small cell lung carcinoma</a:t>
                      </a:r>
                    </a:p>
                    <a:p>
                      <a:pPr marL="179388" indent="-179388">
                        <a:buFont typeface="+mj-lt"/>
                        <a:buAutoNum type="arabicPeriod"/>
                      </a:pPr>
                      <a:r>
                        <a:rPr lang="en-GB" sz="1400" b="0" dirty="0">
                          <a:solidFill>
                            <a:schemeClr val="accent1"/>
                          </a:solidFill>
                        </a:rPr>
                        <a:t>Metastatic Pulmonary Carcinoma in Bone</a:t>
                      </a:r>
                    </a:p>
                    <a:p>
                      <a:pPr marL="179388" indent="-179388">
                        <a:buFont typeface="+mj-lt"/>
                        <a:buAutoNum type="arabicPeriod"/>
                      </a:pPr>
                      <a:r>
                        <a:rPr lang="en-GB" sz="1400" b="0" dirty="0">
                          <a:solidFill>
                            <a:schemeClr val="accent1"/>
                          </a:solidFill>
                        </a:rPr>
                        <a:t>Sclerotic adenocarcinoma, immuno profile indicates lung primary, PSA -</a:t>
                      </a:r>
                      <a:r>
                        <a:rPr lang="en-GB" sz="1400" b="0" dirty="0" err="1">
                          <a:solidFill>
                            <a:schemeClr val="accent1"/>
                          </a:solidFill>
                        </a:rPr>
                        <a:t>ve</a:t>
                      </a:r>
                      <a:r>
                        <a:rPr lang="en-GB" sz="1400" b="0" dirty="0">
                          <a:solidFill>
                            <a:schemeClr val="accent1"/>
                          </a:solidFill>
                        </a:rPr>
                        <a:t> indicates not prostate</a:t>
                      </a:r>
                    </a:p>
                  </a:txBody>
                  <a:tcPr>
                    <a:solidFill>
                      <a:schemeClr val="bg1">
                        <a:lumMod val="85000"/>
                      </a:schemeClr>
                    </a:solidFill>
                  </a:tcPr>
                </a:tc>
                <a:tc>
                  <a:txBody>
                    <a:bodyPr/>
                    <a:lstStyle/>
                    <a:p>
                      <a:r>
                        <a:rPr lang="en-GB" sz="1400" b="0" dirty="0">
                          <a:solidFill>
                            <a:srgbClr val="FF0000"/>
                          </a:solidFill>
                        </a:rPr>
                        <a:t>Poorly differentiated adenocarcinoma</a:t>
                      </a:r>
                    </a:p>
                  </a:txBody>
                  <a:tcPr>
                    <a:solidFill>
                      <a:schemeClr val="bg1">
                        <a:lumMod val="85000"/>
                      </a:schemeClr>
                    </a:solidFill>
                  </a:tcPr>
                </a:tc>
                <a:extLst>
                  <a:ext uri="{0D108BD9-81ED-4DB2-BD59-A6C34878D82A}">
                    <a16:rowId xmlns:a16="http://schemas.microsoft.com/office/drawing/2014/main" val="2767198319"/>
                  </a:ext>
                </a:extLst>
              </a:tr>
            </a:tbl>
          </a:graphicData>
        </a:graphic>
      </p:graphicFrame>
    </p:spTree>
    <p:extLst>
      <p:ext uri="{BB962C8B-B14F-4D97-AF65-F5344CB8AC3E}">
        <p14:creationId xmlns:p14="http://schemas.microsoft.com/office/powerpoint/2010/main" val="337093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3354" y="2996671"/>
            <a:ext cx="838317" cy="590632"/>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2105" y="566476"/>
            <a:ext cx="1651662" cy="1203922"/>
          </a:xfrm>
          <a:prstGeom prst="rect">
            <a:avLst/>
          </a:prstGeom>
        </p:spPr>
      </p:pic>
      <p:sp>
        <p:nvSpPr>
          <p:cNvPr id="10" name="TextBox 9"/>
          <p:cNvSpPr txBox="1"/>
          <p:nvPr/>
        </p:nvSpPr>
        <p:spPr>
          <a:xfrm>
            <a:off x="2597724" y="3630826"/>
            <a:ext cx="1358064" cy="738664"/>
          </a:xfrm>
          <a:prstGeom prst="rect">
            <a:avLst/>
          </a:prstGeom>
          <a:noFill/>
        </p:spPr>
        <p:txBody>
          <a:bodyPr wrap="none" rtlCol="0">
            <a:spAutoFit/>
          </a:bodyPr>
          <a:lstStyle/>
          <a:p>
            <a:r>
              <a:rPr lang="en-GB" sz="1400" dirty="0">
                <a:solidFill>
                  <a:srgbClr val="0070C0"/>
                </a:solidFill>
                <a:latin typeface="Arial" panose="020B0604020202020204" pitchFamily="34" charset="0"/>
                <a:cs typeface="Arial" panose="020B0604020202020204" pitchFamily="34" charset="0"/>
              </a:rPr>
              <a:t>Mute your mic </a:t>
            </a:r>
          </a:p>
          <a:p>
            <a:r>
              <a:rPr lang="en-GB" sz="1400" dirty="0">
                <a:solidFill>
                  <a:srgbClr val="0070C0"/>
                </a:solidFill>
                <a:latin typeface="Arial" panose="020B0604020202020204" pitchFamily="34" charset="0"/>
                <a:cs typeface="Arial" panose="020B0604020202020204" pitchFamily="34" charset="0"/>
              </a:rPr>
              <a:t>if you’re not </a:t>
            </a:r>
          </a:p>
          <a:p>
            <a:r>
              <a:rPr lang="en-GB" sz="1400" dirty="0">
                <a:solidFill>
                  <a:srgbClr val="0070C0"/>
                </a:solidFill>
                <a:latin typeface="Arial" panose="020B0604020202020204" pitchFamily="34" charset="0"/>
                <a:cs typeface="Arial" panose="020B0604020202020204" pitchFamily="34" charset="0"/>
              </a:rPr>
              <a:t>speaking</a:t>
            </a:r>
          </a:p>
        </p:txBody>
      </p:sp>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41887" y="2977479"/>
            <a:ext cx="553140" cy="610609"/>
          </a:xfrm>
          <a:prstGeom prst="rect">
            <a:avLst/>
          </a:prstGeom>
        </p:spPr>
      </p:pic>
      <p:sp>
        <p:nvSpPr>
          <p:cNvPr id="13" name="Oval 12"/>
          <p:cNvSpPr/>
          <p:nvPr/>
        </p:nvSpPr>
        <p:spPr>
          <a:xfrm>
            <a:off x="4625476" y="2953731"/>
            <a:ext cx="648072" cy="610609"/>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3</a:t>
            </a:r>
          </a:p>
        </p:txBody>
      </p:sp>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27508" y="3004434"/>
            <a:ext cx="556469" cy="526226"/>
          </a:xfrm>
          <a:prstGeom prst="rect">
            <a:avLst/>
          </a:prstGeom>
        </p:spPr>
      </p:pic>
      <p:sp>
        <p:nvSpPr>
          <p:cNvPr id="15" name="TextBox 14"/>
          <p:cNvSpPr txBox="1"/>
          <p:nvPr/>
        </p:nvSpPr>
        <p:spPr>
          <a:xfrm>
            <a:off x="4625476" y="3630826"/>
            <a:ext cx="1854995" cy="954107"/>
          </a:xfrm>
          <a:prstGeom prst="rect">
            <a:avLst/>
          </a:prstGeom>
          <a:noFill/>
        </p:spPr>
        <p:txBody>
          <a:bodyPr wrap="none" rtlCol="0">
            <a:spAutoFit/>
          </a:bodyPr>
          <a:lstStyle/>
          <a:p>
            <a:r>
              <a:rPr lang="en-GB" sz="1400" dirty="0">
                <a:solidFill>
                  <a:srgbClr val="0070C0"/>
                </a:solidFill>
                <a:latin typeface="Arial" panose="020B0604020202020204" pitchFamily="34" charset="0"/>
                <a:cs typeface="Arial" panose="020B0604020202020204" pitchFamily="34" charset="0"/>
              </a:rPr>
              <a:t>Use the “raise hand” </a:t>
            </a:r>
          </a:p>
          <a:p>
            <a:r>
              <a:rPr lang="en-GB" sz="1400" dirty="0">
                <a:solidFill>
                  <a:srgbClr val="0070C0"/>
                </a:solidFill>
                <a:latin typeface="Arial" panose="020B0604020202020204" pitchFamily="34" charset="0"/>
                <a:cs typeface="Arial" panose="020B0604020202020204" pitchFamily="34" charset="0"/>
              </a:rPr>
              <a:t>Or “chat” feature</a:t>
            </a:r>
          </a:p>
          <a:p>
            <a:r>
              <a:rPr lang="en-GB" sz="1400" dirty="0">
                <a:solidFill>
                  <a:srgbClr val="0070C0"/>
                </a:solidFill>
                <a:latin typeface="Arial" panose="020B0604020202020204" pitchFamily="34" charset="0"/>
                <a:cs typeface="Arial" panose="020B0604020202020204" pitchFamily="34" charset="0"/>
              </a:rPr>
              <a:t>to raise questions </a:t>
            </a:r>
          </a:p>
          <a:p>
            <a:r>
              <a:rPr lang="en-GB" sz="1400" dirty="0">
                <a:solidFill>
                  <a:srgbClr val="0070C0"/>
                </a:solidFill>
                <a:latin typeface="Arial" panose="020B0604020202020204" pitchFamily="34" charset="0"/>
                <a:cs typeface="Arial" panose="020B0604020202020204" pitchFamily="34" charset="0"/>
              </a:rPr>
              <a:t>or share ideas</a:t>
            </a:r>
          </a:p>
        </p:txBody>
      </p:sp>
      <p:sp>
        <p:nvSpPr>
          <p:cNvPr id="16" name="Oval 15"/>
          <p:cNvSpPr/>
          <p:nvPr/>
        </p:nvSpPr>
        <p:spPr>
          <a:xfrm>
            <a:off x="7015790" y="2914320"/>
            <a:ext cx="648072" cy="610609"/>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4</a:t>
            </a:r>
          </a:p>
        </p:txBody>
      </p:sp>
      <p:sp>
        <p:nvSpPr>
          <p:cNvPr id="17" name="TextBox 16"/>
          <p:cNvSpPr txBox="1"/>
          <p:nvPr/>
        </p:nvSpPr>
        <p:spPr>
          <a:xfrm>
            <a:off x="7015790" y="3630826"/>
            <a:ext cx="1776448" cy="954107"/>
          </a:xfrm>
          <a:prstGeom prst="rect">
            <a:avLst/>
          </a:prstGeom>
          <a:noFill/>
        </p:spPr>
        <p:txBody>
          <a:bodyPr wrap="none" rtlCol="0">
            <a:spAutoFit/>
          </a:bodyPr>
          <a:lstStyle/>
          <a:p>
            <a:r>
              <a:rPr lang="en-GB" sz="1400" dirty="0">
                <a:solidFill>
                  <a:srgbClr val="0070C0"/>
                </a:solidFill>
                <a:latin typeface="Arial" panose="020B0604020202020204" pitchFamily="34" charset="0"/>
                <a:cs typeface="Arial" panose="020B0604020202020204" pitchFamily="34" charset="0"/>
              </a:rPr>
              <a:t>Wait for the </a:t>
            </a:r>
          </a:p>
          <a:p>
            <a:r>
              <a:rPr lang="en-GB" sz="1400" dirty="0">
                <a:solidFill>
                  <a:srgbClr val="0070C0"/>
                </a:solidFill>
                <a:latin typeface="Arial" panose="020B0604020202020204" pitchFamily="34" charset="0"/>
                <a:cs typeface="Arial" panose="020B0604020202020204" pitchFamily="34" charset="0"/>
              </a:rPr>
              <a:t>Chair person to call </a:t>
            </a:r>
          </a:p>
          <a:p>
            <a:r>
              <a:rPr lang="en-GB" sz="1400" dirty="0">
                <a:solidFill>
                  <a:srgbClr val="0070C0"/>
                </a:solidFill>
                <a:latin typeface="Arial" panose="020B0604020202020204" pitchFamily="34" charset="0"/>
                <a:cs typeface="Arial" panose="020B0604020202020204" pitchFamily="34" charset="0"/>
              </a:rPr>
              <a:t>on you before you </a:t>
            </a:r>
          </a:p>
          <a:p>
            <a:r>
              <a:rPr lang="en-GB" sz="1400" dirty="0">
                <a:solidFill>
                  <a:srgbClr val="0070C0"/>
                </a:solidFill>
                <a:latin typeface="Arial" panose="020B0604020202020204" pitchFamily="34" charset="0"/>
                <a:cs typeface="Arial" panose="020B0604020202020204" pitchFamily="34" charset="0"/>
              </a:rPr>
              <a:t>unmute your mic</a:t>
            </a:r>
          </a:p>
        </p:txBody>
      </p:sp>
      <p:pic>
        <p:nvPicPr>
          <p:cNvPr id="19" name="Picture 1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735871" y="3029481"/>
            <a:ext cx="652626" cy="544853"/>
          </a:xfrm>
          <a:prstGeom prst="rect">
            <a:avLst/>
          </a:prstGeom>
        </p:spPr>
      </p:pic>
      <p:sp>
        <p:nvSpPr>
          <p:cNvPr id="20" name="TextBox 19"/>
          <p:cNvSpPr txBox="1"/>
          <p:nvPr/>
        </p:nvSpPr>
        <p:spPr>
          <a:xfrm>
            <a:off x="2838193" y="1888889"/>
            <a:ext cx="3182281" cy="523220"/>
          </a:xfrm>
          <a:prstGeom prst="rect">
            <a:avLst/>
          </a:prstGeom>
          <a:noFill/>
        </p:spPr>
        <p:txBody>
          <a:bodyPr wrap="none" rtlCol="0">
            <a:spAutoFit/>
          </a:bodyPr>
          <a:lstStyle/>
          <a:p>
            <a:r>
              <a:rPr lang="en-GB" sz="2800" b="1" dirty="0">
                <a:solidFill>
                  <a:srgbClr val="0070C0"/>
                </a:solidFill>
                <a:latin typeface="Arial" panose="020B0604020202020204" pitchFamily="34" charset="0"/>
                <a:cs typeface="Arial" panose="020B0604020202020204" pitchFamily="34" charset="0"/>
              </a:rPr>
              <a:t>Meeting Etiquette</a:t>
            </a:r>
          </a:p>
        </p:txBody>
      </p:sp>
      <p:sp>
        <p:nvSpPr>
          <p:cNvPr id="26" name="Oval 25"/>
          <p:cNvSpPr/>
          <p:nvPr/>
        </p:nvSpPr>
        <p:spPr>
          <a:xfrm>
            <a:off x="3312163" y="4873561"/>
            <a:ext cx="648072" cy="610609"/>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6</a:t>
            </a:r>
          </a:p>
        </p:txBody>
      </p:sp>
      <p:sp>
        <p:nvSpPr>
          <p:cNvPr id="27" name="TextBox 26"/>
          <p:cNvSpPr txBox="1"/>
          <p:nvPr/>
        </p:nvSpPr>
        <p:spPr>
          <a:xfrm>
            <a:off x="4845848" y="4880975"/>
            <a:ext cx="1816523" cy="738664"/>
          </a:xfrm>
          <a:prstGeom prst="rect">
            <a:avLst/>
          </a:prstGeom>
          <a:noFill/>
        </p:spPr>
        <p:txBody>
          <a:bodyPr wrap="none" rtlCol="0">
            <a:spAutoFit/>
          </a:bodyPr>
          <a:lstStyle/>
          <a:p>
            <a:r>
              <a:rPr lang="en-GB" sz="1400" dirty="0">
                <a:solidFill>
                  <a:srgbClr val="0070C0"/>
                </a:solidFill>
                <a:latin typeface="Arial" panose="020B0604020202020204" pitchFamily="34" charset="0"/>
                <a:cs typeface="Arial" panose="020B0604020202020204" pitchFamily="34" charset="0"/>
              </a:rPr>
              <a:t>Remember…</a:t>
            </a:r>
          </a:p>
          <a:p>
            <a:r>
              <a:rPr lang="en-GB" sz="1400" dirty="0">
                <a:solidFill>
                  <a:srgbClr val="0070C0"/>
                </a:solidFill>
                <a:latin typeface="Arial" panose="020B0604020202020204" pitchFamily="34" charset="0"/>
                <a:cs typeface="Arial" panose="020B0604020202020204" pitchFamily="34" charset="0"/>
              </a:rPr>
              <a:t>Everyone can see  </a:t>
            </a:r>
          </a:p>
          <a:p>
            <a:r>
              <a:rPr lang="en-GB" sz="1400" dirty="0">
                <a:solidFill>
                  <a:srgbClr val="0070C0"/>
                </a:solidFill>
                <a:latin typeface="Arial" panose="020B0604020202020204" pitchFamily="34" charset="0"/>
                <a:cs typeface="Arial" panose="020B0604020202020204" pitchFamily="34" charset="0"/>
              </a:rPr>
              <a:t>your chat comments</a:t>
            </a:r>
          </a:p>
        </p:txBody>
      </p:sp>
      <p:sp>
        <p:nvSpPr>
          <p:cNvPr id="29" name="Oval 28"/>
          <p:cNvSpPr/>
          <p:nvPr/>
        </p:nvSpPr>
        <p:spPr>
          <a:xfrm>
            <a:off x="397741" y="3001920"/>
            <a:ext cx="648072" cy="610609"/>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1</a:t>
            </a:r>
          </a:p>
        </p:txBody>
      </p:sp>
      <p:sp>
        <p:nvSpPr>
          <p:cNvPr id="30" name="TextBox 29"/>
          <p:cNvSpPr txBox="1"/>
          <p:nvPr/>
        </p:nvSpPr>
        <p:spPr>
          <a:xfrm>
            <a:off x="395535" y="3663095"/>
            <a:ext cx="1447832" cy="738664"/>
          </a:xfrm>
          <a:prstGeom prst="rect">
            <a:avLst/>
          </a:prstGeom>
          <a:noFill/>
        </p:spPr>
        <p:txBody>
          <a:bodyPr wrap="none" rtlCol="0">
            <a:spAutoFit/>
          </a:bodyPr>
          <a:lstStyle/>
          <a:p>
            <a:r>
              <a:rPr lang="en-GB" sz="1400" dirty="0">
                <a:solidFill>
                  <a:srgbClr val="0070C0"/>
                </a:solidFill>
                <a:latin typeface="Arial" panose="020B0604020202020204" pitchFamily="34" charset="0"/>
                <a:cs typeface="Arial" panose="020B0604020202020204" pitchFamily="34" charset="0"/>
              </a:rPr>
              <a:t>If your camera </a:t>
            </a:r>
          </a:p>
          <a:p>
            <a:r>
              <a:rPr lang="en-GB" sz="1400" dirty="0">
                <a:solidFill>
                  <a:srgbClr val="0070C0"/>
                </a:solidFill>
                <a:latin typeface="Arial" panose="020B0604020202020204" pitchFamily="34" charset="0"/>
                <a:cs typeface="Arial" panose="020B0604020202020204" pitchFamily="34" charset="0"/>
              </a:rPr>
              <a:t>is on, everyone </a:t>
            </a:r>
          </a:p>
          <a:p>
            <a:r>
              <a:rPr lang="en-GB" sz="1400" dirty="0">
                <a:solidFill>
                  <a:srgbClr val="0070C0"/>
                </a:solidFill>
                <a:latin typeface="Arial" panose="020B0604020202020204" pitchFamily="34" charset="0"/>
                <a:cs typeface="Arial" panose="020B0604020202020204" pitchFamily="34" charset="0"/>
              </a:rPr>
              <a:t>can see you</a:t>
            </a:r>
          </a:p>
        </p:txBody>
      </p:sp>
      <p:sp>
        <p:nvSpPr>
          <p:cNvPr id="31" name="Oval 30"/>
          <p:cNvSpPr/>
          <p:nvPr/>
        </p:nvSpPr>
        <p:spPr>
          <a:xfrm>
            <a:off x="2597724" y="2974195"/>
            <a:ext cx="648072" cy="610609"/>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2</a:t>
            </a:r>
          </a:p>
        </p:txBody>
      </p:sp>
      <p:pic>
        <p:nvPicPr>
          <p:cNvPr id="34" name="Picture 3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034025" y="4859532"/>
            <a:ext cx="698262" cy="672077"/>
          </a:xfrm>
          <a:prstGeom prst="rect">
            <a:avLst/>
          </a:prstGeom>
        </p:spPr>
      </p:pic>
    </p:spTree>
    <p:extLst>
      <p:ext uri="{BB962C8B-B14F-4D97-AF65-F5344CB8AC3E}">
        <p14:creationId xmlns:p14="http://schemas.microsoft.com/office/powerpoint/2010/main" val="3400922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2924944"/>
            <a:ext cx="6984776" cy="1584176"/>
          </a:xfrm>
        </p:spPr>
        <p:txBody>
          <a:bodyPr>
            <a:normAutofit fontScale="90000"/>
          </a:bodyPr>
          <a:lstStyle/>
          <a:p>
            <a:r>
              <a:rPr lang="en-GB" b="1" dirty="0"/>
              <a:t>          </a:t>
            </a:r>
            <a:r>
              <a:rPr lang="en-GB" b="1" dirty="0">
                <a:solidFill>
                  <a:schemeClr val="accent1"/>
                </a:solidFill>
              </a:rPr>
              <a:t>4. Questions</a:t>
            </a:r>
            <a:br>
              <a:rPr lang="en-GB" b="1" dirty="0">
                <a:solidFill>
                  <a:schemeClr val="accent1"/>
                </a:solidFill>
              </a:rPr>
            </a:br>
            <a:r>
              <a:rPr lang="en-GB" b="1" dirty="0">
                <a:solidFill>
                  <a:schemeClr val="accent1"/>
                </a:solidFill>
              </a:rPr>
              <a:t>              Comments</a:t>
            </a:r>
            <a:br>
              <a:rPr lang="en-GB" b="1" dirty="0">
                <a:solidFill>
                  <a:schemeClr val="accent1"/>
                </a:solidFill>
              </a:rPr>
            </a:br>
            <a:r>
              <a:rPr lang="en-GB" b="1" dirty="0">
                <a:solidFill>
                  <a:schemeClr val="accent1"/>
                </a:solidFill>
              </a:rPr>
              <a:t>              Suggestions</a:t>
            </a:r>
            <a:br>
              <a:rPr lang="en-GB" b="1" dirty="0">
                <a:solidFill>
                  <a:schemeClr val="accent1"/>
                </a:solidFill>
              </a:rPr>
            </a:br>
            <a:r>
              <a:rPr lang="en-GB" b="1" dirty="0">
                <a:solidFill>
                  <a:schemeClr val="accent1"/>
                </a:solidFill>
              </a:rPr>
              <a:t>              Feedback</a:t>
            </a:r>
            <a:br>
              <a:rPr lang="en-GB" b="1" dirty="0">
                <a:solidFill>
                  <a:schemeClr val="accent1"/>
                </a:solidFill>
              </a:rPr>
            </a:br>
            <a:br>
              <a:rPr lang="en-GB" b="1" dirty="0">
                <a:solidFill>
                  <a:schemeClr val="accent1"/>
                </a:solidFill>
              </a:rPr>
            </a:br>
            <a:r>
              <a:rPr lang="en-GB" b="1" dirty="0">
                <a:solidFill>
                  <a:schemeClr val="accent1"/>
                </a:solidFill>
              </a:rPr>
              <a:t>Thank you for attending. This presentation can be found on the EQA website from next week.</a:t>
            </a:r>
            <a:br>
              <a:rPr lang="en-GB" b="1" dirty="0">
                <a:solidFill>
                  <a:schemeClr val="accent1"/>
                </a:solidFill>
              </a:rPr>
            </a:br>
            <a:br>
              <a:rPr lang="en-GB" b="1" dirty="0">
                <a:solidFill>
                  <a:schemeClr val="accent1"/>
                </a:solidFill>
              </a:rPr>
            </a:br>
            <a:endParaRPr lang="en-GB" sz="4000" b="1" dirty="0">
              <a:solidFill>
                <a:schemeClr val="accent1"/>
              </a:solidFill>
            </a:endParaRPr>
          </a:p>
        </p:txBody>
      </p:sp>
      <p:pic>
        <p:nvPicPr>
          <p:cNvPr id="3" name="Picture 2" descr="C:\Users\Amanda.Cowie\AppData\Local\Microsoft\Windows\Temporary Internet Files\Content.Outlook\0K1WQ3E1\7808.PNG">
            <a:extLst>
              <a:ext uri="{FF2B5EF4-FFF2-40B4-BE49-F238E27FC236}">
                <a16:creationId xmlns:a16="http://schemas.microsoft.com/office/drawing/2014/main" id="{21ABF370-E782-468B-A450-5DD6496DA95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5517232"/>
            <a:ext cx="780038" cy="1113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6210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482228" y="685988"/>
            <a:ext cx="8013700" cy="865187"/>
          </a:xfrm>
        </p:spPr>
        <p:txBody>
          <a:bodyPr>
            <a:normAutofit/>
          </a:bodyPr>
          <a:lstStyle/>
          <a:p>
            <a:pPr eaLnBrk="1" hangingPunct="1"/>
            <a:r>
              <a:rPr lang="en-GB" dirty="0">
                <a:solidFill>
                  <a:schemeClr val="accent1"/>
                </a:solidFill>
              </a:rPr>
              <a:t>Agenda</a:t>
            </a:r>
            <a:endParaRPr lang="en-US" altLang="en-US" dirty="0">
              <a:solidFill>
                <a:schemeClr val="accent1"/>
              </a:solidFill>
              <a:latin typeface="Arial" charset="0"/>
              <a:cs typeface="Arial" charset="0"/>
            </a:endParaRPr>
          </a:p>
        </p:txBody>
      </p:sp>
      <p:sp>
        <p:nvSpPr>
          <p:cNvPr id="3075" name="Subtitle 2"/>
          <p:cNvSpPr>
            <a:spLocks noGrp="1"/>
          </p:cNvSpPr>
          <p:nvPr>
            <p:ph type="subTitle" idx="1"/>
          </p:nvPr>
        </p:nvSpPr>
        <p:spPr>
          <a:xfrm>
            <a:off x="647056" y="1772816"/>
            <a:ext cx="7848872" cy="4376748"/>
          </a:xfrm>
        </p:spPr>
        <p:txBody>
          <a:bodyPr>
            <a:noAutofit/>
          </a:bodyPr>
          <a:lstStyle/>
          <a:p>
            <a:pPr marL="742950" lvl="0" indent="-742950">
              <a:buAutoNum type="arabicPeriod"/>
            </a:pPr>
            <a:r>
              <a:rPr lang="en-GB" b="1" dirty="0">
                <a:solidFill>
                  <a:schemeClr val="accent1"/>
                </a:solidFill>
              </a:rPr>
              <a:t>Welcome &amp; Introduction of Scheme Staff</a:t>
            </a:r>
            <a:br>
              <a:rPr lang="en-GB" b="1" dirty="0">
                <a:solidFill>
                  <a:schemeClr val="accent1"/>
                </a:solidFill>
              </a:rPr>
            </a:br>
            <a:endParaRPr lang="en-GB" b="1" dirty="0">
              <a:solidFill>
                <a:schemeClr val="accent1"/>
              </a:solidFill>
            </a:endParaRPr>
          </a:p>
          <a:p>
            <a:pPr marL="742950" lvl="0" indent="-742950">
              <a:buAutoNum type="arabicPeriod"/>
            </a:pPr>
            <a:r>
              <a:rPr lang="en-GB" b="1" dirty="0">
                <a:solidFill>
                  <a:schemeClr val="accent1"/>
                </a:solidFill>
              </a:rPr>
              <a:t>Meeting Terms of Reference</a:t>
            </a:r>
            <a:br>
              <a:rPr lang="en-GB" b="1" dirty="0">
                <a:solidFill>
                  <a:schemeClr val="accent1"/>
                </a:solidFill>
              </a:rPr>
            </a:br>
            <a:endParaRPr lang="en-GB" b="1" dirty="0">
              <a:solidFill>
                <a:schemeClr val="accent1"/>
              </a:solidFill>
            </a:endParaRPr>
          </a:p>
          <a:p>
            <a:pPr lvl="0"/>
            <a:r>
              <a:rPr lang="en-GB" b="1" dirty="0">
                <a:solidFill>
                  <a:schemeClr val="accent1"/>
                </a:solidFill>
              </a:rPr>
              <a:t>3.     Case and Preliminary Score Review</a:t>
            </a:r>
            <a:br>
              <a:rPr lang="en-GB" b="1" dirty="0">
                <a:solidFill>
                  <a:schemeClr val="accent1"/>
                </a:solidFill>
              </a:rPr>
            </a:br>
            <a:r>
              <a:rPr lang="en-GB" b="1" dirty="0">
                <a:solidFill>
                  <a:schemeClr val="accent1"/>
                </a:solidFill>
              </a:rPr>
              <a:t>        </a:t>
            </a:r>
            <a:r>
              <a:rPr lang="en-GB" dirty="0">
                <a:solidFill>
                  <a:schemeClr val="bg1">
                    <a:lumMod val="50000"/>
                  </a:schemeClr>
                </a:solidFill>
              </a:rPr>
              <a:t>a)</a:t>
            </a:r>
            <a:r>
              <a:rPr lang="en-GB" sz="2400" dirty="0">
                <a:solidFill>
                  <a:schemeClr val="bg1">
                    <a:lumMod val="50000"/>
                  </a:schemeClr>
                </a:solidFill>
                <a:latin typeface="Arial" panose="020B0604020202020204" pitchFamily="34" charset="0"/>
                <a:cs typeface="Arial" panose="020B0604020202020204" pitchFamily="34" charset="0"/>
              </a:rPr>
              <a:t> Case 841 – 850</a:t>
            </a:r>
            <a:br>
              <a:rPr lang="en-GB" sz="2400" dirty="0">
                <a:solidFill>
                  <a:schemeClr val="bg1">
                    <a:lumMod val="50000"/>
                  </a:schemeClr>
                </a:solidFill>
                <a:latin typeface="Arial" panose="020B0604020202020204" pitchFamily="34" charset="0"/>
                <a:cs typeface="Arial" panose="020B0604020202020204" pitchFamily="34" charset="0"/>
              </a:rPr>
            </a:br>
            <a:r>
              <a:rPr lang="en-GB" sz="2400" dirty="0">
                <a:solidFill>
                  <a:schemeClr val="bg1">
                    <a:lumMod val="50000"/>
                  </a:schemeClr>
                </a:solidFill>
                <a:latin typeface="Arial" panose="020B0604020202020204" pitchFamily="34" charset="0"/>
                <a:cs typeface="Arial" panose="020B0604020202020204" pitchFamily="34" charset="0"/>
              </a:rPr>
              <a:t>        b) Educational Cases – 851 - 852</a:t>
            </a:r>
            <a:br>
              <a:rPr lang="en-GB" sz="2400" dirty="0">
                <a:solidFill>
                  <a:schemeClr val="bg1">
                    <a:lumMod val="50000"/>
                  </a:schemeClr>
                </a:solidFill>
                <a:latin typeface="Arial" panose="020B0604020202020204" pitchFamily="34" charset="0"/>
                <a:cs typeface="Arial" panose="020B0604020202020204" pitchFamily="34" charset="0"/>
              </a:rPr>
            </a:br>
            <a:endParaRPr lang="en-GB" sz="2400" dirty="0">
              <a:solidFill>
                <a:schemeClr val="bg1">
                  <a:lumMod val="50000"/>
                </a:schemeClr>
              </a:solidFill>
              <a:latin typeface="Arial" panose="020B0604020202020204" pitchFamily="34" charset="0"/>
              <a:cs typeface="Arial" panose="020B0604020202020204" pitchFamily="34" charset="0"/>
            </a:endParaRPr>
          </a:p>
          <a:p>
            <a:pPr lvl="0"/>
            <a:r>
              <a:rPr lang="en-GB" b="1" dirty="0">
                <a:solidFill>
                  <a:schemeClr val="accent1"/>
                </a:solidFill>
              </a:rPr>
              <a:t>4.      Questions / comments</a:t>
            </a:r>
          </a:p>
          <a:p>
            <a:endParaRPr lang="en-GB" sz="1200" i="1"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801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8560" y="2492896"/>
            <a:ext cx="8712968" cy="864096"/>
          </a:xfrm>
        </p:spPr>
        <p:txBody>
          <a:bodyPr>
            <a:normAutofit/>
          </a:bodyPr>
          <a:lstStyle/>
          <a:p>
            <a:pPr algn="ctr"/>
            <a:r>
              <a:rPr lang="en-GB" b="1" dirty="0"/>
              <a:t>          </a:t>
            </a:r>
            <a:r>
              <a:rPr lang="en-GB" b="1" dirty="0">
                <a:solidFill>
                  <a:schemeClr val="accent1"/>
                </a:solidFill>
              </a:rPr>
              <a:t>2. Meeting Terms of Reference</a:t>
            </a:r>
            <a:endParaRPr lang="en-GB" sz="4000" b="1" dirty="0">
              <a:solidFill>
                <a:schemeClr val="accent1"/>
              </a:solidFill>
            </a:endParaRPr>
          </a:p>
        </p:txBody>
      </p:sp>
      <p:pic>
        <p:nvPicPr>
          <p:cNvPr id="3" name="Picture 2" descr="C:\Users\Amanda.Cowie\AppData\Local\Microsoft\Windows\Temporary Internet Files\Content.Outlook\0K1WQ3E1\7808.PNG">
            <a:extLst>
              <a:ext uri="{FF2B5EF4-FFF2-40B4-BE49-F238E27FC236}">
                <a16:creationId xmlns:a16="http://schemas.microsoft.com/office/drawing/2014/main" id="{21ABF370-E782-468B-A450-5DD6496DA95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3501009"/>
            <a:ext cx="780038" cy="1113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1845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827584" y="1772816"/>
            <a:ext cx="8013700" cy="4392488"/>
          </a:xfrm>
        </p:spPr>
        <p:txBody>
          <a:bodyPr>
            <a:normAutofit/>
          </a:bodyPr>
          <a:lstStyle/>
          <a:p>
            <a:pPr eaLnBrk="1" hangingPunct="1"/>
            <a:endParaRPr lang="en-US" altLang="en-US" dirty="0">
              <a:latin typeface="Arial" charset="0"/>
              <a:cs typeface="Arial" charset="0"/>
            </a:endParaRPr>
          </a:p>
          <a:p>
            <a:pPr eaLnBrk="1" hangingPunct="1"/>
            <a:br>
              <a:rPr lang="en-US" altLang="en-US" sz="2400" dirty="0">
                <a:latin typeface="Arial" charset="0"/>
                <a:cs typeface="Arial" charset="0"/>
              </a:rPr>
            </a:br>
            <a:endParaRPr lang="en-US" altLang="en-US" dirty="0">
              <a:solidFill>
                <a:srgbClr val="FF0000"/>
              </a:solidFill>
              <a:latin typeface="Arial" charset="0"/>
              <a:cs typeface="Arial" charset="0"/>
            </a:endParaRPr>
          </a:p>
          <a:p>
            <a:pPr eaLnBrk="1" hangingPunct="1"/>
            <a:endParaRPr lang="en-US" altLang="en-US" dirty="0">
              <a:latin typeface="Arial" charset="0"/>
              <a:cs typeface="Arial" charset="0"/>
            </a:endParaRPr>
          </a:p>
        </p:txBody>
      </p:sp>
      <p:sp>
        <p:nvSpPr>
          <p:cNvPr id="2" name="Rectangle 1">
            <a:extLst>
              <a:ext uri="{FF2B5EF4-FFF2-40B4-BE49-F238E27FC236}">
                <a16:creationId xmlns:a16="http://schemas.microsoft.com/office/drawing/2014/main" id="{52FC5646-0BCD-4587-B55D-D85D7FC686F2}"/>
              </a:ext>
            </a:extLst>
          </p:cNvPr>
          <p:cNvSpPr/>
          <p:nvPr/>
        </p:nvSpPr>
        <p:spPr>
          <a:xfrm>
            <a:off x="302716" y="937461"/>
            <a:ext cx="8301732" cy="6370975"/>
          </a:xfrm>
          <a:prstGeom prst="rect">
            <a:avLst/>
          </a:prstGeom>
        </p:spPr>
        <p:txBody>
          <a:bodyPr wrap="square">
            <a:spAutoFit/>
          </a:bodyPr>
          <a:lstStyle/>
          <a:p>
            <a:pPr marL="342900" indent="-342900">
              <a:buFont typeface="Arial" panose="020B0604020202020204" pitchFamily="34" charset="0"/>
              <a:buChar char="•"/>
            </a:pPr>
            <a:r>
              <a:rPr lang="en-GB" sz="2000" dirty="0">
                <a:solidFill>
                  <a:schemeClr val="accent1"/>
                </a:solidFill>
                <a:latin typeface="Arial" panose="020B0604020202020204" pitchFamily="34" charset="0"/>
                <a:cs typeface="Arial" panose="020B0604020202020204" pitchFamily="34" charset="0"/>
              </a:rPr>
              <a:t>This meeting is held between the end of case consultation and results being issued and now replaces the additional final week of the case consultation. </a:t>
            </a:r>
          </a:p>
          <a:p>
            <a:endParaRPr lang="en-GB" sz="2000" dirty="0">
              <a:solidFill>
                <a:schemeClr val="accent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solidFill>
                  <a:schemeClr val="accent1"/>
                </a:solidFill>
                <a:latin typeface="Arial" panose="020B0604020202020204" pitchFamily="34" charset="0"/>
                <a:cs typeface="Arial" panose="020B0604020202020204" pitchFamily="34" charset="0"/>
              </a:rPr>
              <a:t>This meeting is an educational exercise; an opportunity to explain the reasons behind scoring and merging or why cases were excluded. </a:t>
            </a:r>
          </a:p>
          <a:p>
            <a:pPr marL="342900" indent="-342900">
              <a:buFont typeface="Arial" panose="020B0604020202020204" pitchFamily="34" charset="0"/>
              <a:buChar char="•"/>
            </a:pPr>
            <a:endParaRPr lang="en-GB" sz="2000" dirty="0">
              <a:solidFill>
                <a:schemeClr val="accent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solidFill>
                  <a:schemeClr val="accent1"/>
                </a:solidFill>
                <a:latin typeface="Arial" panose="020B0604020202020204" pitchFamily="34" charset="0"/>
                <a:cs typeface="Arial" panose="020B0604020202020204" pitchFamily="34" charset="0"/>
              </a:rPr>
              <a:t>For clarity, this is not an opportunity to alter merging decisions, as participants have that opportunity during the “Case Consultation” period. </a:t>
            </a:r>
          </a:p>
          <a:p>
            <a:endParaRPr lang="en-GB" sz="2000" dirty="0">
              <a:solidFill>
                <a:schemeClr val="accent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solidFill>
                  <a:schemeClr val="accent1"/>
                </a:solidFill>
                <a:latin typeface="Arial" panose="020B0604020202020204" pitchFamily="34" charset="0"/>
                <a:cs typeface="Arial" panose="020B0604020202020204" pitchFamily="34" charset="0"/>
              </a:rPr>
              <a:t>An additional CPD point will be awarded to those who attend, and it will be added to the annual certificate. </a:t>
            </a:r>
            <a:r>
              <a:rPr lang="en-GB" sz="2000" dirty="0">
                <a:solidFill>
                  <a:schemeClr val="accent1"/>
                </a:solidFill>
                <a:highlight>
                  <a:srgbClr val="00FFFF"/>
                </a:highlight>
                <a:latin typeface="Arial" panose="020B0604020202020204" pitchFamily="34" charset="0"/>
                <a:cs typeface="Arial" panose="020B0604020202020204" pitchFamily="34" charset="0"/>
              </a:rPr>
              <a:t>Please note you have to stay for &gt;50% of the meeting to gain this point (attendance times are monitored automatically by Teams)</a:t>
            </a:r>
          </a:p>
          <a:p>
            <a:pPr marL="342900" indent="-342900">
              <a:buFont typeface="Arial" panose="020B0604020202020204" pitchFamily="34" charset="0"/>
              <a:buChar char="•"/>
            </a:pPr>
            <a:endParaRPr lang="en-GB" sz="2000" dirty="0">
              <a:solidFill>
                <a:schemeClr val="accent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solidFill>
                  <a:schemeClr val="accent1"/>
                </a:solidFill>
                <a:latin typeface="Arial" panose="020B0604020202020204" pitchFamily="34" charset="0"/>
                <a:cs typeface="Arial" panose="020B0604020202020204" pitchFamily="34" charset="0"/>
              </a:rPr>
              <a:t>We always welcome any feedback – good or bad – you may have about today.</a:t>
            </a:r>
          </a:p>
          <a:p>
            <a:pPr marL="342900" indent="-342900">
              <a:buFont typeface="Arial" panose="020B0604020202020204" pitchFamily="34" charset="0"/>
              <a:buChar char="•"/>
            </a:pPr>
            <a:endParaRPr lang="en-GB" sz="2000" dirty="0">
              <a:solidFill>
                <a:schemeClr val="accent1"/>
              </a:solidFill>
            </a:endParaRPr>
          </a:p>
          <a:p>
            <a:endParaRPr lang="en-GB" sz="2800" dirty="0">
              <a:solidFill>
                <a:schemeClr val="accent1"/>
              </a:solidFill>
            </a:endParaRPr>
          </a:p>
        </p:txBody>
      </p:sp>
    </p:spTree>
    <p:extLst>
      <p:ext uri="{BB962C8B-B14F-4D97-AF65-F5344CB8AC3E}">
        <p14:creationId xmlns:p14="http://schemas.microsoft.com/office/powerpoint/2010/main" val="3578014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564904"/>
            <a:ext cx="7005599" cy="864096"/>
          </a:xfrm>
        </p:spPr>
        <p:txBody>
          <a:bodyPr>
            <a:normAutofit/>
          </a:bodyPr>
          <a:lstStyle/>
          <a:p>
            <a:pPr algn="ctr"/>
            <a:r>
              <a:rPr lang="en-GB" dirty="0"/>
              <a:t> </a:t>
            </a:r>
            <a:r>
              <a:rPr lang="en-GB" b="1" dirty="0">
                <a:solidFill>
                  <a:schemeClr val="accent1"/>
                </a:solidFill>
              </a:rPr>
              <a:t>3.     Round r Review</a:t>
            </a:r>
            <a:endParaRPr lang="en-GB" dirty="0"/>
          </a:p>
        </p:txBody>
      </p:sp>
      <p:pic>
        <p:nvPicPr>
          <p:cNvPr id="5" name="Picture 2" descr="C:\Users\Amanda.Cowie\AppData\Local\Microsoft\Windows\Temporary Internet Files\Content.Outlook\0K1WQ3E1\7808.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91962" y="3645024"/>
            <a:ext cx="780038" cy="1113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1845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7604" y="371019"/>
            <a:ext cx="7005599" cy="864096"/>
          </a:xfrm>
        </p:spPr>
        <p:txBody>
          <a:bodyPr>
            <a:normAutofit/>
          </a:bodyPr>
          <a:lstStyle/>
          <a:p>
            <a:pPr algn="ctr"/>
            <a:r>
              <a:rPr lang="en-GB" b="1" dirty="0"/>
              <a:t>Case</a:t>
            </a:r>
            <a:r>
              <a:rPr lang="en-GB" dirty="0"/>
              <a:t> </a:t>
            </a:r>
            <a:r>
              <a:rPr lang="en-GB" b="1" dirty="0"/>
              <a:t>Consultation</a:t>
            </a:r>
          </a:p>
        </p:txBody>
      </p:sp>
      <p:pic>
        <p:nvPicPr>
          <p:cNvPr id="5" name="Picture 2" descr="C:\Users\Amanda.Cowie\AppData\Local\Microsoft\Windows\Temporary Internet Files\Content.Outlook\0K1WQ3E1\7808.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00403" y="5752039"/>
            <a:ext cx="780038" cy="1113765"/>
          </a:xfrm>
          <a:prstGeom prst="rect">
            <a:avLst/>
          </a:prstGeom>
          <a:noFill/>
          <a:extLst>
            <a:ext uri="{909E8E84-426E-40DD-AFC4-6F175D3DCCD1}">
              <a14:hiddenFill xmlns:a14="http://schemas.microsoft.com/office/drawing/2010/main">
                <a:solidFill>
                  <a:srgbClr val="FFFFFF"/>
                </a:solidFill>
              </a14:hiddenFill>
            </a:ext>
          </a:extLst>
        </p:spPr>
      </p:pic>
      <p:sp>
        <p:nvSpPr>
          <p:cNvPr id="4" name="Subtitle 2">
            <a:extLst>
              <a:ext uri="{FF2B5EF4-FFF2-40B4-BE49-F238E27FC236}">
                <a16:creationId xmlns:a16="http://schemas.microsoft.com/office/drawing/2014/main" id="{D4EAD0C7-8C90-4EC9-92E7-B4DD5679C842}"/>
              </a:ext>
            </a:extLst>
          </p:cNvPr>
          <p:cNvSpPr>
            <a:spLocks noGrp="1"/>
          </p:cNvSpPr>
          <p:nvPr>
            <p:ph type="subTitle" idx="1"/>
          </p:nvPr>
        </p:nvSpPr>
        <p:spPr>
          <a:xfrm>
            <a:off x="313122" y="1340768"/>
            <a:ext cx="8517756" cy="5328592"/>
          </a:xfrm>
        </p:spPr>
        <p:txBody>
          <a:bodyPr>
            <a:normAutofit fontScale="55000" lnSpcReduction="20000"/>
          </a:bodyPr>
          <a:lstStyle/>
          <a:p>
            <a:pPr eaLnBrk="1" hangingPunct="1"/>
            <a:endParaRPr lang="en-US" altLang="en-US" sz="2900" dirty="0">
              <a:latin typeface="Arial" charset="0"/>
              <a:cs typeface="Arial" charset="0"/>
            </a:endParaRPr>
          </a:p>
          <a:p>
            <a:pPr marL="342900" indent="-342900" eaLnBrk="1" hangingPunct="1">
              <a:buFont typeface="Arial" panose="020B0604020202020204" pitchFamily="34" charset="0"/>
              <a:buChar char="•"/>
            </a:pPr>
            <a:r>
              <a:rPr lang="en-US" altLang="en-US" sz="2900" b="1" dirty="0">
                <a:solidFill>
                  <a:schemeClr val="accent1"/>
                </a:solidFill>
                <a:ea typeface="+mj-ea"/>
              </a:rPr>
              <a:t>155</a:t>
            </a:r>
            <a:r>
              <a:rPr lang="en-US" altLang="en-US" sz="2900" b="1" dirty="0">
                <a:solidFill>
                  <a:srgbClr val="FF0000"/>
                </a:solidFill>
                <a:ea typeface="+mj-ea"/>
              </a:rPr>
              <a:t> </a:t>
            </a:r>
            <a:r>
              <a:rPr lang="en-US" altLang="en-US" sz="2900" b="1" dirty="0">
                <a:solidFill>
                  <a:schemeClr val="accent1"/>
                </a:solidFill>
                <a:ea typeface="+mj-ea"/>
              </a:rPr>
              <a:t>responses received for round r</a:t>
            </a:r>
          </a:p>
          <a:p>
            <a:pPr marL="342900" indent="-342900" eaLnBrk="1" hangingPunct="1">
              <a:buFont typeface="Arial" panose="020B0604020202020204" pitchFamily="34" charset="0"/>
              <a:buChar char="•"/>
            </a:pPr>
            <a:r>
              <a:rPr lang="en-US" altLang="en-US" sz="2900" b="1" dirty="0">
                <a:solidFill>
                  <a:schemeClr val="accent1"/>
                </a:solidFill>
                <a:ea typeface="+mj-ea"/>
              </a:rPr>
              <a:t>95 responses received for consultation – 61.29% QUORATE</a:t>
            </a:r>
          </a:p>
          <a:p>
            <a:pPr marL="342900" indent="-342900" eaLnBrk="1" hangingPunct="1">
              <a:buFont typeface="Arial" panose="020B0604020202020204" pitchFamily="34" charset="0"/>
              <a:buChar char="•"/>
            </a:pPr>
            <a:endParaRPr lang="en-US" altLang="en-US" sz="2900" b="1" dirty="0">
              <a:solidFill>
                <a:schemeClr val="accent1"/>
              </a:solidFill>
              <a:ea typeface="+mj-ea"/>
            </a:endParaRPr>
          </a:p>
          <a:p>
            <a:pPr marL="342900" indent="-342900" algn="ctr" eaLnBrk="1" hangingPunct="1">
              <a:buFont typeface="Arial" panose="020B0604020202020204" pitchFamily="34" charset="0"/>
              <a:buChar char="•"/>
            </a:pPr>
            <a:r>
              <a:rPr lang="en-US" altLang="en-US" sz="2900" b="1" dirty="0">
                <a:solidFill>
                  <a:schemeClr val="accent1"/>
                </a:solidFill>
                <a:highlight>
                  <a:srgbClr val="00FFFF"/>
                </a:highlight>
                <a:ea typeface="+mj-ea"/>
              </a:rPr>
              <a:t>Thank-you for submitting responses and consultation on time – you have made completion of this round much easier for all</a:t>
            </a:r>
          </a:p>
          <a:p>
            <a:pPr marL="342900" indent="-342900" eaLnBrk="1" hangingPunct="1">
              <a:buFont typeface="Arial" panose="020B0604020202020204" pitchFamily="34" charset="0"/>
              <a:buChar char="•"/>
            </a:pPr>
            <a:endParaRPr lang="en-US" altLang="en-US" sz="2900" b="1" dirty="0">
              <a:solidFill>
                <a:schemeClr val="accent1"/>
              </a:solidFill>
              <a:ea typeface="+mj-ea"/>
            </a:endParaRPr>
          </a:p>
          <a:p>
            <a:pPr marL="342900" indent="-342900" eaLnBrk="1" hangingPunct="1">
              <a:buFont typeface="Arial" panose="020B0604020202020204" pitchFamily="34" charset="0"/>
              <a:buChar char="•"/>
            </a:pPr>
            <a:r>
              <a:rPr lang="en-US" altLang="en-US" sz="2900" b="1" dirty="0">
                <a:solidFill>
                  <a:schemeClr val="accent1"/>
                </a:solidFill>
                <a:ea typeface="+mj-ea"/>
              </a:rPr>
              <a:t>Basic Rules regarding Case Consultation and Merging Diagnostic categories:</a:t>
            </a:r>
          </a:p>
          <a:p>
            <a:pPr marL="342900" indent="-342900" eaLnBrk="1" hangingPunct="1">
              <a:buFont typeface="Arial" panose="020B0604020202020204" pitchFamily="34" charset="0"/>
              <a:buChar char="•"/>
            </a:pPr>
            <a:endParaRPr lang="en-US" altLang="en-US" dirty="0">
              <a:latin typeface="Arial" charset="0"/>
              <a:cs typeface="Arial" charset="0"/>
            </a:endParaRPr>
          </a:p>
          <a:p>
            <a:pPr marL="800100" lvl="1" indent="-342900" algn="l" eaLnBrk="1" hangingPunct="1">
              <a:buFont typeface="Arial" panose="020B0604020202020204" pitchFamily="34" charset="0"/>
              <a:buChar char="•"/>
            </a:pPr>
            <a:r>
              <a:rPr lang="en-US" altLang="en-US" sz="2200" dirty="0">
                <a:solidFill>
                  <a:schemeClr val="tx2">
                    <a:lumMod val="60000"/>
                    <a:lumOff val="40000"/>
                  </a:schemeClr>
                </a:solidFill>
                <a:latin typeface="Arial" charset="0"/>
                <a:cs typeface="Arial" charset="0"/>
              </a:rPr>
              <a:t>If you are exempt from a category, your consultation response to that case is also not counted</a:t>
            </a:r>
          </a:p>
          <a:p>
            <a:pPr marL="800100" lvl="1" indent="-342900" algn="l" eaLnBrk="1" hangingPunct="1">
              <a:buFont typeface="Arial" panose="020B0604020202020204" pitchFamily="34" charset="0"/>
              <a:buChar char="•"/>
            </a:pPr>
            <a:endParaRPr lang="en-US" altLang="en-US" sz="2200" dirty="0">
              <a:solidFill>
                <a:schemeClr val="tx2">
                  <a:lumMod val="60000"/>
                  <a:lumOff val="40000"/>
                </a:schemeClr>
              </a:solidFill>
              <a:latin typeface="Arial" charset="0"/>
              <a:cs typeface="Arial" charset="0"/>
            </a:endParaRPr>
          </a:p>
          <a:p>
            <a:pPr marL="800100" lvl="1" indent="-342900" algn="l" eaLnBrk="1" hangingPunct="1">
              <a:buFont typeface="Arial" panose="020B0604020202020204" pitchFamily="34" charset="0"/>
              <a:buChar char="•"/>
            </a:pPr>
            <a:r>
              <a:rPr lang="en-US" altLang="en-US" sz="2200" dirty="0">
                <a:solidFill>
                  <a:schemeClr val="tx2">
                    <a:lumMod val="60000"/>
                    <a:lumOff val="40000"/>
                  </a:schemeClr>
                </a:solidFill>
                <a:latin typeface="Arial" charset="0"/>
                <a:cs typeface="Arial" charset="0"/>
              </a:rPr>
              <a:t>Each case must have received a consultation response from at least 50% of those that answered it</a:t>
            </a:r>
          </a:p>
          <a:p>
            <a:pPr marL="800100" lvl="1" indent="-342900" algn="l" eaLnBrk="1" hangingPunct="1">
              <a:buFont typeface="Arial" panose="020B0604020202020204" pitchFamily="34" charset="0"/>
              <a:buChar char="•"/>
            </a:pPr>
            <a:endParaRPr lang="en-US" altLang="en-US" sz="2200" dirty="0">
              <a:solidFill>
                <a:schemeClr val="tx2">
                  <a:lumMod val="60000"/>
                  <a:lumOff val="40000"/>
                </a:schemeClr>
              </a:solidFill>
              <a:latin typeface="Arial" charset="0"/>
              <a:cs typeface="Arial" charset="0"/>
            </a:endParaRPr>
          </a:p>
          <a:p>
            <a:pPr marL="800100" lvl="1" indent="-342900" algn="l" eaLnBrk="1" hangingPunct="1">
              <a:buFont typeface="Arial" panose="020B0604020202020204" pitchFamily="34" charset="0"/>
              <a:buChar char="•"/>
            </a:pPr>
            <a:r>
              <a:rPr lang="en-US" altLang="en-US" sz="2200" dirty="0">
                <a:solidFill>
                  <a:schemeClr val="tx2">
                    <a:lumMod val="60000"/>
                    <a:lumOff val="40000"/>
                  </a:schemeClr>
                </a:solidFill>
                <a:latin typeface="Arial" charset="0"/>
                <a:cs typeface="Arial" charset="0"/>
              </a:rPr>
              <a:t>For a merge to be automatically accepted, more than 50% of consultation respondents must agree</a:t>
            </a:r>
          </a:p>
          <a:p>
            <a:pPr marL="800100" lvl="1" indent="-342900" algn="l" eaLnBrk="1" hangingPunct="1">
              <a:buFont typeface="Arial" panose="020B0604020202020204" pitchFamily="34" charset="0"/>
              <a:buChar char="•"/>
            </a:pPr>
            <a:endParaRPr lang="en-US" altLang="en-US" sz="2200" dirty="0">
              <a:solidFill>
                <a:schemeClr val="tx2">
                  <a:lumMod val="60000"/>
                  <a:lumOff val="40000"/>
                </a:schemeClr>
              </a:solidFill>
              <a:latin typeface="Arial" charset="0"/>
              <a:cs typeface="Arial" charset="0"/>
            </a:endParaRPr>
          </a:p>
          <a:p>
            <a:pPr marL="800100" lvl="1" indent="-342900" algn="l" eaLnBrk="1" hangingPunct="1">
              <a:buFont typeface="Arial" panose="020B0604020202020204" pitchFamily="34" charset="0"/>
              <a:buChar char="•"/>
            </a:pPr>
            <a:r>
              <a:rPr lang="en-US" altLang="en-US" sz="2200" dirty="0">
                <a:solidFill>
                  <a:schemeClr val="tx2">
                    <a:lumMod val="60000"/>
                    <a:lumOff val="40000"/>
                  </a:schemeClr>
                </a:solidFill>
                <a:latin typeface="Arial" charset="0"/>
                <a:cs typeface="Arial" charset="0"/>
              </a:rPr>
              <a:t>Between 40-50% agreement, the merge will be accepted only with the agreement of the Organiser (i.e. clinically valid).</a:t>
            </a:r>
          </a:p>
          <a:p>
            <a:pPr marL="800100" lvl="1" indent="-342900" algn="l" eaLnBrk="1" hangingPunct="1">
              <a:buFont typeface="Arial" panose="020B0604020202020204" pitchFamily="34" charset="0"/>
              <a:buChar char="•"/>
            </a:pPr>
            <a:endParaRPr lang="en-US" altLang="en-US" sz="2200" dirty="0">
              <a:solidFill>
                <a:schemeClr val="tx2">
                  <a:lumMod val="60000"/>
                  <a:lumOff val="40000"/>
                </a:schemeClr>
              </a:solidFill>
              <a:latin typeface="Arial" charset="0"/>
              <a:cs typeface="Arial" charset="0"/>
            </a:endParaRPr>
          </a:p>
          <a:p>
            <a:pPr marL="800100" lvl="1" indent="-342900" algn="l" eaLnBrk="1" hangingPunct="1">
              <a:buFont typeface="Arial" panose="020B0604020202020204" pitchFamily="34" charset="0"/>
              <a:buChar char="•"/>
            </a:pPr>
            <a:r>
              <a:rPr lang="en-US" altLang="en-US" sz="2200" dirty="0">
                <a:solidFill>
                  <a:schemeClr val="tx2">
                    <a:lumMod val="60000"/>
                    <a:lumOff val="40000"/>
                  </a:schemeClr>
                </a:solidFill>
                <a:latin typeface="Arial" charset="0"/>
                <a:cs typeface="Arial" charset="0"/>
              </a:rPr>
              <a:t>The consensus CAN be over-ridden if there are clinically valid reasons for doing so. These are recorded, and reviewed at the AMR. </a:t>
            </a:r>
            <a:br>
              <a:rPr lang="en-US" altLang="en-US" dirty="0">
                <a:latin typeface="Arial" charset="0"/>
                <a:cs typeface="Arial" charset="0"/>
              </a:rPr>
            </a:br>
            <a:endParaRPr lang="en-US" altLang="en-US" dirty="0">
              <a:solidFill>
                <a:srgbClr val="FF0000"/>
              </a:solidFill>
              <a:latin typeface="Arial" charset="0"/>
              <a:cs typeface="Arial" charset="0"/>
            </a:endParaRPr>
          </a:p>
          <a:p>
            <a:pPr eaLnBrk="1" hangingPunct="1"/>
            <a:endParaRPr lang="en-US" altLang="en-US" dirty="0">
              <a:latin typeface="Arial" charset="0"/>
              <a:cs typeface="Arial" charset="0"/>
            </a:endParaRPr>
          </a:p>
        </p:txBody>
      </p:sp>
    </p:spTree>
    <p:extLst>
      <p:ext uri="{BB962C8B-B14F-4D97-AF65-F5344CB8AC3E}">
        <p14:creationId xmlns:p14="http://schemas.microsoft.com/office/powerpoint/2010/main" val="328211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00159" y="169898"/>
            <a:ext cx="8918079" cy="4824536"/>
          </a:xfrm>
        </p:spPr>
        <p:txBody>
          <a:bodyPr>
            <a:normAutofit/>
          </a:bodyPr>
          <a:lstStyle/>
          <a:p>
            <a:r>
              <a:rPr lang="en-GB" sz="2000" b="1" dirty="0">
                <a:solidFill>
                  <a:schemeClr val="accent1"/>
                </a:solidFill>
                <a:latin typeface="+mj-lt"/>
              </a:rPr>
              <a:t>Case 841 – Miscellaneous</a:t>
            </a:r>
            <a:br>
              <a:rPr lang="en-GB" dirty="0">
                <a:solidFill>
                  <a:schemeClr val="accent1"/>
                </a:solidFill>
                <a:latin typeface="+mj-lt"/>
              </a:rPr>
            </a:br>
            <a:r>
              <a:rPr lang="en-GB" sz="1200" dirty="0">
                <a:solidFill>
                  <a:schemeClr val="accent1"/>
                </a:solidFill>
                <a:latin typeface="+mj-lt"/>
              </a:rPr>
              <a:t>Specimen</a:t>
            </a:r>
            <a:r>
              <a:rPr lang="en-GB" sz="1600" dirty="0">
                <a:solidFill>
                  <a:schemeClr val="accent1"/>
                </a:solidFill>
                <a:latin typeface="+mj-lt"/>
              </a:rPr>
              <a:t>: </a:t>
            </a:r>
            <a:r>
              <a:rPr lang="en-GB" sz="1200" dirty="0">
                <a:solidFill>
                  <a:schemeClr val="accent1"/>
                </a:solidFill>
                <a:latin typeface="+mj-lt"/>
              </a:rPr>
              <a:t>Core biopsy from Coccyx lesion</a:t>
            </a:r>
          </a:p>
          <a:p>
            <a:r>
              <a:rPr lang="en-GB" sz="1200" b="1" dirty="0">
                <a:solidFill>
                  <a:srgbClr val="FF0000"/>
                </a:solidFill>
                <a:latin typeface="+mj-lt"/>
              </a:rPr>
              <a:t>Submitted Diagnosis: Chordoma</a:t>
            </a:r>
          </a:p>
          <a:p>
            <a:r>
              <a:rPr lang="en-GB" sz="1600" dirty="0">
                <a:solidFill>
                  <a:schemeClr val="accent1"/>
                </a:solidFill>
              </a:rPr>
              <a:t>Submitted</a:t>
            </a:r>
            <a:r>
              <a:rPr lang="en-GB" sz="2000" dirty="0">
                <a:solidFill>
                  <a:schemeClr val="accent1"/>
                </a:solidFill>
              </a:rPr>
              <a:t>	</a:t>
            </a:r>
          </a:p>
          <a:p>
            <a:br>
              <a:rPr lang="en-GB" dirty="0">
                <a:solidFill>
                  <a:schemeClr val="accent1"/>
                </a:solidFill>
              </a:rPr>
            </a:br>
            <a:endParaRPr lang="en-GB" dirty="0">
              <a:solidFill>
                <a:schemeClr val="accent1"/>
              </a:solidFill>
            </a:endParaRPr>
          </a:p>
          <a:p>
            <a:endParaRPr lang="en-GB" sz="1600" dirty="0">
              <a:solidFill>
                <a:schemeClr val="accent1"/>
              </a:solidFill>
              <a:latin typeface="+mn-lt"/>
            </a:endParaRPr>
          </a:p>
        </p:txBody>
      </p:sp>
      <p:graphicFrame>
        <p:nvGraphicFramePr>
          <p:cNvPr id="4" name="Table 3">
            <a:extLst>
              <a:ext uri="{FF2B5EF4-FFF2-40B4-BE49-F238E27FC236}">
                <a16:creationId xmlns:a16="http://schemas.microsoft.com/office/drawing/2014/main" id="{1A5132B9-2EF5-4A2F-9960-DE594EE8D2C6}"/>
              </a:ext>
            </a:extLst>
          </p:cNvPr>
          <p:cNvGraphicFramePr>
            <a:graphicFrameLocks noGrp="1"/>
          </p:cNvGraphicFramePr>
          <p:nvPr>
            <p:extLst>
              <p:ext uri="{D42A27DB-BD31-4B8C-83A1-F6EECF244321}">
                <p14:modId xmlns:p14="http://schemas.microsoft.com/office/powerpoint/2010/main" val="1960640194"/>
              </p:ext>
            </p:extLst>
          </p:nvPr>
        </p:nvGraphicFramePr>
        <p:xfrm>
          <a:off x="125761" y="1052736"/>
          <a:ext cx="8892480" cy="579120"/>
        </p:xfrm>
        <a:graphic>
          <a:graphicData uri="http://schemas.openxmlformats.org/drawingml/2006/table">
            <a:tbl>
              <a:tblPr firstRow="1" bandRow="1">
                <a:tableStyleId>{5C22544A-7EE6-4342-B048-85BDC9FD1C3A}</a:tableStyleId>
              </a:tblPr>
              <a:tblGrid>
                <a:gridCol w="1277887">
                  <a:extLst>
                    <a:ext uri="{9D8B030D-6E8A-4147-A177-3AD203B41FA5}">
                      <a16:colId xmlns:a16="http://schemas.microsoft.com/office/drawing/2014/main" val="147993787"/>
                    </a:ext>
                  </a:extLst>
                </a:gridCol>
                <a:gridCol w="864096">
                  <a:extLst>
                    <a:ext uri="{9D8B030D-6E8A-4147-A177-3AD203B41FA5}">
                      <a16:colId xmlns:a16="http://schemas.microsoft.com/office/drawing/2014/main" val="2560495112"/>
                    </a:ext>
                  </a:extLst>
                </a:gridCol>
                <a:gridCol w="1728192">
                  <a:extLst>
                    <a:ext uri="{9D8B030D-6E8A-4147-A177-3AD203B41FA5}">
                      <a16:colId xmlns:a16="http://schemas.microsoft.com/office/drawing/2014/main" val="1476607657"/>
                    </a:ext>
                  </a:extLst>
                </a:gridCol>
                <a:gridCol w="864096">
                  <a:extLst>
                    <a:ext uri="{9D8B030D-6E8A-4147-A177-3AD203B41FA5}">
                      <a16:colId xmlns:a16="http://schemas.microsoft.com/office/drawing/2014/main" val="3563871017"/>
                    </a:ext>
                  </a:extLst>
                </a:gridCol>
                <a:gridCol w="2736304">
                  <a:extLst>
                    <a:ext uri="{9D8B030D-6E8A-4147-A177-3AD203B41FA5}">
                      <a16:colId xmlns:a16="http://schemas.microsoft.com/office/drawing/2014/main" val="797462029"/>
                    </a:ext>
                  </a:extLst>
                </a:gridCol>
                <a:gridCol w="1421905">
                  <a:extLst>
                    <a:ext uri="{9D8B030D-6E8A-4147-A177-3AD203B41FA5}">
                      <a16:colId xmlns:a16="http://schemas.microsoft.com/office/drawing/2014/main" val="3318254188"/>
                    </a:ext>
                  </a:extLst>
                </a:gridCol>
              </a:tblGrid>
              <a:tr h="370840">
                <a:tc>
                  <a:txBody>
                    <a:bodyPr/>
                    <a:lstStyle/>
                    <a:p>
                      <a:r>
                        <a:rPr lang="en-GB" sz="1600" dirty="0"/>
                        <a:t>Clinical</a:t>
                      </a:r>
                    </a:p>
                  </a:txBody>
                  <a:tcPr/>
                </a:tc>
                <a:tc>
                  <a:txBody>
                    <a:bodyPr/>
                    <a:lstStyle/>
                    <a:p>
                      <a:r>
                        <a:rPr lang="en-GB" sz="1600" dirty="0"/>
                        <a:t>Macro</a:t>
                      </a:r>
                    </a:p>
                  </a:txBody>
                  <a:tcPr/>
                </a:tc>
                <a:tc>
                  <a:txBody>
                    <a:bodyPr/>
                    <a:lstStyle/>
                    <a:p>
                      <a:r>
                        <a:rPr lang="en-GB" sz="1600" dirty="0"/>
                        <a:t>Immuno</a:t>
                      </a:r>
                    </a:p>
                  </a:txBody>
                  <a:tcPr/>
                </a:tc>
                <a:tc>
                  <a:txBody>
                    <a:bodyPr/>
                    <a:lstStyle/>
                    <a:p>
                      <a:r>
                        <a:rPr lang="en-GB" sz="1600" dirty="0"/>
                        <a:t>Image link</a:t>
                      </a:r>
                    </a:p>
                  </a:txBody>
                  <a:tcPr/>
                </a:tc>
                <a:tc>
                  <a:txBody>
                    <a:bodyPr/>
                    <a:lstStyle/>
                    <a:p>
                      <a:r>
                        <a:rPr lang="en-GB" sz="1600" dirty="0"/>
                        <a:t>Preliminary Results</a:t>
                      </a:r>
                    </a:p>
                  </a:txBody>
                  <a:tcPr/>
                </a:tc>
                <a:tc>
                  <a:txBody>
                    <a:bodyPr/>
                    <a:lstStyle/>
                    <a:p>
                      <a:r>
                        <a:rPr lang="en-GB" sz="1600" dirty="0"/>
                        <a:t>Final Merge Results</a:t>
                      </a:r>
                    </a:p>
                  </a:txBody>
                  <a:tcPr/>
                </a:tc>
                <a:extLst>
                  <a:ext uri="{0D108BD9-81ED-4DB2-BD59-A6C34878D82A}">
                    <a16:rowId xmlns:a16="http://schemas.microsoft.com/office/drawing/2014/main" val="1065618442"/>
                  </a:ext>
                </a:extLst>
              </a:tr>
            </a:tbl>
          </a:graphicData>
        </a:graphic>
      </p:graphicFrame>
      <p:graphicFrame>
        <p:nvGraphicFramePr>
          <p:cNvPr id="6" name="Table 5">
            <a:extLst>
              <a:ext uri="{FF2B5EF4-FFF2-40B4-BE49-F238E27FC236}">
                <a16:creationId xmlns:a16="http://schemas.microsoft.com/office/drawing/2014/main" id="{41CC7968-1FF0-4962-B680-FE17D472F87B}"/>
              </a:ext>
            </a:extLst>
          </p:cNvPr>
          <p:cNvGraphicFramePr>
            <a:graphicFrameLocks noGrp="1"/>
          </p:cNvGraphicFramePr>
          <p:nvPr>
            <p:extLst>
              <p:ext uri="{D42A27DB-BD31-4B8C-83A1-F6EECF244321}">
                <p14:modId xmlns:p14="http://schemas.microsoft.com/office/powerpoint/2010/main" val="258103821"/>
              </p:ext>
            </p:extLst>
          </p:nvPr>
        </p:nvGraphicFramePr>
        <p:xfrm>
          <a:off x="125761" y="1661267"/>
          <a:ext cx="8892478" cy="2487813"/>
        </p:xfrm>
        <a:graphic>
          <a:graphicData uri="http://schemas.openxmlformats.org/drawingml/2006/table">
            <a:tbl>
              <a:tblPr firstRow="1" bandRow="1">
                <a:tableStyleId>{5C22544A-7EE6-4342-B048-85BDC9FD1C3A}</a:tableStyleId>
              </a:tblPr>
              <a:tblGrid>
                <a:gridCol w="1277887">
                  <a:extLst>
                    <a:ext uri="{9D8B030D-6E8A-4147-A177-3AD203B41FA5}">
                      <a16:colId xmlns:a16="http://schemas.microsoft.com/office/drawing/2014/main" val="3289464148"/>
                    </a:ext>
                  </a:extLst>
                </a:gridCol>
                <a:gridCol w="864096">
                  <a:extLst>
                    <a:ext uri="{9D8B030D-6E8A-4147-A177-3AD203B41FA5}">
                      <a16:colId xmlns:a16="http://schemas.microsoft.com/office/drawing/2014/main" val="3103826028"/>
                    </a:ext>
                  </a:extLst>
                </a:gridCol>
                <a:gridCol w="1728192">
                  <a:extLst>
                    <a:ext uri="{9D8B030D-6E8A-4147-A177-3AD203B41FA5}">
                      <a16:colId xmlns:a16="http://schemas.microsoft.com/office/drawing/2014/main" val="4128696108"/>
                    </a:ext>
                  </a:extLst>
                </a:gridCol>
                <a:gridCol w="864096">
                  <a:extLst>
                    <a:ext uri="{9D8B030D-6E8A-4147-A177-3AD203B41FA5}">
                      <a16:colId xmlns:a16="http://schemas.microsoft.com/office/drawing/2014/main" val="2488838748"/>
                    </a:ext>
                  </a:extLst>
                </a:gridCol>
                <a:gridCol w="2736304">
                  <a:extLst>
                    <a:ext uri="{9D8B030D-6E8A-4147-A177-3AD203B41FA5}">
                      <a16:colId xmlns:a16="http://schemas.microsoft.com/office/drawing/2014/main" val="1310833931"/>
                    </a:ext>
                  </a:extLst>
                </a:gridCol>
                <a:gridCol w="1421903">
                  <a:extLst>
                    <a:ext uri="{9D8B030D-6E8A-4147-A177-3AD203B41FA5}">
                      <a16:colId xmlns:a16="http://schemas.microsoft.com/office/drawing/2014/main" val="323001820"/>
                    </a:ext>
                  </a:extLst>
                </a:gridCol>
              </a:tblGrid>
              <a:tr h="2487813">
                <a:tc>
                  <a:txBody>
                    <a:bodyPr/>
                    <a:lstStyle/>
                    <a:p>
                      <a:r>
                        <a:rPr lang="en-GB" sz="1200" b="0" kern="1200" dirty="0">
                          <a:solidFill>
                            <a:schemeClr val="accent1"/>
                          </a:solidFill>
                          <a:effectLst/>
                          <a:latin typeface="+mn-lt"/>
                          <a:ea typeface="+mn-ea"/>
                          <a:cs typeface="+mn-cs"/>
                        </a:rPr>
                        <a:t>M59. Destructive lesion within the coccyx.</a:t>
                      </a:r>
                      <a:endParaRPr lang="en-GB" sz="1200" b="0" dirty="0">
                        <a:solidFill>
                          <a:schemeClr val="accent1"/>
                        </a:solidFill>
                      </a:endParaRPr>
                    </a:p>
                  </a:txBody>
                  <a:tcPr>
                    <a:solidFill>
                      <a:schemeClr val="bg1">
                        <a:lumMod val="85000"/>
                      </a:schemeClr>
                    </a:solidFill>
                  </a:tcPr>
                </a:tc>
                <a:tc>
                  <a:txBody>
                    <a:bodyPr/>
                    <a:lstStyle/>
                    <a:p>
                      <a:r>
                        <a:rPr lang="en-GB" sz="1200" b="0" dirty="0">
                          <a:solidFill>
                            <a:schemeClr val="accent1"/>
                          </a:solidFill>
                        </a:rPr>
                        <a:t>Core biopsy</a:t>
                      </a:r>
                    </a:p>
                  </a:txBody>
                  <a:tcPr>
                    <a:solidFill>
                      <a:schemeClr val="bg1">
                        <a:lumMod val="85000"/>
                      </a:schemeClr>
                    </a:solidFill>
                  </a:tcPr>
                </a:tc>
                <a:tc>
                  <a:txBody>
                    <a:bodyPr/>
                    <a:lstStyle/>
                    <a:p>
                      <a:r>
                        <a:rPr lang="en-GB" sz="1200" b="0" dirty="0">
                          <a:solidFill>
                            <a:schemeClr val="accent1"/>
                          </a:solidFill>
                        </a:rPr>
                        <a:t>Immunohistochemistry reveals expression of AE1/3, CK8/18, EMA and Brachyury by the tumour. There is very occasional and weak expression of S100 by scattered cells within the tumour but the vast majority of the tumour cells are negative. The tumour is negative for </a:t>
                      </a:r>
                      <a:r>
                        <a:rPr lang="en-GB" sz="1200" b="0" dirty="0" err="1">
                          <a:solidFill>
                            <a:schemeClr val="accent1"/>
                          </a:solidFill>
                        </a:rPr>
                        <a:t>desmin</a:t>
                      </a:r>
                      <a:r>
                        <a:rPr lang="en-GB" sz="1200" b="0" dirty="0">
                          <a:solidFill>
                            <a:schemeClr val="accent1"/>
                          </a:solidFill>
                        </a:rPr>
                        <a:t> and CD34.</a:t>
                      </a:r>
                    </a:p>
                  </a:txBody>
                  <a:tcPr>
                    <a:solidFill>
                      <a:schemeClr val="bg1">
                        <a:lumMod val="85000"/>
                      </a:schemeClr>
                    </a:solidFill>
                  </a:tcPr>
                </a:tc>
                <a:tc>
                  <a:txBody>
                    <a:bodyPr/>
                    <a:lstStyle/>
                    <a:p>
                      <a:pPr algn="ctr"/>
                      <a:r>
                        <a:rPr lang="en-AU" sz="1200" i="1" u="sng" dirty="0">
                          <a:solidFill>
                            <a:schemeClr val="accent1"/>
                          </a:solidFill>
                          <a:effectLst/>
                          <a:latin typeface="+mj-l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Click here to view digital image</a:t>
                      </a:r>
                      <a:endParaRPr lang="en-GB" sz="1200" dirty="0">
                        <a:solidFill>
                          <a:schemeClr val="accent1"/>
                        </a:solidFill>
                        <a:latin typeface="+mj-lt"/>
                      </a:endParaRP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accent1"/>
                          </a:solidFill>
                        </a:rPr>
                        <a:t>1. Chordoma    10.00</a:t>
                      </a:r>
                      <a:endParaRPr lang="en-GB" sz="1200" b="0" kern="1200" dirty="0">
                        <a:solidFill>
                          <a:schemeClr val="accent1"/>
                        </a:solidFill>
                        <a:effectLst/>
                        <a:latin typeface="+mn-lt"/>
                        <a:ea typeface="+mn-ea"/>
                        <a:cs typeface="+mn-cs"/>
                      </a:endParaRPr>
                    </a:p>
                    <a:p>
                      <a:endParaRPr lang="en-GB" sz="1200" b="0" dirty="0">
                        <a:solidFill>
                          <a:schemeClr val="accent1"/>
                        </a:solidFill>
                      </a:endParaRPr>
                    </a:p>
                  </a:txBody>
                  <a:tcPr>
                    <a:solidFill>
                      <a:schemeClr val="bg1">
                        <a:lumMod val="85000"/>
                      </a:schemeClr>
                    </a:solidFill>
                  </a:tcPr>
                </a:tc>
                <a:tc>
                  <a:txBody>
                    <a:bodyPr/>
                    <a:lstStyle/>
                    <a:p>
                      <a:r>
                        <a:rPr lang="en-GB" sz="1200" b="0" kern="1200" dirty="0">
                          <a:solidFill>
                            <a:srgbClr val="FF0000"/>
                          </a:solidFill>
                          <a:latin typeface="+mn-lt"/>
                          <a:ea typeface="+mn-ea"/>
                          <a:cs typeface="+mn-cs"/>
                        </a:rPr>
                        <a:t>None (100%)</a:t>
                      </a:r>
                    </a:p>
                  </a:txBody>
                  <a:tcPr>
                    <a:solidFill>
                      <a:schemeClr val="bg1">
                        <a:lumMod val="85000"/>
                      </a:schemeClr>
                    </a:solidFill>
                  </a:tcPr>
                </a:tc>
                <a:extLst>
                  <a:ext uri="{0D108BD9-81ED-4DB2-BD59-A6C34878D82A}">
                    <a16:rowId xmlns:a16="http://schemas.microsoft.com/office/drawing/2014/main" val="2767198319"/>
                  </a:ext>
                </a:extLst>
              </a:tr>
            </a:tbl>
          </a:graphicData>
        </a:graphic>
      </p:graphicFrame>
      <p:sp>
        <p:nvSpPr>
          <p:cNvPr id="7" name="Rectangle 6">
            <a:extLst>
              <a:ext uri="{FF2B5EF4-FFF2-40B4-BE49-F238E27FC236}">
                <a16:creationId xmlns:a16="http://schemas.microsoft.com/office/drawing/2014/main" id="{F81A0AC5-A87D-4B2E-8CD0-F0D66D96A33C}"/>
              </a:ext>
            </a:extLst>
          </p:cNvPr>
          <p:cNvSpPr/>
          <p:nvPr/>
        </p:nvSpPr>
        <p:spPr>
          <a:xfrm>
            <a:off x="251520" y="4327592"/>
            <a:ext cx="3240360" cy="923330"/>
          </a:xfrm>
          <a:prstGeom prst="rect">
            <a:avLst/>
          </a:prstGeom>
        </p:spPr>
        <p:txBody>
          <a:bodyPr wrap="square">
            <a:spAutoFit/>
          </a:bodyPr>
          <a:lstStyle/>
          <a:p>
            <a:r>
              <a:rPr lang="en-GB" sz="1600" dirty="0">
                <a:solidFill>
                  <a:schemeClr val="accent1"/>
                </a:solidFill>
                <a:latin typeface="+mn-lt"/>
                <a:cs typeface="Arial" panose="020B0604020202020204" pitchFamily="34" charset="0"/>
              </a:rPr>
              <a:t>General Comments</a:t>
            </a:r>
          </a:p>
          <a:p>
            <a:r>
              <a:rPr lang="en-GB" sz="1600" dirty="0">
                <a:solidFill>
                  <a:schemeClr val="accent1"/>
                </a:solidFill>
                <a:latin typeface="+mn-lt"/>
                <a:cs typeface="Arial" panose="020B0604020202020204" pitchFamily="34" charset="0"/>
              </a:rPr>
              <a:t>• </a:t>
            </a:r>
            <a:r>
              <a:rPr lang="en-AU" sz="1600" dirty="0">
                <a:solidFill>
                  <a:schemeClr val="accent1"/>
                </a:solidFill>
                <a:latin typeface="+mn-lt"/>
                <a:cs typeface="Arial" panose="020B0604020202020204" pitchFamily="34" charset="0"/>
              </a:rPr>
              <a:t>Nice example</a:t>
            </a:r>
            <a:endParaRPr lang="en-GB" sz="1600" dirty="0">
              <a:solidFill>
                <a:schemeClr val="accent1"/>
              </a:solidFill>
              <a:latin typeface="+mn-lt"/>
              <a:cs typeface="Arial" panose="020B0604020202020204" pitchFamily="34" charset="0"/>
            </a:endParaRPr>
          </a:p>
          <a:p>
            <a:endParaRPr lang="en-GB" sz="2000" dirty="0">
              <a:latin typeface="+mn-lt"/>
              <a:cs typeface="Arial" panose="020B0604020202020204" pitchFamily="34" charset="0"/>
            </a:endParaRPr>
          </a:p>
        </p:txBody>
      </p:sp>
    </p:spTree>
    <p:extLst>
      <p:ext uri="{BB962C8B-B14F-4D97-AF65-F5344CB8AC3E}">
        <p14:creationId xmlns:p14="http://schemas.microsoft.com/office/powerpoint/2010/main" val="3578014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25759" y="245100"/>
            <a:ext cx="8424428" cy="4824536"/>
          </a:xfrm>
        </p:spPr>
        <p:txBody>
          <a:bodyPr>
            <a:normAutofit/>
          </a:bodyPr>
          <a:lstStyle/>
          <a:p>
            <a:r>
              <a:rPr lang="en-GB" sz="2000" b="1" dirty="0">
                <a:solidFill>
                  <a:schemeClr val="accent1"/>
                </a:solidFill>
                <a:latin typeface="+mn-lt"/>
              </a:rPr>
              <a:t>Case 842 – Respiratory</a:t>
            </a:r>
            <a:br>
              <a:rPr lang="en-GB" sz="1400" b="1" dirty="0">
                <a:solidFill>
                  <a:schemeClr val="accent1"/>
                </a:solidFill>
                <a:latin typeface="+mn-lt"/>
              </a:rPr>
            </a:br>
            <a:r>
              <a:rPr lang="en-GB" sz="1200" dirty="0">
                <a:solidFill>
                  <a:schemeClr val="accent1"/>
                </a:solidFill>
                <a:latin typeface="+mn-lt"/>
              </a:rPr>
              <a:t>Specimen: Rt Lung Biopsy</a:t>
            </a:r>
          </a:p>
          <a:p>
            <a:r>
              <a:rPr lang="en-GB" sz="1200" b="1" dirty="0">
                <a:solidFill>
                  <a:srgbClr val="FF0000"/>
                </a:solidFill>
                <a:latin typeface="+mn-lt"/>
              </a:rPr>
              <a:t>Submitted Diagnosis: Metastatic breast carcinoma</a:t>
            </a:r>
          </a:p>
          <a:p>
            <a:r>
              <a:rPr lang="en-GB" sz="1600" dirty="0">
                <a:solidFill>
                  <a:schemeClr val="accent1"/>
                </a:solidFill>
              </a:rPr>
              <a:t>	</a:t>
            </a:r>
            <a:r>
              <a:rPr lang="en-GB" sz="2000" dirty="0">
                <a:solidFill>
                  <a:schemeClr val="accent1"/>
                </a:solidFill>
              </a:rPr>
              <a:t>	</a:t>
            </a:r>
          </a:p>
          <a:p>
            <a:br>
              <a:rPr lang="en-GB" dirty="0">
                <a:solidFill>
                  <a:schemeClr val="accent1"/>
                </a:solidFill>
              </a:rPr>
            </a:br>
            <a:endParaRPr lang="en-GB" dirty="0">
              <a:solidFill>
                <a:schemeClr val="accent1"/>
              </a:solidFill>
            </a:endParaRPr>
          </a:p>
          <a:p>
            <a:endParaRPr lang="en-GB" dirty="0">
              <a:solidFill>
                <a:schemeClr val="accent1"/>
              </a:solidFill>
            </a:endParaRPr>
          </a:p>
        </p:txBody>
      </p:sp>
      <p:graphicFrame>
        <p:nvGraphicFramePr>
          <p:cNvPr id="4" name="Table 3">
            <a:extLst>
              <a:ext uri="{FF2B5EF4-FFF2-40B4-BE49-F238E27FC236}">
                <a16:creationId xmlns:a16="http://schemas.microsoft.com/office/drawing/2014/main" id="{1A5132B9-2EF5-4A2F-9960-DE594EE8D2C6}"/>
              </a:ext>
            </a:extLst>
          </p:cNvPr>
          <p:cNvGraphicFramePr>
            <a:graphicFrameLocks noGrp="1"/>
          </p:cNvGraphicFramePr>
          <p:nvPr>
            <p:extLst>
              <p:ext uri="{D42A27DB-BD31-4B8C-83A1-F6EECF244321}">
                <p14:modId xmlns:p14="http://schemas.microsoft.com/office/powerpoint/2010/main" val="3942303397"/>
              </p:ext>
            </p:extLst>
          </p:nvPr>
        </p:nvGraphicFramePr>
        <p:xfrm>
          <a:off x="125761" y="1052736"/>
          <a:ext cx="8892480" cy="579120"/>
        </p:xfrm>
        <a:graphic>
          <a:graphicData uri="http://schemas.openxmlformats.org/drawingml/2006/table">
            <a:tbl>
              <a:tblPr firstRow="1" bandRow="1">
                <a:tableStyleId>{5C22544A-7EE6-4342-B048-85BDC9FD1C3A}</a:tableStyleId>
              </a:tblPr>
              <a:tblGrid>
                <a:gridCol w="1349895">
                  <a:extLst>
                    <a:ext uri="{9D8B030D-6E8A-4147-A177-3AD203B41FA5}">
                      <a16:colId xmlns:a16="http://schemas.microsoft.com/office/drawing/2014/main" val="147993787"/>
                    </a:ext>
                  </a:extLst>
                </a:gridCol>
                <a:gridCol w="1368152">
                  <a:extLst>
                    <a:ext uri="{9D8B030D-6E8A-4147-A177-3AD203B41FA5}">
                      <a16:colId xmlns:a16="http://schemas.microsoft.com/office/drawing/2014/main" val="2560495112"/>
                    </a:ext>
                  </a:extLst>
                </a:gridCol>
                <a:gridCol w="1584176">
                  <a:extLst>
                    <a:ext uri="{9D8B030D-6E8A-4147-A177-3AD203B41FA5}">
                      <a16:colId xmlns:a16="http://schemas.microsoft.com/office/drawing/2014/main" val="1476607657"/>
                    </a:ext>
                  </a:extLst>
                </a:gridCol>
                <a:gridCol w="792088">
                  <a:extLst>
                    <a:ext uri="{9D8B030D-6E8A-4147-A177-3AD203B41FA5}">
                      <a16:colId xmlns:a16="http://schemas.microsoft.com/office/drawing/2014/main" val="3563871017"/>
                    </a:ext>
                  </a:extLst>
                </a:gridCol>
                <a:gridCol w="2592288">
                  <a:extLst>
                    <a:ext uri="{9D8B030D-6E8A-4147-A177-3AD203B41FA5}">
                      <a16:colId xmlns:a16="http://schemas.microsoft.com/office/drawing/2014/main" val="797462029"/>
                    </a:ext>
                  </a:extLst>
                </a:gridCol>
                <a:gridCol w="1205881">
                  <a:extLst>
                    <a:ext uri="{9D8B030D-6E8A-4147-A177-3AD203B41FA5}">
                      <a16:colId xmlns:a16="http://schemas.microsoft.com/office/drawing/2014/main" val="3318254188"/>
                    </a:ext>
                  </a:extLst>
                </a:gridCol>
              </a:tblGrid>
              <a:tr h="370840">
                <a:tc>
                  <a:txBody>
                    <a:bodyPr/>
                    <a:lstStyle/>
                    <a:p>
                      <a:r>
                        <a:rPr lang="en-GB" sz="1600" dirty="0"/>
                        <a:t>Clinical</a:t>
                      </a:r>
                    </a:p>
                  </a:txBody>
                  <a:tcPr/>
                </a:tc>
                <a:tc>
                  <a:txBody>
                    <a:bodyPr/>
                    <a:lstStyle/>
                    <a:p>
                      <a:r>
                        <a:rPr lang="en-GB" sz="1600" dirty="0"/>
                        <a:t>Macro</a:t>
                      </a:r>
                    </a:p>
                  </a:txBody>
                  <a:tcPr/>
                </a:tc>
                <a:tc>
                  <a:txBody>
                    <a:bodyPr/>
                    <a:lstStyle/>
                    <a:p>
                      <a:r>
                        <a:rPr lang="en-GB" sz="1600" dirty="0"/>
                        <a:t>Immuno</a:t>
                      </a:r>
                    </a:p>
                  </a:txBody>
                  <a:tcPr/>
                </a:tc>
                <a:tc>
                  <a:txBody>
                    <a:bodyPr/>
                    <a:lstStyle/>
                    <a:p>
                      <a:r>
                        <a:rPr lang="en-GB" sz="1600" dirty="0"/>
                        <a:t>Image link</a:t>
                      </a:r>
                    </a:p>
                  </a:txBody>
                  <a:tcPr/>
                </a:tc>
                <a:tc>
                  <a:txBody>
                    <a:bodyPr/>
                    <a:lstStyle/>
                    <a:p>
                      <a:r>
                        <a:rPr lang="en-GB" sz="1600" dirty="0"/>
                        <a:t>Preliminary Results</a:t>
                      </a:r>
                    </a:p>
                  </a:txBody>
                  <a:tcPr/>
                </a:tc>
                <a:tc>
                  <a:txBody>
                    <a:bodyPr/>
                    <a:lstStyle/>
                    <a:p>
                      <a:r>
                        <a:rPr lang="en-GB" sz="1600" dirty="0"/>
                        <a:t>Final Merge Results</a:t>
                      </a:r>
                    </a:p>
                  </a:txBody>
                  <a:tcPr/>
                </a:tc>
                <a:extLst>
                  <a:ext uri="{0D108BD9-81ED-4DB2-BD59-A6C34878D82A}">
                    <a16:rowId xmlns:a16="http://schemas.microsoft.com/office/drawing/2014/main" val="1065618442"/>
                  </a:ext>
                </a:extLst>
              </a:tr>
            </a:tbl>
          </a:graphicData>
        </a:graphic>
      </p:graphicFrame>
      <p:graphicFrame>
        <p:nvGraphicFramePr>
          <p:cNvPr id="6" name="Table 5">
            <a:extLst>
              <a:ext uri="{FF2B5EF4-FFF2-40B4-BE49-F238E27FC236}">
                <a16:creationId xmlns:a16="http://schemas.microsoft.com/office/drawing/2014/main" id="{41CC7968-1FF0-4962-B680-FE17D472F87B}"/>
              </a:ext>
            </a:extLst>
          </p:cNvPr>
          <p:cNvGraphicFramePr>
            <a:graphicFrameLocks noGrp="1"/>
          </p:cNvGraphicFramePr>
          <p:nvPr>
            <p:extLst>
              <p:ext uri="{D42A27DB-BD31-4B8C-83A1-F6EECF244321}">
                <p14:modId xmlns:p14="http://schemas.microsoft.com/office/powerpoint/2010/main" val="3732943504"/>
              </p:ext>
            </p:extLst>
          </p:nvPr>
        </p:nvGraphicFramePr>
        <p:xfrm>
          <a:off x="125761" y="1661267"/>
          <a:ext cx="8892478" cy="1584960"/>
        </p:xfrm>
        <a:graphic>
          <a:graphicData uri="http://schemas.openxmlformats.org/drawingml/2006/table">
            <a:tbl>
              <a:tblPr firstRow="1" bandRow="1">
                <a:tableStyleId>{5C22544A-7EE6-4342-B048-85BDC9FD1C3A}</a:tableStyleId>
              </a:tblPr>
              <a:tblGrid>
                <a:gridCol w="1349895">
                  <a:extLst>
                    <a:ext uri="{9D8B030D-6E8A-4147-A177-3AD203B41FA5}">
                      <a16:colId xmlns:a16="http://schemas.microsoft.com/office/drawing/2014/main" val="3289464148"/>
                    </a:ext>
                  </a:extLst>
                </a:gridCol>
                <a:gridCol w="1368152">
                  <a:extLst>
                    <a:ext uri="{9D8B030D-6E8A-4147-A177-3AD203B41FA5}">
                      <a16:colId xmlns:a16="http://schemas.microsoft.com/office/drawing/2014/main" val="3103826028"/>
                    </a:ext>
                  </a:extLst>
                </a:gridCol>
                <a:gridCol w="1584176">
                  <a:extLst>
                    <a:ext uri="{9D8B030D-6E8A-4147-A177-3AD203B41FA5}">
                      <a16:colId xmlns:a16="http://schemas.microsoft.com/office/drawing/2014/main" val="4128696108"/>
                    </a:ext>
                  </a:extLst>
                </a:gridCol>
                <a:gridCol w="792088">
                  <a:extLst>
                    <a:ext uri="{9D8B030D-6E8A-4147-A177-3AD203B41FA5}">
                      <a16:colId xmlns:a16="http://schemas.microsoft.com/office/drawing/2014/main" val="2488838748"/>
                    </a:ext>
                  </a:extLst>
                </a:gridCol>
                <a:gridCol w="2592288">
                  <a:extLst>
                    <a:ext uri="{9D8B030D-6E8A-4147-A177-3AD203B41FA5}">
                      <a16:colId xmlns:a16="http://schemas.microsoft.com/office/drawing/2014/main" val="1310833931"/>
                    </a:ext>
                  </a:extLst>
                </a:gridCol>
                <a:gridCol w="1205879">
                  <a:extLst>
                    <a:ext uri="{9D8B030D-6E8A-4147-A177-3AD203B41FA5}">
                      <a16:colId xmlns:a16="http://schemas.microsoft.com/office/drawing/2014/main" val="323001820"/>
                    </a:ext>
                  </a:extLst>
                </a:gridCol>
              </a:tblGrid>
              <a:tr h="1551709">
                <a:tc>
                  <a:txBody>
                    <a:bodyPr/>
                    <a:lstStyle/>
                    <a:p>
                      <a:r>
                        <a:rPr lang="en-GB" sz="1200" b="0" kern="1200" dirty="0">
                          <a:solidFill>
                            <a:schemeClr val="accent1"/>
                          </a:solidFill>
                          <a:effectLst/>
                          <a:latin typeface="+mn-lt"/>
                          <a:ea typeface="+mn-ea"/>
                          <a:cs typeface="+mn-cs"/>
                        </a:rPr>
                        <a:t>M32. US biopsy lingular mass 18G. New mass lingula. Known breast                         cancer 2017. New lung cancer?</a:t>
                      </a:r>
                    </a:p>
                  </a:txBody>
                  <a:tcPr>
                    <a:solidFill>
                      <a:schemeClr val="bg1">
                        <a:lumMod val="85000"/>
                      </a:schemeClr>
                    </a:solidFill>
                  </a:tcPr>
                </a:tc>
                <a:tc>
                  <a:txBody>
                    <a:bodyPr/>
                    <a:lstStyle/>
                    <a:p>
                      <a:r>
                        <a:rPr lang="en-GB" sz="1200" b="0" kern="1200" dirty="0">
                          <a:solidFill>
                            <a:schemeClr val="accent1"/>
                          </a:solidFill>
                          <a:effectLst/>
                          <a:latin typeface="+mn-lt"/>
                          <a:ea typeface="+mn-ea"/>
                          <a:cs typeface="+mn-cs"/>
                        </a:rPr>
                        <a:t>One fine needle core, grey, cream and slightly yellowish in colour                           measuring 20mm long</a:t>
                      </a:r>
                    </a:p>
                  </a:txBody>
                  <a:tcPr>
                    <a:solidFill>
                      <a:schemeClr val="bg1">
                        <a:lumMod val="85000"/>
                      </a:schemeClr>
                    </a:solidFill>
                  </a:tcPr>
                </a:tc>
                <a:tc>
                  <a:txBody>
                    <a:bodyPr/>
                    <a:lstStyle/>
                    <a:p>
                      <a:r>
                        <a:rPr lang="nn-NO" sz="1200" b="0" kern="1200" dirty="0">
                          <a:solidFill>
                            <a:schemeClr val="accent1"/>
                          </a:solidFill>
                          <a:effectLst/>
                          <a:latin typeface="+mn-lt"/>
                          <a:ea typeface="+mn-ea"/>
                          <a:cs typeface="+mn-cs"/>
                        </a:rPr>
                        <a:t>POS: CK7, MNF116, CA125 (focal), ER (3+5=8), Gata 3, PR (1+3=4). </a:t>
                      </a:r>
                    </a:p>
                    <a:p>
                      <a:r>
                        <a:rPr lang="nn-NO" sz="1200" b="0" kern="1200" dirty="0">
                          <a:solidFill>
                            <a:schemeClr val="accent1"/>
                          </a:solidFill>
                          <a:effectLst/>
                          <a:latin typeface="+mn-lt"/>
                          <a:ea typeface="+mn-ea"/>
                          <a:cs typeface="+mn-cs"/>
                        </a:rPr>
                        <a:t>NEG: CK20, CDX-2, TTF1, PSA, HSA, PSAP, Napsin A.</a:t>
                      </a:r>
                    </a:p>
                    <a:p>
                      <a:endParaRPr lang="en-GB" sz="1400" b="0" dirty="0">
                        <a:solidFill>
                          <a:schemeClr val="accent1"/>
                        </a:solidFill>
                      </a:endParaRPr>
                    </a:p>
                  </a:txBody>
                  <a:tcPr>
                    <a:solidFill>
                      <a:schemeClr val="bg1">
                        <a:lumMod val="85000"/>
                      </a:schemeClr>
                    </a:solidFill>
                  </a:tcPr>
                </a:tc>
                <a:tc>
                  <a:txBody>
                    <a:bodyPr/>
                    <a:lstStyle/>
                    <a:p>
                      <a:r>
                        <a:rPr lang="en-AU" sz="1200" b="1" i="1" u="sng" kern="1200" dirty="0">
                          <a:solidFill>
                            <a:schemeClr val="lt1"/>
                          </a:solidFill>
                          <a:effectLst/>
                          <a:latin typeface="+mn-lt"/>
                          <a:ea typeface="+mn-ea"/>
                          <a:cs typeface="+mn-cs"/>
                          <a:hlinkClick r:id="rId2"/>
                        </a:rPr>
                        <a:t>Click here to view digital image</a:t>
                      </a:r>
                      <a:endParaRPr lang="en-GB" sz="1200" b="1" kern="1200" dirty="0">
                        <a:solidFill>
                          <a:schemeClr val="lt1"/>
                        </a:solidFill>
                        <a:effectLst/>
                        <a:latin typeface="+mn-lt"/>
                        <a:ea typeface="+mn-ea"/>
                        <a:cs typeface="+mn-cs"/>
                      </a:endParaRPr>
                    </a:p>
                  </a:txBody>
                  <a:tcPr>
                    <a:solidFill>
                      <a:schemeClr val="bg1">
                        <a:lumMod val="85000"/>
                      </a:schemeClr>
                    </a:solidFill>
                  </a:tcPr>
                </a:tc>
                <a:tc>
                  <a:txBody>
                    <a:bodyPr/>
                    <a:lstStyle/>
                    <a:p>
                      <a:r>
                        <a:rPr lang="en-GB" sz="1200" b="0" dirty="0">
                          <a:solidFill>
                            <a:schemeClr val="accent1"/>
                          </a:solidFill>
                        </a:rPr>
                        <a:t>1. Metastatic breast carcinoma      9.92</a:t>
                      </a:r>
                      <a:br>
                        <a:rPr lang="en-GB" sz="1200" b="0" dirty="0">
                          <a:solidFill>
                            <a:schemeClr val="accent1"/>
                          </a:solidFill>
                        </a:rPr>
                      </a:br>
                      <a:r>
                        <a:rPr lang="en-GB" sz="1200" b="0" dirty="0">
                          <a:solidFill>
                            <a:schemeClr val="accent1"/>
                          </a:solidFill>
                        </a:rPr>
                        <a:t>2. Male Breast Cancer                      0.07</a:t>
                      </a:r>
                    </a:p>
                    <a:p>
                      <a:r>
                        <a:rPr lang="en-GB" sz="1200" b="0" dirty="0">
                          <a:solidFill>
                            <a:schemeClr val="accent1"/>
                          </a:solidFill>
                        </a:rPr>
                        <a:t>3. Primary lung adenocarcinoma   0.01</a:t>
                      </a:r>
                    </a:p>
                  </a:txBody>
                  <a:tcPr>
                    <a:solidFill>
                      <a:schemeClr val="bg1">
                        <a:lumMod val="85000"/>
                      </a:schemeClr>
                    </a:solidFill>
                  </a:tcPr>
                </a:tc>
                <a:tc>
                  <a:txBody>
                    <a:bodyPr/>
                    <a:lstStyle/>
                    <a:p>
                      <a:r>
                        <a:rPr lang="en-GB" sz="1200" b="0" kern="1200" dirty="0">
                          <a:solidFill>
                            <a:srgbClr val="FF0000"/>
                          </a:solidFill>
                          <a:latin typeface="+mn-lt"/>
                          <a:ea typeface="+mn-ea"/>
                          <a:cs typeface="+mn-cs"/>
                        </a:rPr>
                        <a:t>1 &amp; 2</a:t>
                      </a:r>
                    </a:p>
                    <a:p>
                      <a:r>
                        <a:rPr lang="en-GB" sz="1200" b="0" kern="1200" dirty="0">
                          <a:solidFill>
                            <a:srgbClr val="FF0000"/>
                          </a:solidFill>
                          <a:latin typeface="+mn-lt"/>
                          <a:ea typeface="+mn-ea"/>
                          <a:cs typeface="+mn-cs"/>
                        </a:rPr>
                        <a:t>(75.00%)</a:t>
                      </a:r>
                    </a:p>
                  </a:txBody>
                  <a:tcPr>
                    <a:solidFill>
                      <a:schemeClr val="bg1">
                        <a:lumMod val="85000"/>
                      </a:schemeClr>
                    </a:solidFill>
                  </a:tcPr>
                </a:tc>
                <a:extLst>
                  <a:ext uri="{0D108BD9-81ED-4DB2-BD59-A6C34878D82A}">
                    <a16:rowId xmlns:a16="http://schemas.microsoft.com/office/drawing/2014/main" val="2767198319"/>
                  </a:ext>
                </a:extLst>
              </a:tr>
            </a:tbl>
          </a:graphicData>
        </a:graphic>
      </p:graphicFrame>
      <p:sp>
        <p:nvSpPr>
          <p:cNvPr id="7" name="Rectangle 6">
            <a:extLst>
              <a:ext uri="{FF2B5EF4-FFF2-40B4-BE49-F238E27FC236}">
                <a16:creationId xmlns:a16="http://schemas.microsoft.com/office/drawing/2014/main" id="{F81A0AC5-A87D-4B2E-8CD0-F0D66D96A33C}"/>
              </a:ext>
            </a:extLst>
          </p:cNvPr>
          <p:cNvSpPr/>
          <p:nvPr/>
        </p:nvSpPr>
        <p:spPr>
          <a:xfrm>
            <a:off x="0" y="3429000"/>
            <a:ext cx="8316416" cy="1631216"/>
          </a:xfrm>
          <a:prstGeom prst="rect">
            <a:avLst/>
          </a:prstGeom>
        </p:spPr>
        <p:txBody>
          <a:bodyPr wrap="square">
            <a:spAutoFit/>
          </a:bodyPr>
          <a:lstStyle/>
          <a:p>
            <a:r>
              <a:rPr lang="en-GB" sz="1600" dirty="0">
                <a:solidFill>
                  <a:schemeClr val="accent1"/>
                </a:solidFill>
                <a:latin typeface="+mn-lt"/>
                <a:cs typeface="Arial" panose="020B0604020202020204" pitchFamily="34" charset="0"/>
              </a:rPr>
              <a:t>General Comments:</a:t>
            </a:r>
          </a:p>
          <a:p>
            <a:pPr marL="171450" lvl="0" indent="-171450">
              <a:buFont typeface="Arial" panose="020B0604020202020204" pitchFamily="34" charset="0"/>
              <a:buChar char="•"/>
            </a:pPr>
            <a:r>
              <a:rPr lang="en-AU" sz="1600" dirty="0">
                <a:solidFill>
                  <a:schemeClr val="accent1"/>
                </a:solidFill>
                <a:latin typeface="+mn-lt"/>
                <a:cs typeface="Arial" panose="020B0604020202020204" pitchFamily="34" charset="0"/>
              </a:rPr>
              <a:t>     Immunohistochemistry does not support lung adenocarcinoma</a:t>
            </a:r>
          </a:p>
          <a:p>
            <a:pPr marL="285750" lvl="0" indent="-285750">
              <a:buFont typeface="Arial" panose="020B0604020202020204" pitchFamily="34" charset="0"/>
              <a:buChar char="•"/>
            </a:pPr>
            <a:endParaRPr lang="en-AU" sz="1600" dirty="0">
              <a:solidFill>
                <a:schemeClr val="accent1"/>
              </a:solidFill>
              <a:latin typeface="+mn-lt"/>
              <a:cs typeface="Arial" panose="020B0604020202020204" pitchFamily="34" charset="0"/>
            </a:endParaRPr>
          </a:p>
          <a:p>
            <a:pPr marL="285750" lvl="0" indent="-285750">
              <a:buFont typeface="Arial" panose="020B0604020202020204" pitchFamily="34" charset="0"/>
              <a:buChar char="•"/>
            </a:pPr>
            <a:r>
              <a:rPr lang="en-AU" sz="1600" dirty="0">
                <a:solidFill>
                  <a:schemeClr val="accent1"/>
                </a:solidFill>
                <a:latin typeface="+mn-lt"/>
                <a:cs typeface="Arial" panose="020B0604020202020204" pitchFamily="34" charset="0"/>
              </a:rPr>
              <a:t>  </a:t>
            </a:r>
            <a:r>
              <a:rPr lang="en-AU" sz="1600" dirty="0" err="1">
                <a:solidFill>
                  <a:schemeClr val="accent1"/>
                </a:solidFill>
                <a:latin typeface="+mn-lt"/>
                <a:cs typeface="Arial" panose="020B0604020202020204" pitchFamily="34" charset="0"/>
              </a:rPr>
              <a:t>Immunoprofile</a:t>
            </a:r>
            <a:r>
              <a:rPr lang="en-AU" sz="1600" dirty="0">
                <a:solidFill>
                  <a:schemeClr val="accent1"/>
                </a:solidFill>
                <a:latin typeface="+mn-lt"/>
                <a:cs typeface="Arial" panose="020B0604020202020204" pitchFamily="34" charset="0"/>
              </a:rPr>
              <a:t> in keeping with metastatic breast cancer.</a:t>
            </a:r>
            <a:endParaRPr lang="en-GB" sz="1600" dirty="0">
              <a:solidFill>
                <a:schemeClr val="accent1"/>
              </a:solidFill>
              <a:latin typeface="+mn-lt"/>
              <a:cs typeface="Arial" panose="020B0604020202020204" pitchFamily="34" charset="0"/>
            </a:endParaRPr>
          </a:p>
          <a:p>
            <a:endParaRPr lang="en-GB" sz="1200" dirty="0">
              <a:solidFill>
                <a:schemeClr val="accent1"/>
              </a:solidFill>
              <a:latin typeface="+mn-lt"/>
              <a:cs typeface="Arial" panose="020B0604020202020204" pitchFamily="34" charset="0"/>
            </a:endParaRPr>
          </a:p>
          <a:p>
            <a:endParaRPr lang="en-GB" sz="1200" dirty="0">
              <a:solidFill>
                <a:schemeClr val="accent1"/>
              </a:solidFill>
              <a:latin typeface="+mn-lt"/>
              <a:cs typeface="Arial" panose="020B0604020202020204" pitchFamily="34" charset="0"/>
            </a:endParaRPr>
          </a:p>
          <a:p>
            <a:endParaRPr lang="en-GB" sz="1200" dirty="0">
              <a:solidFill>
                <a:schemeClr val="accent1"/>
              </a:solidFill>
              <a:latin typeface="+mn-lt"/>
              <a:cs typeface="Arial" panose="020B0604020202020204" pitchFamily="34" charset="0"/>
            </a:endParaRPr>
          </a:p>
        </p:txBody>
      </p:sp>
    </p:spTree>
    <p:extLst>
      <p:ext uri="{BB962C8B-B14F-4D97-AF65-F5344CB8AC3E}">
        <p14:creationId xmlns:p14="http://schemas.microsoft.com/office/powerpoint/2010/main" val="2418239641"/>
      </p:ext>
    </p:extLst>
  </p:cSld>
  <p:clrMapOvr>
    <a:masterClrMapping/>
  </p:clrMapOvr>
</p:sld>
</file>

<file path=ppt/theme/theme1.xml><?xml version="1.0" encoding="utf-8"?>
<a:theme xmlns:a="http://schemas.openxmlformats.org/drawingml/2006/main" name="pride-theme-1500x10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3259</TotalTime>
  <Words>2505</Words>
  <Application>Microsoft Office PowerPoint</Application>
  <PresentationFormat>On-screen Show (4:3)</PresentationFormat>
  <Paragraphs>390</Paragraphs>
  <Slides>20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pride-theme-1500x100</vt:lpstr>
      <vt:lpstr>  South East England General Histopathology EQA Scheme  Case Discussion Round r  Wednesday 23rd March, 2022  THANK YOU FOR WAITING  The meeting will start at 12:00pm </vt:lpstr>
      <vt:lpstr>PowerPoint Presentation</vt:lpstr>
      <vt:lpstr>Agenda</vt:lpstr>
      <vt:lpstr>          2. Meeting Terms of Reference</vt:lpstr>
      <vt:lpstr>PowerPoint Presentation</vt:lpstr>
      <vt:lpstr> 3.     Round r Review</vt:lpstr>
      <vt:lpstr>Case Consultation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4. Questions               Comments               Suggestions               Feedback  Thank you for attending. This presentation can be found on the EQA website from next week.  </vt:lpstr>
    </vt:vector>
  </TitlesOfParts>
  <Company>Maidstone and Tunbridge Wells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NEWMAN Paul</dc:creator>
  <cp:lastModifiedBy>Gillian DONALD</cp:lastModifiedBy>
  <cp:revision>307</cp:revision>
  <dcterms:created xsi:type="dcterms:W3CDTF">2012-09-20T10:00:03Z</dcterms:created>
  <dcterms:modified xsi:type="dcterms:W3CDTF">2022-03-21T14:51:47Z</dcterms:modified>
</cp:coreProperties>
</file>