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96" r:id="rId2"/>
    <p:sldId id="281" r:id="rId3"/>
    <p:sldId id="259" r:id="rId4"/>
    <p:sldId id="260" r:id="rId5"/>
    <p:sldId id="263" r:id="rId6"/>
    <p:sldId id="266" r:id="rId7"/>
    <p:sldId id="311" r:id="rId8"/>
    <p:sldId id="267" r:id="rId9"/>
    <p:sldId id="298" r:id="rId10"/>
    <p:sldId id="297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uise.knowler" initials="l" lastIdx="4" clrIdx="0"/>
  <p:cmAuthor id="1" name="gdonald" initials="gdonald" lastIdx="1" clrIdx="1"/>
  <p:cmAuthor id="2" name="Microsoft Office User" initials="Office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6405" autoAdjust="0"/>
  </p:normalViewPr>
  <p:slideViewPr>
    <p:cSldViewPr>
      <p:cViewPr varScale="1">
        <p:scale>
          <a:sx n="110" d="100"/>
          <a:sy n="110" d="100"/>
        </p:scale>
        <p:origin x="223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-46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06B2A-B2BA-4056-AA08-DE1D9178AED1}" type="datetimeFigureOut">
              <a:rPr lang="en-GB" smtClean="0"/>
              <a:t>10/12/2021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We are Celebrating Twenty Years 1999-2019 South East England General Histopathology EQA Scheme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C92C6C-B8F1-4BBD-A2EF-4D152EA1CAA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2194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61D9D-7A41-488D-860C-D380FB28512D}" type="datetimeFigureOut">
              <a:rPr lang="en-GB" smtClean="0"/>
              <a:t>10/12/2021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We are Celebrating Twenty Years 1999-2019 South East England General Histopathology EQA Scheme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533A5-0F08-40F9-A59F-1F2A65A18BC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48109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33A5-0F08-40F9-A59F-1F2A65A18BC8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We are Celebrating Twenty Years 1999-2019 South East England General Histopathology EQA Scheme</a:t>
            </a:r>
          </a:p>
        </p:txBody>
      </p:sp>
    </p:spTree>
    <p:extLst>
      <p:ext uri="{BB962C8B-B14F-4D97-AF65-F5344CB8AC3E}">
        <p14:creationId xmlns:p14="http://schemas.microsoft.com/office/powerpoint/2010/main" val="1798507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533A5-0F08-40F9-A59F-1F2A65A18BC8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We are Celebrating Twenty Years 1999-2019 South East England General Histopathology EQA Scheme</a:t>
            </a:r>
          </a:p>
        </p:txBody>
      </p:sp>
    </p:spTree>
    <p:extLst>
      <p:ext uri="{BB962C8B-B14F-4D97-AF65-F5344CB8AC3E}">
        <p14:creationId xmlns:p14="http://schemas.microsoft.com/office/powerpoint/2010/main" val="1798507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1" y="1268761"/>
            <a:ext cx="8013711" cy="864096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1" y="2492896"/>
            <a:ext cx="8013711" cy="345638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939" y="252834"/>
            <a:ext cx="1264323" cy="68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26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838BB-7305-42BA-89C9-24D96AEF7A3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58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3833-B68D-404D-81A8-29C8962CE8F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83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F1E11-3B3F-45CD-BBA7-601B8D2BD60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16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32804-BAF9-44DE-843C-042AD5FA5D7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78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28F72-19D3-40D5-B515-43996F28354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62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AB02B-8822-4FDC-952A-69780116E14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25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7D4D0-C8A5-4F73-BDF9-B0A26B2380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43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1822E-93AC-45CD-AA96-AB7D05E4C4B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36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3BB37-FE6F-4560-94F4-C55FB09DBBB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809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85140-02FB-4899-AF7F-A4299D45A40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54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/>
              <a:t>We are Celebrating Twenty Years 1999-019 South East England General Histopathology EQA Scheme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7117F2-9001-4C2F-9999-638672F625C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Q%2F487340.svs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Q%2F487341.svs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Q%2F487342.svs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Q%2F487343.svs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Q%2F487344.svs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Q%2F487345.svs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Q%2F487346.svs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Q%2F487347.svs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Q%2F487348.svs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Q%2F487349.sv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Q%2F487338.svs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athology.leeds.ac.uk/slides/browser/view.php?path=%2FResearch_4/Teaching/EQA/SEE/GENERAL/Round_Q%2F487339.sv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149" y="1844824"/>
            <a:ext cx="8013711" cy="1728192"/>
          </a:xfrm>
        </p:spPr>
        <p:txBody>
          <a:bodyPr>
            <a:normAutofit fontScale="90000"/>
          </a:bodyPr>
          <a:lstStyle/>
          <a:p>
            <a:pPr algn="ctr"/>
            <a:br>
              <a:rPr lang="en-GB" b="1" dirty="0"/>
            </a:br>
            <a:br>
              <a:rPr lang="en-GB" b="1" dirty="0"/>
            </a:br>
            <a:r>
              <a:rPr lang="en-GB" b="1" dirty="0"/>
              <a:t>South East England General Histopathology EQA Scheme</a:t>
            </a:r>
            <a:br>
              <a:rPr lang="en-GB" b="1" dirty="0"/>
            </a:br>
            <a:br>
              <a:rPr lang="en-GB" b="1" dirty="0"/>
            </a:br>
            <a:r>
              <a:rPr lang="en-GB" dirty="0"/>
              <a:t>Case Discussion Round q</a:t>
            </a:r>
            <a:br>
              <a:rPr lang="en-GB" dirty="0"/>
            </a:br>
            <a:r>
              <a:rPr lang="en-GB" dirty="0"/>
              <a:t> </a:t>
            </a:r>
            <a:r>
              <a:rPr lang="en-GB" sz="2700" dirty="0"/>
              <a:t>Wednesday 8</a:t>
            </a:r>
            <a:r>
              <a:rPr lang="en-GB" sz="2700" baseline="30000" dirty="0"/>
              <a:t>th</a:t>
            </a:r>
            <a:r>
              <a:rPr lang="en-GB" sz="2700" dirty="0"/>
              <a:t> December 2021</a:t>
            </a:r>
            <a:br>
              <a:rPr lang="en-GB" sz="2700" dirty="0"/>
            </a:br>
            <a:br>
              <a:rPr lang="en-GB" dirty="0"/>
            </a:br>
            <a:r>
              <a:rPr lang="en-GB" sz="4800" b="1" dirty="0"/>
              <a:t>THANK YOU FOR WAITING </a:t>
            </a:r>
            <a:br>
              <a:rPr lang="en-GB" sz="4800" b="1" dirty="0"/>
            </a:br>
            <a:r>
              <a:rPr lang="en-GB" b="1" dirty="0"/>
              <a:t>The meeting will start at 12:30pm</a:t>
            </a:r>
            <a:br>
              <a:rPr lang="en-GB" b="1" dirty="0"/>
            </a:br>
            <a:endParaRPr lang="en-GB" dirty="0"/>
          </a:p>
        </p:txBody>
      </p:sp>
      <p:pic>
        <p:nvPicPr>
          <p:cNvPr id="18434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985" y="5373216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123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831 – Breast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100" dirty="0">
                <a:solidFill>
                  <a:schemeClr val="accent1"/>
                </a:solidFill>
                <a:latin typeface="+mn-lt"/>
              </a:rPr>
              <a:t>Specimen</a:t>
            </a:r>
            <a:r>
              <a:rPr lang="en-GB" sz="1400" dirty="0">
                <a:solidFill>
                  <a:schemeClr val="accent1"/>
                </a:solidFill>
                <a:latin typeface="+mn-lt"/>
              </a:rPr>
              <a:t>: </a:t>
            </a:r>
            <a:r>
              <a:rPr lang="en-GB" sz="1100" dirty="0">
                <a:solidFill>
                  <a:schemeClr val="accent1"/>
                </a:solidFill>
                <a:latin typeface="+mn-lt"/>
              </a:rPr>
              <a:t>Breast</a:t>
            </a:r>
          </a:p>
          <a:p>
            <a:r>
              <a:rPr lang="en-GB" sz="1100" b="1" dirty="0">
                <a:solidFill>
                  <a:srgbClr val="FF0000"/>
                </a:solidFill>
                <a:latin typeface="+mn-lt"/>
              </a:rPr>
              <a:t>Submitted Diagnosis: </a:t>
            </a:r>
            <a:r>
              <a:rPr lang="en-GB" sz="1100" b="1" dirty="0" err="1">
                <a:solidFill>
                  <a:srgbClr val="FF0000"/>
                </a:solidFill>
                <a:latin typeface="+mn-lt"/>
              </a:rPr>
              <a:t>Intraductal</a:t>
            </a:r>
            <a:r>
              <a:rPr lang="en-GB" sz="1100" b="1" dirty="0">
                <a:solidFill>
                  <a:srgbClr val="FF0000"/>
                </a:solidFill>
                <a:latin typeface="+mn-lt"/>
              </a:rPr>
              <a:t> Papillary Carcinoma</a:t>
            </a:r>
          </a:p>
          <a:p>
            <a:pPr>
              <a:spcBef>
                <a:spcPts val="336"/>
              </a:spcBef>
            </a:pPr>
            <a:r>
              <a:rPr lang="en-GB" sz="1600" dirty="0">
                <a:solidFill>
                  <a:schemeClr val="accent1"/>
                </a:solidFill>
                <a:latin typeface="+mn-lt"/>
              </a:rPr>
              <a:t>	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860420"/>
              </p:ext>
            </p:extLst>
          </p:nvPr>
        </p:nvGraphicFramePr>
        <p:xfrm>
          <a:off x="125761" y="1052736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85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133873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873148"/>
              </p:ext>
            </p:extLst>
          </p:nvPr>
        </p:nvGraphicFramePr>
        <p:xfrm>
          <a:off x="134417" y="1880646"/>
          <a:ext cx="8892478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1199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142527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340442">
                <a:tc>
                  <a:txBody>
                    <a:bodyPr/>
                    <a:lstStyle/>
                    <a:p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F66. Left mastectomy and SLNB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Left mastectomy weight 1337grams, dimensions 180mm ML, 220mm SI, 75mm AP. </a:t>
                      </a:r>
                      <a:b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Nipple bearing ellipse of skin 205 x 150mm. </a:t>
                      </a:r>
                      <a:b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Poorly defined firm lesion 30mm across present centrally, 25mm away from nipple.</a:t>
                      </a:r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p63 - occasional positive cells at periphery of ducts. </a:t>
                      </a:r>
                    </a:p>
                    <a:p>
                      <a:b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 - strongly and diffusely positive in the epithelial cells. 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In-situ / Intraductal /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Intracystic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/                3.04 Encysted Papillary carcinoma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DCIS NOS                                                          0.22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papillary DCIS ungraded                                 2.96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papillary DCIS low grade                                0.43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papillary DCIS intermediate grade                2.25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papillary DCIS high grade                               0.87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7. Atypical / possible / suggestive of DCIS       0.09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8. Intraductal papillary lesion /                         0.15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papilloma / Nipple adenoma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We will be merging diagnoses 1, 2, 3, 4, 5 &amp; 6</a:t>
                      </a:r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7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42% agreement from 81 responses</a:t>
                      </a:r>
                    </a:p>
                    <a:p>
                      <a:endParaRPr lang="en-GB" sz="7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wide range of merges were suggested but almost all included diagnoses 1-6 and excluded diagnoses 7 &amp; 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81A0AC5-A87D-4B2E-8CD0-F0D66D96A33C}"/>
              </a:ext>
            </a:extLst>
          </p:cNvPr>
          <p:cNvSpPr/>
          <p:nvPr/>
        </p:nvSpPr>
        <p:spPr>
          <a:xfrm>
            <a:off x="100160" y="4797152"/>
            <a:ext cx="912675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General Comments:</a:t>
            </a:r>
            <a:br>
              <a:rPr lang="en-GB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Recognition and labelling as a ‘carcinoma’ (2, 3, 4, 5, 6) even if terminology is not up to date</a:t>
            </a:r>
          </a:p>
          <a:p>
            <a:r>
              <a:rPr lang="en-GB" sz="10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All managed the same way but this is not a low-grade lesion</a:t>
            </a:r>
          </a:p>
          <a:p>
            <a:r>
              <a:rPr lang="en-GB" sz="10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Merge DCIS diagnosis? Think enough to call DCIS, not enough for high grade. All managed the same way but this is not a low-grade lesion</a:t>
            </a:r>
          </a:p>
          <a:p>
            <a:r>
              <a:rPr lang="en-GB" sz="10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A number of different entities have been conflated in diagnosis #1 (</a:t>
            </a:r>
            <a:r>
              <a:rPr lang="en-GB" sz="1000" dirty="0" err="1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intracystic</a:t>
            </a:r>
            <a:r>
              <a:rPr lang="en-GB" sz="10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and encysted papillary carcinoma are synonyms, but I </a:t>
            </a:r>
          </a:p>
          <a:p>
            <a:r>
              <a:rPr lang="en-GB" sz="10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think in situ papillary carcinoma and intra-ductal papillary carcinoma should really be merged with papillary DCIS).</a:t>
            </a:r>
          </a:p>
          <a:p>
            <a:r>
              <a:rPr lang="en-GB" sz="10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1-6 all impart DCIS diagnosis, which requires same management</a:t>
            </a:r>
          </a:p>
          <a:p>
            <a:r>
              <a:rPr lang="en-GB" sz="10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Take a screening EQA approach – divide as benign, atypical, </a:t>
            </a:r>
            <a:r>
              <a:rPr lang="en-GB" sz="1000" dirty="0" err="1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insitu</a:t>
            </a:r>
            <a:r>
              <a:rPr lang="en-GB" sz="10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, (invasive)</a:t>
            </a:r>
          </a:p>
          <a:p>
            <a:r>
              <a:rPr lang="en-GB" sz="10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Clearly an EPC w/o invasion</a:t>
            </a:r>
          </a:p>
          <a:p>
            <a:r>
              <a:rPr lang="en-GB" sz="10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Papillary configuration with lack of myoepithelial cells consistent with papillary DCIS</a:t>
            </a:r>
          </a:p>
          <a:p>
            <a:r>
              <a:rPr lang="en-GB" sz="10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Could be any of these entities – further excision will be recommended on all these entities.</a:t>
            </a:r>
          </a:p>
          <a:p>
            <a:r>
              <a:rPr lang="en-GB" sz="10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Papillary DCIS implies low grade intrinsically.</a:t>
            </a:r>
          </a:p>
          <a:p>
            <a:r>
              <a:rPr lang="en-GB" sz="10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Encysted papillary Ca and papillary DCIS are a specialist distinction which is essentially academic. Treatment will be the same regardless.</a:t>
            </a:r>
          </a:p>
          <a:p>
            <a:endParaRPr lang="en-GB" sz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971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832 – Endocrine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Total thyroidectomy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Minimally invasive (capsule only) follicular carcinoma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456064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71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42190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22306"/>
              </p:ext>
            </p:extLst>
          </p:nvPr>
        </p:nvGraphicFramePr>
        <p:xfrm>
          <a:off x="125761" y="1661267"/>
          <a:ext cx="889247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71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42190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825138">
                <a:tc>
                  <a:txBody>
                    <a:bodyPr/>
                    <a:lstStyle/>
                    <a:p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F53.  Total thyroidectomy with a right dominant nodule - for Graves disease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Thyroid with right lobe 55x20x25mm &amp; left lobe 30x25x15. In the right lobe is a tan haemorrhagic nodule 15mm maximum. Rest of thyroid has a nodular cut surface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N/A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Thyroid hyperplasia                              3.10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Thyroid adenoma                                  3.81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Thyroid carcinoma                                2.12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Non-invasive follicular                          0.55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thyroid neoplasm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Follicular tumour of                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uncertain malignant potential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Hurthle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cell neoplasia            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7. Toxic nodule                                           0.20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8.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Hurthle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cell adenoma with                  0.07 suspicion of minimally invasive Carcinoma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This case will be excluded from personal scoring due to lack of consensus.</a:t>
                      </a:r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81A0AC5-A87D-4B2E-8CD0-F0D66D96A33C}"/>
              </a:ext>
            </a:extLst>
          </p:cNvPr>
          <p:cNvSpPr/>
          <p:nvPr/>
        </p:nvSpPr>
        <p:spPr>
          <a:xfrm>
            <a:off x="100160" y="3861048"/>
            <a:ext cx="9126759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General Comments:</a:t>
            </a:r>
            <a:br>
              <a:rPr lang="en-GB" sz="16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This not a malignant tumour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Exclude case; lack of consensus. Exclude from grading. Exclude case – too many differentials with just one slide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Not a straight-forward case and not a good choice for EQA. I can’t think of an easy way of resolving this due to the subtle differences in </a:t>
            </a:r>
            <a:b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  prognosis, so best to make this a non-scoring case.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Absence of nuclear inclusion, presence of round nuclei. Focal nodular hyperplasia is likely the diagnosis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Too many diagnosis. Not suitable. Too controversial. 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This case should be excluded as in practice one would do further levels and sampling to come to a conclusion. It is on the cusp of benign and 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  malignant and would have been sent for a second opinion and discussed in the multidisciplinary MDT. If the case on consensus was regarded </a:t>
            </a:r>
            <a:b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  as benign a cautious approach with follow-up would have been recommended at the MDT.</a:t>
            </a:r>
          </a:p>
          <a:p>
            <a:endParaRPr lang="en-GB" sz="12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299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833 – Lymphoreticular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Lymph Nodes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Lymph node containing metastatic papillary thyroid carcinoma.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121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42190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047805"/>
              </p:ext>
            </p:extLst>
          </p:nvPr>
        </p:nvGraphicFramePr>
        <p:xfrm>
          <a:off x="125761" y="1661267"/>
          <a:ext cx="8892478" cy="1825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42190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8251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M64. multiple left lateral cervical lymph nodes	</a:t>
                      </a:r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Left lateral cervical lymph node dissection </a:t>
                      </a:r>
                      <a:r>
                        <a:rPr lang="mr-IN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fibro fatty tissue measuring up to 35mm. </a:t>
                      </a:r>
                    </a:p>
                    <a:p>
                      <a:pPr algn="l"/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slicing, multiple lymph nodes are seen.	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N/A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Metastatic papillary                       10.0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carcinoma of thyroid</a:t>
                      </a: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No merges necessary</a:t>
                      </a:r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81A0AC5-A87D-4B2E-8CD0-F0D66D96A33C}"/>
              </a:ext>
            </a:extLst>
          </p:cNvPr>
          <p:cNvSpPr/>
          <p:nvPr/>
        </p:nvSpPr>
        <p:spPr>
          <a:xfrm>
            <a:off x="131359" y="3717199"/>
            <a:ext cx="91267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General Comments</a:t>
            </a:r>
            <a:br>
              <a:rPr lang="en-GB" sz="16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No comments</a:t>
            </a:r>
          </a:p>
        </p:txBody>
      </p:sp>
    </p:spTree>
    <p:extLst>
      <p:ext uri="{BB962C8B-B14F-4D97-AF65-F5344CB8AC3E}">
        <p14:creationId xmlns:p14="http://schemas.microsoft.com/office/powerpoint/2010/main" val="522929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834 – Gynae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 err="1">
                <a:solidFill>
                  <a:schemeClr val="accent1"/>
                </a:solidFill>
                <a:latin typeface="+mn-lt"/>
              </a:rPr>
              <a:t>Vulval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 cyst excision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Bartholin's gland cyst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153849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863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42190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709912"/>
              </p:ext>
            </p:extLst>
          </p:nvPr>
        </p:nvGraphicFramePr>
        <p:xfrm>
          <a:off x="125761" y="1661266"/>
          <a:ext cx="8892478" cy="1551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863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42190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551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F43. </a:t>
                      </a:r>
                      <a:r>
                        <a:rPr lang="en-AU" sz="1200" b="0" kern="1200" dirty="0" err="1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Vulval</a:t>
                      </a: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cyst</a:t>
                      </a:r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Irregular piece of tan tissue measuring 35 x 20 x 9mm</a:t>
                      </a:r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accent1"/>
                          </a:solidFill>
                          <a:latin typeface="+mn-lt"/>
                        </a:rPr>
                        <a:t>N/A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1. Bartholin's cyst                                            8.94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2. Benign vulvovaginal cyst              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3. Bartholin's cyst with hyperplasia              0.88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4. Epithelial inclusion cyst                              0.04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5. Mullerian cyst                                              0.06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  <a:t>6. Other benign vaginal cyst                          0.01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  <a:latin typeface="+mn-lt"/>
                        </a:rPr>
                      </a:br>
                      <a:endParaRPr lang="en-GB" sz="1200" b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We will be merging diagnoses 1, 2 &amp; 3</a:t>
                      </a:r>
                    </a:p>
                    <a:p>
                      <a:endParaRPr lang="en-GB" sz="12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69% agreement from 81 responses</a:t>
                      </a:r>
                    </a:p>
                    <a:p>
                      <a:endParaRPr lang="en-GB" sz="12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81A0AC5-A87D-4B2E-8CD0-F0D66D96A33C}"/>
              </a:ext>
            </a:extLst>
          </p:cNvPr>
          <p:cNvSpPr/>
          <p:nvPr/>
        </p:nvSpPr>
        <p:spPr>
          <a:xfrm>
            <a:off x="251520" y="3429000"/>
            <a:ext cx="912675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General Comments:</a:t>
            </a:r>
            <a:br>
              <a:rPr lang="en-GB" sz="16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Mainly synonyms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They are all benign, but I would expect someone to be able to identify the tissue type.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All benign and non-specific ‘cyst’ diagnoses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endParaRPr lang="en-GB" sz="12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379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835 – GI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 err="1">
                <a:solidFill>
                  <a:schemeClr val="accent1"/>
                </a:solidFill>
                <a:latin typeface="+mn-lt"/>
              </a:rPr>
              <a:t>Ampullary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 Biopsy	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Adenocarcinoma consistent with local (</a:t>
            </a:r>
            <a:r>
              <a:rPr lang="en-GB" sz="1200" b="1" dirty="0" err="1">
                <a:solidFill>
                  <a:srgbClr val="FF0000"/>
                </a:solidFill>
                <a:latin typeface="+mn-lt"/>
              </a:rPr>
              <a:t>pancreaticobiliary</a:t>
            </a:r>
            <a:r>
              <a:rPr lang="en-GB" sz="1200" b="1" dirty="0">
                <a:solidFill>
                  <a:srgbClr val="FF0000"/>
                </a:solidFill>
                <a:latin typeface="+mn-lt"/>
              </a:rPr>
              <a:t>)  origin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577020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349897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204423"/>
              </p:ext>
            </p:extLst>
          </p:nvPr>
        </p:nvGraphicFramePr>
        <p:xfrm>
          <a:off x="125761" y="1661266"/>
          <a:ext cx="889247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349895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551710">
                <a:tc>
                  <a:txBody>
                    <a:bodyPr/>
                    <a:lstStyle/>
                    <a:p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M79. Biliary obstruction. Oedematous ampulla, ? malignant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Four biopsies up to 3mm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N/A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(Ampullary) adenocarcinoma                      9.60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IAPN (intra-ampullary papillary                  0.05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tubular neoplasia)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Intramucosal adenocarcinoma     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</a:t>
                      </a:r>
                      <a:r>
                        <a:rPr lang="it-IT" sz="1200" b="0" dirty="0">
                          <a:solidFill>
                            <a:schemeClr val="accent1"/>
                          </a:solidFill>
                        </a:rPr>
                        <a:t>Invasive adenocarcinoma                            0.28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1200" b="0" dirty="0">
                          <a:solidFill>
                            <a:schemeClr val="accent1"/>
                          </a:solidFill>
                        </a:rPr>
                        <a:t>c/w biliary / pancreatic / cholangiocarcinoma primary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marL="0" indent="0">
                        <a:buNone/>
                      </a:pP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We will be merging diagnoses 1, 3 &amp; 4</a:t>
                      </a:r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48% agreement from 85 responses</a:t>
                      </a:r>
                    </a:p>
                    <a:p>
                      <a:endParaRPr lang="en-GB" sz="12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81A0AC5-A87D-4B2E-8CD0-F0D66D96A33C}"/>
              </a:ext>
            </a:extLst>
          </p:cNvPr>
          <p:cNvSpPr/>
          <p:nvPr/>
        </p:nvSpPr>
        <p:spPr>
          <a:xfrm>
            <a:off x="35753" y="3645024"/>
            <a:ext cx="859809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General Comments</a:t>
            </a:r>
            <a:br>
              <a:rPr lang="en-GB" sz="14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1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</a:t>
            </a:r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This is adenocarcinoma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Invasive = invasive in this case.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This is an invasive adenocarcinoma. The remaining entities refer to non-invasive diagnoses</a:t>
            </a:r>
          </a:p>
          <a:p>
            <a:endParaRPr lang="en-GB" sz="12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919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836 – GU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Testis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Classical seminoma</a:t>
            </a:r>
          </a:p>
          <a:p>
            <a:r>
              <a:rPr lang="en-GB" sz="11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539294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42190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630366"/>
              </p:ext>
            </p:extLst>
          </p:nvPr>
        </p:nvGraphicFramePr>
        <p:xfrm>
          <a:off x="151364" y="1631856"/>
          <a:ext cx="8892478" cy="122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42190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221080">
                <a:tc>
                  <a:txBody>
                    <a:bodyPr/>
                    <a:lstStyle/>
                    <a:p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M44.  Testicular Lump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Testis 45x45x40mm with solid grey white soft tumour 27x25mm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N/A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Classical seminoma                        4.91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Seminoma NOS                               5.07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Yolk sac tumour                              0.01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Spermatocytic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 tumour                   0.01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We will be merging diagnoses 1 and 2</a:t>
                      </a:r>
                    </a:p>
                    <a:p>
                      <a:endParaRPr lang="en-GB" sz="12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91% agreement from 79 responses</a:t>
                      </a:r>
                    </a:p>
                    <a:p>
                      <a:endParaRPr lang="en-GB" sz="12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81A0AC5-A87D-4B2E-8CD0-F0D66D96A33C}"/>
              </a:ext>
            </a:extLst>
          </p:cNvPr>
          <p:cNvSpPr/>
          <p:nvPr/>
        </p:nvSpPr>
        <p:spPr>
          <a:xfrm>
            <a:off x="151364" y="3284984"/>
            <a:ext cx="912675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General Comments</a:t>
            </a:r>
            <a:b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Seminoma NOS is insufficient as they could be saying Classical or </a:t>
            </a:r>
            <a:r>
              <a:rPr lang="en-GB" sz="1200" dirty="0" err="1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spermatocytic</a:t>
            </a:r>
            <a:endParaRPr lang="en-GB" sz="12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Classical seminoma is the old terminology for is what is now called seminoma. The NOS is redundant.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1 and 2 are same diagnosis with different terminology. WHO 2016 just says ‘seminoma’.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Just one diagnosis, the others were inaccurate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Treatment for seminoma (radiotherapy) is different from that of diagnoses 3&amp;4 (possible chemotherapy)</a:t>
            </a:r>
          </a:p>
          <a:p>
            <a:endParaRPr lang="en-GB" sz="12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688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837 – Skin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Anal tissue</a:t>
            </a:r>
            <a:br>
              <a:rPr lang="en-AU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Non-caseating granulomas consistent with Crohn's disease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sz="1100" dirty="0">
                <a:solidFill>
                  <a:schemeClr val="accent1"/>
                </a:solidFill>
              </a:rPr>
            </a:br>
            <a:endParaRPr lang="en-GB" sz="1100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244599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42190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069641"/>
              </p:ext>
            </p:extLst>
          </p:nvPr>
        </p:nvGraphicFramePr>
        <p:xfrm>
          <a:off x="125761" y="1661266"/>
          <a:ext cx="8892478" cy="2703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42190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703838">
                <a:tc>
                  <a:txBody>
                    <a:bodyPr/>
                    <a:lstStyle/>
                    <a:p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24M. Wide anal fissure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None provided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N/A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sv-SE" sz="1200" b="0" dirty="0">
                          <a:solidFill>
                            <a:schemeClr val="accent1"/>
                          </a:solidFill>
                        </a:rPr>
                        <a:t>1. Fibroepithelial  / Anal Polyp /             0.49</a:t>
                      </a:r>
                    </a:p>
                    <a:p>
                      <a:pPr marL="0" indent="0">
                        <a:buNone/>
                      </a:pPr>
                      <a:r>
                        <a:rPr lang="sv-SE" sz="1200" b="0" dirty="0">
                          <a:solidFill>
                            <a:schemeClr val="accent1"/>
                          </a:solidFill>
                        </a:rPr>
                        <a:t>sentinel skin tag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Anal fissure                                           1.06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Exclude Syphilis                                    4.33          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Exclude Crohn’s                                    1.34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Exclude parasites                   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Lichenoid / lichen planus                   1.16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7. Chronic inflammation  +/-                  1.27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ulcer / epithelioid granulomas /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plasma cell mucositis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8. Haemorrhoid                          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9. Exclude infections                                0.14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10. ??any abnormality of renal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/ parathormone function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This case will be excluded from personal scoring due to lack of consensus.</a:t>
                      </a:r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81A0AC5-A87D-4B2E-8CD0-F0D66D96A33C}"/>
              </a:ext>
            </a:extLst>
          </p:cNvPr>
          <p:cNvSpPr/>
          <p:nvPr/>
        </p:nvSpPr>
        <p:spPr>
          <a:xfrm>
            <a:off x="125761" y="4418159"/>
            <a:ext cx="9126759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General Comments:</a:t>
            </a:r>
            <a:br>
              <a:rPr lang="en-GB" sz="16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Exclude this case, too non-specific, no consensus, insufficient information x 8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Some of the submitted responses are not proper diagnoses!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All benign diagnoses, largely differ on basis of clinical suggestion, histology was non-specific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Recent papers suggest that many cases of rectal Syphilis were missed and, in this case, syphilis has to be considered based on the histological </a:t>
            </a:r>
            <a:b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 features on H&amp;E.  The results of special stains including immunohistochemistry need to be provided.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Presence of mainly plasma cells infiltration and the lichenoid inflammation. Inflamed fibroepithelial polyp is the likely diagnosis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In the absence of more clinical history most of these diagnoses seem reasonable.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2 3 4 5 9 &amp; 10 are not pathological diagnoses, so cannot really suggest merges of the option provided</a:t>
            </a:r>
          </a:p>
          <a:p>
            <a:endParaRPr lang="en-GB" sz="12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940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838 – Lymphoreticular</a:t>
            </a:r>
            <a:br>
              <a:rPr lang="en-GB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200" dirty="0">
                <a:solidFill>
                  <a:schemeClr val="accent1"/>
                </a:solidFill>
                <a:latin typeface="+mn-lt"/>
              </a:rPr>
              <a:t>Left para-renal mass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 </a:t>
            </a:r>
            <a:br>
              <a:rPr lang="en-GB" sz="1200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Submitted Diagnosis: </a:t>
            </a:r>
            <a:r>
              <a:rPr lang="en-GB" sz="1200" b="1" dirty="0">
                <a:solidFill>
                  <a:srgbClr val="FF0000"/>
                </a:solidFill>
                <a:latin typeface="+mn-lt"/>
              </a:rPr>
              <a:t>Hyaline-vascular variant of Castleman disease</a:t>
            </a:r>
            <a:r>
              <a:rPr lang="en-GB" sz="12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</a:rPr>
              <a:t>			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823278"/>
              </p:ext>
            </p:extLst>
          </p:nvPr>
        </p:nvGraphicFramePr>
        <p:xfrm>
          <a:off x="125761" y="1052736"/>
          <a:ext cx="88924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85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845841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744011"/>
              </p:ext>
            </p:extLst>
          </p:nvPr>
        </p:nvGraphicFramePr>
        <p:xfrm>
          <a:off x="125331" y="1875696"/>
          <a:ext cx="8892478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85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944646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791658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133871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479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M27. Left para-renal mass excised.</a:t>
                      </a:r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fatty mass 160x110x80mm, weight 299g, inked black. Serial sectioning                  reveals and tan to fatty well circumscribed nodule 91x41x37mm which is                  abutting the inked margin. A separate adrenal 35x35mm is noted 8mm from                 the mass.</a:t>
                      </a:r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CD20 shows small follicles.CD21 shrunken follicular dendritic cell </a:t>
                      </a:r>
                      <a:b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mesh works. </a:t>
                      </a:r>
                      <a:b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Plasma cells numbers are not excessive by CD38, CD79a or MUM1 immunostaining and express mixed light and heavy chain by ISH and immunochemistry respectively. </a:t>
                      </a:r>
                      <a:b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IgG4 expressing plasma cells represent only a small proportion of IgG-class plasma cells. CMV, EBER ISH and HHV8 are all negative.</a:t>
                      </a:r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 Hyaline vascular                         4.90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Castleman disease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Castleman disease NOS             4.33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Accessory spleen                        0.37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/ ectopic splenic tissue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/ </a:t>
                      </a:r>
                      <a:r>
                        <a:rPr lang="en-GB" sz="1200" b="0" dirty="0" err="1">
                          <a:solidFill>
                            <a:schemeClr val="accent1"/>
                          </a:solidFill>
                        </a:rPr>
                        <a:t>spenunculus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Reactive LN with fibrosis           0.25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5. HV Castleman disease               0.07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and angiomyolipoma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6. Variant of Castleman                 0.06 disease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7. Follicular lymphoma                  0.01</a:t>
                      </a:r>
                    </a:p>
                    <a:p>
                      <a:pPr marL="0" indent="0">
                        <a:buNone/>
                      </a:pP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We will be merging diagnoses 1, 2 &amp; 6</a:t>
                      </a:r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86% agreement from 79 responses</a:t>
                      </a:r>
                    </a:p>
                    <a:p>
                      <a:endParaRPr lang="en-GB" sz="12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81A0AC5-A87D-4B2E-8CD0-F0D66D96A33C}"/>
              </a:ext>
            </a:extLst>
          </p:cNvPr>
          <p:cNvSpPr/>
          <p:nvPr/>
        </p:nvSpPr>
        <p:spPr>
          <a:xfrm>
            <a:off x="35834" y="5259003"/>
            <a:ext cx="912675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General Comments:</a:t>
            </a:r>
            <a:br>
              <a:rPr lang="en-GB" sz="16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 Castleman without subtyping is insufficient in my view as the type has clinical relevance. For example, plasma cell variant has associations </a:t>
            </a:r>
            <a:br>
              <a:rPr lang="en-GB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   with HIV and lymphoma. </a:t>
            </a:r>
            <a:r>
              <a:rPr lang="en-GB" sz="1050" dirty="0">
                <a:solidFill>
                  <a:schemeClr val="accent1"/>
                </a:solidFill>
                <a:cs typeface="Arial" panose="020B0604020202020204" pitchFamily="34" charset="0"/>
              </a:rPr>
              <a:t>Not enough to call it Castleman’s disease NOS as management of plasma cell/mixed variant</a:t>
            </a:r>
            <a:endParaRPr lang="en-GB" sz="105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en-GB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This is hyaline vascular Castleman’s disease x 4</a:t>
            </a:r>
          </a:p>
          <a:p>
            <a:r>
              <a:rPr lang="en-GB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The sub-type of Castleman’s disease matters. </a:t>
            </a:r>
          </a:p>
          <a:p>
            <a:r>
              <a:rPr lang="en-GB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Clearly Castleman’s, but any variant (or none) should be acceptable</a:t>
            </a:r>
          </a:p>
          <a:p>
            <a:r>
              <a:rPr lang="en-GB" sz="105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? 5 as should not really have 2 diagnoses in EQA slide</a:t>
            </a:r>
          </a:p>
          <a:p>
            <a:pPr lvl="0"/>
            <a:r>
              <a:rPr lang="en-GB" sz="1050" dirty="0">
                <a:solidFill>
                  <a:schemeClr val="accent1"/>
                </a:solidFill>
                <a:cs typeface="Arial" panose="020B0604020202020204" pitchFamily="34" charset="0"/>
              </a:rPr>
              <a:t>• </a:t>
            </a:r>
            <a:r>
              <a:rPr lang="en-AU" sz="1050" dirty="0">
                <a:solidFill>
                  <a:schemeClr val="accent1"/>
                </a:solidFill>
              </a:rPr>
              <a:t>Led to this diagnosis by the supporting information, but too specialised I think really for general EQA, unless as educational. I would never diagnose this in real life  </a:t>
            </a:r>
          </a:p>
          <a:p>
            <a:pPr lvl="0"/>
            <a:r>
              <a:rPr lang="en-AU" sz="1050" dirty="0">
                <a:solidFill>
                  <a:schemeClr val="accent1"/>
                </a:solidFill>
              </a:rPr>
              <a:t>   independently.</a:t>
            </a:r>
            <a:endParaRPr lang="en-GB" sz="1050" dirty="0">
              <a:solidFill>
                <a:schemeClr val="accent1"/>
              </a:solidFill>
            </a:endParaRPr>
          </a:p>
          <a:p>
            <a:pPr lvl="0"/>
            <a:r>
              <a:rPr lang="en-AU" dirty="0"/>
              <a:t> </a:t>
            </a:r>
            <a:endParaRPr lang="en-GB" dirty="0"/>
          </a:p>
          <a:p>
            <a:endParaRPr lang="en-GB" sz="12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691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839 – Miscellaneous (EDUCATIONAL)</a:t>
            </a:r>
            <a:br>
              <a:rPr lang="en-GB" sz="2000" dirty="0">
                <a:solidFill>
                  <a:schemeClr val="accent1"/>
                </a:solidFill>
                <a:latin typeface="+mn-lt"/>
              </a:rPr>
            </a:br>
            <a:r>
              <a:rPr lang="en-GB" sz="1400" dirty="0">
                <a:solidFill>
                  <a:schemeClr val="accent1"/>
                </a:solidFill>
                <a:latin typeface="+mn-lt"/>
              </a:rPr>
              <a:t>Specimen: </a:t>
            </a:r>
            <a:r>
              <a:rPr lang="en-AU" sz="1400" dirty="0">
                <a:solidFill>
                  <a:schemeClr val="accent1"/>
                </a:solidFill>
                <a:latin typeface="+mn-lt"/>
              </a:rPr>
              <a:t>Conjunctival biopsy</a:t>
            </a:r>
            <a:r>
              <a:rPr lang="en-GB" sz="14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	</a:t>
            </a:r>
            <a:r>
              <a:rPr lang="en-GB" sz="1600" dirty="0">
                <a:solidFill>
                  <a:schemeClr val="accent1"/>
                </a:solidFill>
                <a:latin typeface="+mn-lt"/>
              </a:rPr>
              <a:t>	</a:t>
            </a:r>
            <a:r>
              <a:rPr lang="en-GB" sz="2000" dirty="0">
                <a:solidFill>
                  <a:schemeClr val="accent1"/>
                </a:solidFill>
                <a:latin typeface="+mn-lt"/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  <a:latin typeface="+mn-lt"/>
              </a:rPr>
            </a:br>
            <a:endParaRPr lang="en-GB" dirty="0">
              <a:solidFill>
                <a:schemeClr val="accent1"/>
              </a:solidFill>
              <a:latin typeface="+mn-lt"/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87192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871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42190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Suggested Diagnosis </a:t>
                      </a:r>
                    </a:p>
                    <a:p>
                      <a:r>
                        <a:rPr lang="en-GB" sz="1600" dirty="0"/>
                        <a:t>(Top 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Submitted Diagnosis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538427"/>
              </p:ext>
            </p:extLst>
          </p:nvPr>
        </p:nvGraphicFramePr>
        <p:xfrm>
          <a:off x="147711" y="1631856"/>
          <a:ext cx="8892478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921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652533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939755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44385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4878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M83. Suspect right eye conjunctival squamous cell carcinoma</a:t>
                      </a:r>
                      <a:endParaRPr lang="en-GB" sz="14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Piece of tissue measuring 3mm, plus fragment.</a:t>
                      </a:r>
                      <a:endParaRPr lang="en-GB" sz="14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GB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EMA, CK7 and CK5/6 positive; p63 patchy positivity; CK20, GCDFP-15, S-100, chromogranin, </a:t>
                      </a:r>
                      <a:r>
                        <a:rPr lang="en-AU" sz="1400" b="0" kern="1200" dirty="0" err="1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synaptophysin</a:t>
                      </a:r>
                      <a:r>
                        <a:rPr lang="en-AU" sz="14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CD56, SMA and myosin negative.                    Special stains: </a:t>
                      </a:r>
                      <a:br>
                        <a:rPr lang="en-AU" sz="14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4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 and Southgate’s </a:t>
                      </a:r>
                      <a:r>
                        <a:rPr lang="en-AU" sz="1400" b="0" kern="1200" dirty="0" err="1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mucicarmine</a:t>
                      </a:r>
                      <a:r>
                        <a:rPr lang="en-AU" sz="14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negative</a:t>
                      </a:r>
                      <a:endParaRPr lang="en-GB" sz="14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i="1" u="sng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Squamous cell carcinoma x 22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accent1"/>
                          </a:solidFill>
                        </a:rPr>
                        <a:t>Adenosquamous</a:t>
                      </a: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 ca x 22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Adenocarcinoma x 16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Sebaceous Carcinoma x 11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Mucoepidermoid carcinoma (MEC) x 7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Oncocytoma x 5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Conjunctival carcinoma x 4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Conjunctival squamous cell carcinoma x 3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APOCRINE ADENOMA x 3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accent1"/>
                          </a:solidFill>
                        </a:rPr>
                        <a:t>Oncocytic</a:t>
                      </a: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 carcinoma x 3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 err="1">
                          <a:solidFill>
                            <a:schemeClr val="accent1"/>
                          </a:solidFill>
                        </a:rPr>
                        <a:t>Oncoytic</a:t>
                      </a: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 adenocarcinoma.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918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60" y="169898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840 – </a:t>
            </a:r>
            <a:r>
              <a:rPr lang="en-GB" sz="2000" b="1" dirty="0" err="1">
                <a:solidFill>
                  <a:schemeClr val="accent1"/>
                </a:solidFill>
                <a:latin typeface="+mn-lt"/>
              </a:rPr>
              <a:t>Gynae</a:t>
            </a:r>
            <a:r>
              <a:rPr lang="en-GB" sz="2000" b="1" dirty="0">
                <a:solidFill>
                  <a:schemeClr val="accent1"/>
                </a:solidFill>
                <a:latin typeface="+mn-lt"/>
              </a:rPr>
              <a:t> (EDUCATIONAL)</a:t>
            </a:r>
            <a:br>
              <a:rPr lang="en-GB" sz="2000" dirty="0">
                <a:solidFill>
                  <a:schemeClr val="accent1"/>
                </a:solidFill>
                <a:latin typeface="+mn-lt"/>
              </a:rPr>
            </a:br>
            <a:r>
              <a:rPr lang="en-GB" sz="1400" dirty="0">
                <a:solidFill>
                  <a:schemeClr val="accent1"/>
                </a:solidFill>
                <a:latin typeface="+mn-lt"/>
              </a:rPr>
              <a:t>Specimen: Placenta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978470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853953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Suggested Diagnosis </a:t>
                      </a:r>
                    </a:p>
                    <a:p>
                      <a:r>
                        <a:rPr lang="en-GB" sz="1600" dirty="0"/>
                        <a:t>(Top 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Submitted Diagnosis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588930"/>
              </p:ext>
            </p:extLst>
          </p:nvPr>
        </p:nvGraphicFramePr>
        <p:xfrm>
          <a:off x="125761" y="1661266"/>
          <a:ext cx="8892478" cy="2487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853951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487814">
                <a:tc>
                  <a:txBody>
                    <a:bodyPr/>
                    <a:lstStyle/>
                    <a:p>
                      <a:r>
                        <a:rPr lang="en-AU" sz="14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F24. Intrapartum stillbirth (38+5 weeks, 2360g, female SVD). Known </a:t>
                      </a:r>
                      <a:br>
                        <a:rPr lang="en-AU" sz="14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4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I-cell disease (genetic testing during pregnancy)</a:t>
                      </a:r>
                      <a:r>
                        <a:rPr lang="en-GB" sz="1400" b="0" dirty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endParaRPr lang="en-GB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4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752g singleton placenta 200x175x35mm. 200x12mm cord.</a:t>
                      </a:r>
                      <a:r>
                        <a:rPr lang="en-GB" sz="1400" b="0" dirty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endParaRPr lang="en-GB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N/A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i="1" u="sng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I cell disease x 32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accent1"/>
                          </a:solidFill>
                        </a:rPr>
                        <a:t>Mucolipidosis</a:t>
                      </a: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 x 16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accent1"/>
                          </a:solidFill>
                        </a:rPr>
                        <a:t>Mucolipidosis</a:t>
                      </a: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 type II x 10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accent1"/>
                          </a:solidFill>
                        </a:rPr>
                        <a:t>Chorangiosis</a:t>
                      </a: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 x 8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Placental calcification x 4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 err="1">
                          <a:solidFill>
                            <a:schemeClr val="accent1"/>
                          </a:solidFill>
                        </a:rPr>
                        <a:t>Chorangioma</a:t>
                      </a: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 x 4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Foetal storage disease x 2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Trophoblastic Lipidosis x 2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Glycogen storage disease x2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Placental mucolipidosis x 2</a:t>
                      </a:r>
                    </a:p>
                    <a:p>
                      <a:pPr marL="0" indent="0">
                        <a:buNone/>
                      </a:pPr>
                      <a:endParaRPr lang="en-GB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Features consistent with I-cell disease.</a:t>
                      </a:r>
                    </a:p>
                    <a:p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Extensive </a:t>
                      </a:r>
                      <a:r>
                        <a:rPr lang="en-GB" sz="1400" b="0" dirty="0" err="1">
                          <a:solidFill>
                            <a:schemeClr val="accent1"/>
                          </a:solidFill>
                        </a:rPr>
                        <a:t>vasculisation</a:t>
                      </a: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 of villous </a:t>
                      </a:r>
                      <a:r>
                        <a:rPr lang="en-GB" sz="1400" b="0" dirty="0" err="1">
                          <a:solidFill>
                            <a:schemeClr val="accent1"/>
                          </a:solidFill>
                        </a:rPr>
                        <a:t>typhoblast</a:t>
                      </a: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 consistent with known diagnosis of </a:t>
                      </a:r>
                      <a:r>
                        <a:rPr lang="en-GB" sz="1400" b="0" dirty="0" err="1">
                          <a:solidFill>
                            <a:schemeClr val="accent1"/>
                          </a:solidFill>
                        </a:rPr>
                        <a:t>mucolipidosis</a:t>
                      </a:r>
                      <a:r>
                        <a:rPr lang="en-GB" sz="1400" b="0" dirty="0">
                          <a:solidFill>
                            <a:schemeClr val="accent1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93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54" y="2996671"/>
            <a:ext cx="838317" cy="5906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105" y="566476"/>
            <a:ext cx="1651662" cy="120392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597724" y="3630826"/>
            <a:ext cx="135806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Mute your mic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you’re not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887" y="2977479"/>
            <a:ext cx="553140" cy="610609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4625476" y="2953731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508" y="3004434"/>
            <a:ext cx="556469" cy="52622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625476" y="3630826"/>
            <a:ext cx="18549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“raise hand”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“chat” feature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raise questions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share ideas</a:t>
            </a:r>
          </a:p>
        </p:txBody>
      </p:sp>
      <p:sp>
        <p:nvSpPr>
          <p:cNvPr id="16" name="Oval 15"/>
          <p:cNvSpPr/>
          <p:nvPr/>
        </p:nvSpPr>
        <p:spPr>
          <a:xfrm>
            <a:off x="7015790" y="2914320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15790" y="3630826"/>
            <a:ext cx="17764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 for the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Chair person to call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you before you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unmute your mic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5871" y="3029481"/>
            <a:ext cx="652626" cy="54485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838193" y="1888889"/>
            <a:ext cx="318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Etiquette</a:t>
            </a:r>
          </a:p>
        </p:txBody>
      </p:sp>
      <p:sp>
        <p:nvSpPr>
          <p:cNvPr id="26" name="Oval 25"/>
          <p:cNvSpPr/>
          <p:nvPr/>
        </p:nvSpPr>
        <p:spPr>
          <a:xfrm>
            <a:off x="3312163" y="4873561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45848" y="4880975"/>
            <a:ext cx="181652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Remember…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Everyone can see 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chat comments</a:t>
            </a:r>
          </a:p>
        </p:txBody>
      </p:sp>
      <p:sp>
        <p:nvSpPr>
          <p:cNvPr id="29" name="Oval 28"/>
          <p:cNvSpPr/>
          <p:nvPr/>
        </p:nvSpPr>
        <p:spPr>
          <a:xfrm>
            <a:off x="397741" y="3001920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5535" y="3663095"/>
            <a:ext cx="144783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your camera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on, everyone </a:t>
            </a:r>
          </a:p>
          <a:p>
            <a:r>
              <a:rPr lang="en-GB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see you</a:t>
            </a:r>
          </a:p>
        </p:txBody>
      </p:sp>
      <p:sp>
        <p:nvSpPr>
          <p:cNvPr id="31" name="Oval 30"/>
          <p:cNvSpPr/>
          <p:nvPr/>
        </p:nvSpPr>
        <p:spPr>
          <a:xfrm>
            <a:off x="2597724" y="2974195"/>
            <a:ext cx="648072" cy="610609"/>
          </a:xfrm>
          <a:prstGeom prst="ellipse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4025" y="4859532"/>
            <a:ext cx="698262" cy="67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9220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6984776" cy="1584176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          </a:t>
            </a:r>
            <a:r>
              <a:rPr lang="en-GB" b="1" dirty="0">
                <a:solidFill>
                  <a:schemeClr val="accent1"/>
                </a:solidFill>
              </a:rPr>
              <a:t>4. Questions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Comments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Suggestions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      Feedback</a:t>
            </a:r>
            <a:br>
              <a:rPr lang="en-GB" b="1" dirty="0">
                <a:solidFill>
                  <a:schemeClr val="accent1"/>
                </a:solidFill>
              </a:rPr>
            </a:b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Thank you for attending. This presentation can be found on the EQA website from next week.</a:t>
            </a:r>
            <a:br>
              <a:rPr lang="en-GB" b="1" dirty="0">
                <a:solidFill>
                  <a:schemeClr val="accent1"/>
                </a:solidFill>
              </a:rPr>
            </a:br>
            <a:br>
              <a:rPr lang="en-GB" b="1" dirty="0">
                <a:solidFill>
                  <a:schemeClr val="accent1"/>
                </a:solidFill>
              </a:rPr>
            </a:br>
            <a:endParaRPr lang="en-GB" sz="4000" b="1" dirty="0">
              <a:solidFill>
                <a:schemeClr val="accent1"/>
              </a:solidFill>
            </a:endParaRPr>
          </a:p>
        </p:txBody>
      </p:sp>
      <p:pic>
        <p:nvPicPr>
          <p:cNvPr id="3" name="Picture 2" descr="C:\Users\Amanda.Cowie\AppData\Local\Microsoft\Windows\Temporary Internet Files\Content.Outlook\0K1WQ3E1\7808.PNG">
            <a:extLst>
              <a:ext uri="{FF2B5EF4-FFF2-40B4-BE49-F238E27FC236}">
                <a16:creationId xmlns:a16="http://schemas.microsoft.com/office/drawing/2014/main" id="{21ABF370-E782-468B-A450-5DD6496DA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517232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21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482228" y="685988"/>
            <a:ext cx="8013700" cy="865187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>
                <a:solidFill>
                  <a:schemeClr val="accent1"/>
                </a:solidFill>
              </a:rPr>
              <a:t>Agenda</a:t>
            </a:r>
            <a:endParaRPr lang="en-US" altLang="en-US" dirty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47056" y="1772816"/>
            <a:ext cx="7848872" cy="4376748"/>
          </a:xfrm>
        </p:spPr>
        <p:txBody>
          <a:bodyPr>
            <a:noAutofit/>
          </a:bodyPr>
          <a:lstStyle/>
          <a:p>
            <a:pPr marL="742950" lvl="0" indent="-742950"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Welcome &amp; Introduction of Scheme Staff</a:t>
            </a:r>
            <a:br>
              <a:rPr lang="en-GB" b="1" dirty="0">
                <a:solidFill>
                  <a:schemeClr val="accent1"/>
                </a:solidFill>
              </a:rPr>
            </a:br>
            <a:endParaRPr lang="en-GB" b="1" dirty="0">
              <a:solidFill>
                <a:schemeClr val="accent1"/>
              </a:solidFill>
            </a:endParaRPr>
          </a:p>
          <a:p>
            <a:pPr marL="742950" lvl="0" indent="-742950">
              <a:buAutoNum type="arabicPeriod"/>
            </a:pPr>
            <a:r>
              <a:rPr lang="en-GB" b="1" dirty="0">
                <a:solidFill>
                  <a:schemeClr val="accent1"/>
                </a:solidFill>
              </a:rPr>
              <a:t>Meeting Terms of Reference</a:t>
            </a:r>
            <a:br>
              <a:rPr lang="en-GB" b="1" dirty="0">
                <a:solidFill>
                  <a:schemeClr val="accent1"/>
                </a:solidFill>
              </a:rPr>
            </a:br>
            <a:endParaRPr lang="en-GB" b="1" dirty="0">
              <a:solidFill>
                <a:schemeClr val="accent1"/>
              </a:solidFill>
            </a:endParaRPr>
          </a:p>
          <a:p>
            <a:pPr lvl="0"/>
            <a:r>
              <a:rPr lang="en-GB" b="1" dirty="0">
                <a:solidFill>
                  <a:schemeClr val="accent1"/>
                </a:solidFill>
              </a:rPr>
              <a:t>3.     Case and Preliminary Score Review</a:t>
            </a:r>
            <a:br>
              <a:rPr lang="en-GB" b="1" dirty="0">
                <a:solidFill>
                  <a:schemeClr val="accent1"/>
                </a:solidFill>
              </a:rPr>
            </a:br>
            <a:r>
              <a:rPr lang="en-GB" b="1" dirty="0">
                <a:solidFill>
                  <a:schemeClr val="accent1"/>
                </a:solidFill>
              </a:rPr>
              <a:t>       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a)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Case 829 – 838</a:t>
            </a:r>
            <a:b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b) Educational Cases – 839- 840</a:t>
            </a:r>
            <a:br>
              <a:rPr lang="en-GB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b="1" dirty="0">
                <a:solidFill>
                  <a:schemeClr val="accent1"/>
                </a:solidFill>
              </a:rPr>
              <a:t>4.      Questions / comments</a:t>
            </a:r>
          </a:p>
          <a:p>
            <a:endParaRPr lang="en-GB" sz="1200" i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68560" y="2492896"/>
            <a:ext cx="8712968" cy="864096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          </a:t>
            </a:r>
            <a:r>
              <a:rPr lang="en-GB" b="1" dirty="0">
                <a:solidFill>
                  <a:schemeClr val="accent1"/>
                </a:solidFill>
              </a:rPr>
              <a:t>2. Meeting Terms of Reference</a:t>
            </a:r>
            <a:endParaRPr lang="en-GB" sz="4000" b="1" dirty="0">
              <a:solidFill>
                <a:schemeClr val="accent1"/>
              </a:solidFill>
            </a:endParaRPr>
          </a:p>
        </p:txBody>
      </p:sp>
      <p:pic>
        <p:nvPicPr>
          <p:cNvPr id="3" name="Picture 2" descr="C:\Users\Amanda.Cowie\AppData\Local\Microsoft\Windows\Temporary Internet Files\Content.Outlook\0K1WQ3E1\7808.PNG">
            <a:extLst>
              <a:ext uri="{FF2B5EF4-FFF2-40B4-BE49-F238E27FC236}">
                <a16:creationId xmlns:a16="http://schemas.microsoft.com/office/drawing/2014/main" id="{21ABF370-E782-468B-A450-5DD6496DA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09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845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827584" y="1772816"/>
            <a:ext cx="8013700" cy="4392488"/>
          </a:xfrm>
        </p:spPr>
        <p:txBody>
          <a:bodyPr>
            <a:normAutofit/>
          </a:bodyPr>
          <a:lstStyle/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  <a:p>
            <a:pPr eaLnBrk="1" hangingPunct="1"/>
            <a:br>
              <a:rPr lang="en-US" altLang="en-US" sz="2400" dirty="0">
                <a:latin typeface="Arial" charset="0"/>
                <a:cs typeface="Arial" charset="0"/>
              </a:rPr>
            </a:br>
            <a:endParaRPr lang="en-US" altLang="en-US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FC5646-0BCD-4587-B55D-D85D7FC686F2}"/>
              </a:ext>
            </a:extLst>
          </p:cNvPr>
          <p:cNvSpPr/>
          <p:nvPr/>
        </p:nvSpPr>
        <p:spPr>
          <a:xfrm>
            <a:off x="302716" y="937461"/>
            <a:ext cx="830173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meeting is held between the end of case consultation and results being issued and replaces the additional final week of the case consultation. </a:t>
            </a:r>
          </a:p>
          <a:p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meeting is an educational exercise; an opportunity to explain the reasons behind scoring and merging or why cases were excluded.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clarity, this is not an opportunity to alter merging decisions, as participants have that opportunity during the “Case Consultation” period. </a:t>
            </a:r>
          </a:p>
          <a:p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additional CPD point will be awarded to those who attend, and it will be added to the annual certificate.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always welcome any feedback – good or bad – you may have about today.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1"/>
              </a:solidFill>
            </a:endParaRPr>
          </a:p>
          <a:p>
            <a:endParaRPr lang="en-GB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7005599" cy="864096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 </a:t>
            </a:r>
            <a:r>
              <a:rPr lang="en-GB" b="1" dirty="0">
                <a:solidFill>
                  <a:schemeClr val="accent1"/>
                </a:solidFill>
              </a:rPr>
              <a:t>3.     Round q Review</a:t>
            </a:r>
            <a:endParaRPr lang="en-GB" dirty="0"/>
          </a:p>
        </p:txBody>
      </p:sp>
      <p:pic>
        <p:nvPicPr>
          <p:cNvPr id="5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962" y="3645024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845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7604" y="371019"/>
            <a:ext cx="7005599" cy="864096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Case</a:t>
            </a:r>
            <a:r>
              <a:rPr lang="en-GB" dirty="0"/>
              <a:t> </a:t>
            </a:r>
            <a:r>
              <a:rPr lang="en-GB" b="1" dirty="0"/>
              <a:t>Consultation</a:t>
            </a:r>
          </a:p>
        </p:txBody>
      </p:sp>
      <p:pic>
        <p:nvPicPr>
          <p:cNvPr id="5" name="Picture 2" descr="C:\Users\Amanda.Cowie\AppData\Local\Microsoft\Windows\Temporary Internet Files\Content.Outlook\0K1WQ3E1\7808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403" y="5752039"/>
            <a:ext cx="780038" cy="111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D4EAD0C7-8C90-4EC9-92E7-B4DD5679C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3122" y="1340768"/>
            <a:ext cx="8517756" cy="5328592"/>
          </a:xfrm>
        </p:spPr>
        <p:txBody>
          <a:bodyPr>
            <a:normAutofit fontScale="55000" lnSpcReduction="20000"/>
          </a:bodyPr>
          <a:lstStyle/>
          <a:p>
            <a:pPr eaLnBrk="1" hangingPunct="1"/>
            <a:endParaRPr lang="en-US" altLang="en-US" sz="2900" dirty="0">
              <a:latin typeface="Arial" charset="0"/>
              <a:cs typeface="Arial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143</a:t>
            </a:r>
            <a:r>
              <a:rPr lang="en-US" altLang="en-US" sz="2900" b="1" dirty="0">
                <a:solidFill>
                  <a:srgbClr val="FF0000"/>
                </a:solidFill>
                <a:ea typeface="+mj-ea"/>
              </a:rPr>
              <a:t> </a:t>
            </a: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responses received for round q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86 responses received for consultation – 60% QUORATE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sz="2900" b="1" dirty="0">
              <a:solidFill>
                <a:schemeClr val="accent1"/>
              </a:solidFill>
              <a:ea typeface="+mj-ea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900" b="1" dirty="0">
                <a:solidFill>
                  <a:schemeClr val="accent1"/>
                </a:solidFill>
                <a:ea typeface="+mj-ea"/>
              </a:rPr>
              <a:t>Basic Rules regarding Case Consultation and Merging Diagnostic categories: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dirty="0">
              <a:latin typeface="Arial" charset="0"/>
              <a:cs typeface="Arial" charset="0"/>
            </a:endParaRPr>
          </a:p>
          <a:p>
            <a:pPr marL="800100" lvl="1" indent="-3429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If you are exempt from a category, your consultation response to that case is also not counted</a:t>
            </a:r>
          </a:p>
          <a:p>
            <a:pPr marL="800100" lvl="1" indent="-342900" algn="l" eaLnBrk="1" hangingPunct="1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 marL="800100" lvl="1" indent="-3429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Each case must have received a consultation response from at least 50% of those that answered it</a:t>
            </a:r>
          </a:p>
          <a:p>
            <a:pPr marL="800100" lvl="1" indent="-342900" algn="l" eaLnBrk="1" hangingPunct="1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 marL="800100" lvl="1" indent="-3429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For a merge to be automatically accepted, more than 50% of consultation respondents must agree</a:t>
            </a:r>
          </a:p>
          <a:p>
            <a:pPr marL="800100" lvl="1" indent="-342900" algn="l" eaLnBrk="1" hangingPunct="1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 marL="800100" lvl="1" indent="-3429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Between 40-50% agreement, the merge will be accepted only with the agreement of the Organiser (i.e. clinically valid).</a:t>
            </a:r>
          </a:p>
          <a:p>
            <a:pPr marL="800100" lvl="1" indent="-342900" algn="l" eaLnBrk="1" hangingPunct="1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2">
                  <a:lumMod val="60000"/>
                  <a:lumOff val="40000"/>
                </a:schemeClr>
              </a:solidFill>
              <a:latin typeface="Arial" charset="0"/>
              <a:cs typeface="Arial" charset="0"/>
            </a:endParaRPr>
          </a:p>
          <a:p>
            <a:pPr marL="800100" lvl="1" indent="-3429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cs typeface="Arial" charset="0"/>
              </a:rPr>
              <a:t>The consensus CAN be over-ridden if there are clinically valid reasons for doing so. These are recorded, and reviewed at the AMR. </a:t>
            </a:r>
            <a:br>
              <a:rPr lang="en-US" altLang="en-US" dirty="0">
                <a:latin typeface="Arial" charset="0"/>
                <a:cs typeface="Arial" charset="0"/>
              </a:rPr>
            </a:br>
            <a:endParaRPr lang="en-US" altLang="en-US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11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00159" y="169898"/>
            <a:ext cx="8918079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j-lt"/>
              </a:rPr>
              <a:t>Case 829 – Miscellaneous</a:t>
            </a:r>
            <a:br>
              <a:rPr lang="en-GB" dirty="0">
                <a:solidFill>
                  <a:schemeClr val="accent1"/>
                </a:solidFill>
                <a:latin typeface="+mj-lt"/>
              </a:rPr>
            </a:br>
            <a:r>
              <a:rPr lang="en-GB" sz="1200" dirty="0">
                <a:solidFill>
                  <a:schemeClr val="accent1"/>
                </a:solidFill>
                <a:latin typeface="+mj-lt"/>
              </a:rPr>
              <a:t>Specimen</a:t>
            </a:r>
            <a:r>
              <a:rPr lang="en-GB" sz="1600" dirty="0">
                <a:solidFill>
                  <a:schemeClr val="accent1"/>
                </a:solidFill>
                <a:latin typeface="+mj-lt"/>
              </a:rPr>
              <a:t>: </a:t>
            </a:r>
            <a:r>
              <a:rPr lang="en-GB" sz="1200" dirty="0">
                <a:solidFill>
                  <a:schemeClr val="accent1"/>
                </a:solidFill>
                <a:latin typeface="+mj-lt"/>
              </a:rPr>
              <a:t>Cyst</a:t>
            </a:r>
          </a:p>
          <a:p>
            <a:r>
              <a:rPr lang="en-GB" sz="1200" b="1" dirty="0">
                <a:solidFill>
                  <a:srgbClr val="FF0000"/>
                </a:solidFill>
                <a:latin typeface="+mj-lt"/>
              </a:rPr>
              <a:t>Submitted Diagnosis: Squamous inclusion cyst.</a:t>
            </a:r>
          </a:p>
          <a:p>
            <a:r>
              <a:rPr lang="en-GB" sz="1600" dirty="0">
                <a:solidFill>
                  <a:schemeClr val="accent1"/>
                </a:solidFill>
              </a:rPr>
              <a:t>Submitted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473106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421905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7861"/>
              </p:ext>
            </p:extLst>
          </p:nvPr>
        </p:nvGraphicFramePr>
        <p:xfrm>
          <a:off x="125761" y="1661267"/>
          <a:ext cx="8892478" cy="2487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421903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2487813">
                <a:tc>
                  <a:txBody>
                    <a:bodyPr/>
                    <a:lstStyle/>
                    <a:p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M38. Left submandibular region (level </a:t>
                      </a:r>
                      <a:r>
                        <a:rPr lang="en-AU" sz="1200" b="0" kern="1200" dirty="0" err="1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Ib</a:t>
                      </a: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cystic mass measuring 3.7cm in greatest dimension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A cyst measuring 35mm with smooth outer surface and containing creamy soft material. In the same container there are multiple lymph nodes.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accent1"/>
                          </a:solidFill>
                        </a:rPr>
                        <a:t>N/A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200" b="1" i="1" u="sng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2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</a:t>
                      </a: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Branchial Cleft Cyst                       4.04</a:t>
                      </a:r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Epithelial / Epidermoid cyst        0.49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Lymphoepithelial cyst                  5.33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4. Tonsillar cyst                                  0.07</a:t>
                      </a:r>
                    </a:p>
                    <a:p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We will be merging diagnoses 1 and 3</a:t>
                      </a:r>
                    </a:p>
                    <a:p>
                      <a:endParaRPr lang="en-GB" sz="12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69% agreement from 86 responses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81A0AC5-A87D-4B2E-8CD0-F0D66D96A33C}"/>
              </a:ext>
            </a:extLst>
          </p:cNvPr>
          <p:cNvSpPr/>
          <p:nvPr/>
        </p:nvSpPr>
        <p:spPr>
          <a:xfrm>
            <a:off x="100156" y="4198018"/>
            <a:ext cx="5431295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General Comments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All benign cystic lesion. Correlation with the topographic site.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1 and 3 may look identical; 1, 2, and 3 are effectively identical for management.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Presence of lymphoid tissue suggest Branchial cleft cyst and lymphoepithelial cyst.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A lot depends on radiology as the history does not clearly mention the site.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These diagnoses have similar appearances are located in the same site</a:t>
            </a:r>
          </a:p>
          <a:p>
            <a:r>
              <a:rPr lang="en-GB" sz="1200" dirty="0">
                <a:solidFill>
                  <a:schemeClr val="accent1"/>
                </a:solidFill>
                <a:cs typeface="Arial" panose="020B0604020202020204" pitchFamily="34" charset="0"/>
              </a:rPr>
              <a:t>• </a:t>
            </a:r>
            <a:r>
              <a:rPr lang="en-AU" sz="1200" dirty="0">
                <a:solidFill>
                  <a:schemeClr val="accent1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Not a suitable case for general EQA as head and neck is a highly specialised area</a:t>
            </a:r>
            <a:endParaRPr lang="en-GB" sz="1200" dirty="0">
              <a:solidFill>
                <a:schemeClr val="accent1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014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5759" y="245100"/>
            <a:ext cx="8424428" cy="4824536"/>
          </a:xfrm>
        </p:spPr>
        <p:txBody>
          <a:bodyPr>
            <a:normAutofit/>
          </a:bodyPr>
          <a:lstStyle/>
          <a:p>
            <a:r>
              <a:rPr lang="en-GB" sz="2000" b="1" dirty="0">
                <a:solidFill>
                  <a:schemeClr val="accent1"/>
                </a:solidFill>
                <a:latin typeface="+mn-lt"/>
              </a:rPr>
              <a:t>Case 830 – Respiratory</a:t>
            </a:r>
            <a:br>
              <a:rPr lang="en-GB" sz="1400" b="1" dirty="0">
                <a:solidFill>
                  <a:schemeClr val="accent1"/>
                </a:solidFill>
                <a:latin typeface="+mn-lt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</a:rPr>
              <a:t>Specimen: Lung Biopsy</a:t>
            </a:r>
          </a:p>
          <a:p>
            <a:r>
              <a:rPr lang="en-GB" sz="1200" b="1" dirty="0">
                <a:solidFill>
                  <a:srgbClr val="FF0000"/>
                </a:solidFill>
                <a:latin typeface="+mn-lt"/>
              </a:rPr>
              <a:t>Submitted Diagnosis: Lung Adenocarcinoma</a:t>
            </a:r>
          </a:p>
          <a:p>
            <a:r>
              <a:rPr lang="en-GB" sz="1600" dirty="0">
                <a:solidFill>
                  <a:schemeClr val="accent1"/>
                </a:solidFill>
              </a:rPr>
              <a:t>	</a:t>
            </a:r>
            <a:r>
              <a:rPr lang="en-GB" sz="2000" dirty="0">
                <a:solidFill>
                  <a:schemeClr val="accent1"/>
                </a:solidFill>
              </a:rPr>
              <a:t>	</a:t>
            </a:r>
          </a:p>
          <a:p>
            <a:br>
              <a:rPr lang="en-GB" dirty="0">
                <a:solidFill>
                  <a:schemeClr val="accent1"/>
                </a:solidFill>
              </a:rPr>
            </a:br>
            <a:endParaRPr lang="en-GB" dirty="0">
              <a:solidFill>
                <a:schemeClr val="accent1"/>
              </a:solidFill>
            </a:endParaRPr>
          </a:p>
          <a:p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5132B9-2EF5-4A2F-9960-DE594EE8D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668672"/>
              </p:ext>
            </p:extLst>
          </p:nvPr>
        </p:nvGraphicFramePr>
        <p:xfrm>
          <a:off x="125761" y="1052736"/>
          <a:ext cx="889248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14799378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56049511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47660765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56387101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7462029"/>
                    </a:ext>
                  </a:extLst>
                </a:gridCol>
                <a:gridCol w="1277889">
                  <a:extLst>
                    <a:ext uri="{9D8B030D-6E8A-4147-A177-3AD203B41FA5}">
                      <a16:colId xmlns:a16="http://schemas.microsoft.com/office/drawing/2014/main" val="331825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Macro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Immuno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Image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Preliminary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Final Merge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1844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1CC7968-1FF0-4962-B680-FE17D472F8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908785"/>
              </p:ext>
            </p:extLst>
          </p:nvPr>
        </p:nvGraphicFramePr>
        <p:xfrm>
          <a:off x="125761" y="1661267"/>
          <a:ext cx="8892478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9895">
                  <a:extLst>
                    <a:ext uri="{9D8B030D-6E8A-4147-A177-3AD203B41FA5}">
                      <a16:colId xmlns:a16="http://schemas.microsoft.com/office/drawing/2014/main" val="3289464148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10382602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12869610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488838748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1310833931"/>
                    </a:ext>
                  </a:extLst>
                </a:gridCol>
                <a:gridCol w="1277887">
                  <a:extLst>
                    <a:ext uri="{9D8B030D-6E8A-4147-A177-3AD203B41FA5}">
                      <a16:colId xmlns:a16="http://schemas.microsoft.com/office/drawing/2014/main" val="323001820"/>
                    </a:ext>
                  </a:extLst>
                </a:gridCol>
              </a:tblGrid>
              <a:tr h="1551709">
                <a:tc>
                  <a:txBody>
                    <a:bodyPr/>
                    <a:lstStyle/>
                    <a:p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F76. Likely lung Ca with bone </a:t>
                      </a:r>
                      <a:r>
                        <a:rPr lang="en-AU" sz="1200" b="0" kern="1200" dirty="0" err="1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mets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 core measuring 15mm</a:t>
                      </a:r>
                      <a:r>
                        <a:rPr lang="en-GB" sz="1200" b="0" dirty="0">
                          <a:solidFill>
                            <a:schemeClr val="accent1"/>
                          </a:solidFill>
                          <a:effectLst/>
                        </a:rPr>
                        <a:t> </a:t>
                      </a:r>
                      <a:endParaRPr lang="en-GB" sz="12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Positive: CK7, TTF1, Negative: CK20, CA125, </a:t>
                      </a:r>
                      <a:r>
                        <a:rPr lang="en-AU" sz="1200" b="0" kern="1200" dirty="0" err="1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Napsin</a:t>
                      </a:r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A, CDX2, ER, PR, GCDFP, </a:t>
                      </a:r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AU" sz="1200" b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WT1, PAX8, Gata3, CK5/6, p63</a:t>
                      </a:r>
                      <a:endParaRPr lang="en-GB" sz="1200" b="0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4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400" b="1" i="1" u="sng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Click here to view digital image</a:t>
                      </a:r>
                      <a:endParaRPr lang="en-GB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1. Primary lung adenocarcinoma        8.98</a:t>
                      </a:r>
                      <a:br>
                        <a:rPr lang="en-GB" sz="1200" b="0" dirty="0">
                          <a:solidFill>
                            <a:schemeClr val="accent1"/>
                          </a:solidFill>
                        </a:rPr>
                      </a:br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2. Metastatic thyroid carcinoma         0.44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3. Carcinoma. Primary                          0.58  </a:t>
                      </a:r>
                    </a:p>
                    <a:p>
                      <a:r>
                        <a:rPr lang="en-GB" sz="1200" b="0" dirty="0">
                          <a:solidFill>
                            <a:schemeClr val="accent1"/>
                          </a:solidFill>
                        </a:rPr>
                        <a:t>/metastatic not stated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We will not be merging any diagnoses </a:t>
                      </a:r>
                    </a:p>
                    <a:p>
                      <a:endParaRPr lang="en-GB" sz="12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70% agreement from 81 responses</a:t>
                      </a:r>
                    </a:p>
                    <a:p>
                      <a:endParaRPr lang="en-GB" sz="1200" b="0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198319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81A0AC5-A87D-4B2E-8CD0-F0D66D96A33C}"/>
              </a:ext>
            </a:extLst>
          </p:cNvPr>
          <p:cNvSpPr/>
          <p:nvPr/>
        </p:nvSpPr>
        <p:spPr>
          <a:xfrm>
            <a:off x="0" y="3429000"/>
            <a:ext cx="831641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General Comments:</a:t>
            </a:r>
          </a:p>
          <a:p>
            <a:r>
              <a:rPr lang="en-GB" sz="11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</a:t>
            </a:r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Favour lung but not definitive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Correlation with radiology findings is essential for confirmation of primary.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I think a diagnosis of carcinoma without giving differentiation (squamous vs adeno) and without an attempt to    </a:t>
            </a:r>
            <a:b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 distinguish primary versus metastatic is a poor effort, especially when provided with a panel of immunohistochemistry. 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Metastatic thyroid carcinoma not at all likely if PAX8 negative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Pax8 neg excludes thyroid. 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PAX8 is usually positive in thyroid carcinomas (negative in this case). That’s why this is likely lung primary but in the end 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  it’s a clinic-path decision.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This case also needs CPC and cannot be diagnosed just on the basis of immunohistochemistry and to call this as either </a:t>
            </a:r>
            <a:b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   lung primary or metastases from thyroid without excluding each other clinically and on radiology seems unsafe to me personally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 Both diagnoses could be appropriate for the immunopanel provided. A further thyroglobulin stain is needed to differentiate </a:t>
            </a:r>
            <a:b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   between these two primary sites</a:t>
            </a:r>
          </a:p>
          <a:p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• Based on the </a:t>
            </a:r>
            <a:r>
              <a:rPr lang="en-GB" sz="1200" dirty="0" err="1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immunoprofile</a:t>
            </a:r>
            <a:r>
              <a:rPr lang="en-GB" sz="12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difficult to distinguish 1 and 2.</a:t>
            </a:r>
          </a:p>
          <a:p>
            <a:r>
              <a:rPr lang="en-GB" sz="1200" dirty="0">
                <a:solidFill>
                  <a:schemeClr val="accent1"/>
                </a:solidFill>
                <a:cs typeface="Arial" panose="020B0604020202020204" pitchFamily="34" charset="0"/>
              </a:rPr>
              <a:t>• </a:t>
            </a:r>
            <a:r>
              <a:rPr lang="en-AU" sz="1200" dirty="0">
                <a:solidFill>
                  <a:schemeClr val="accent1"/>
                </a:solidFill>
              </a:rPr>
              <a:t>IHC panel not so useful, needs clinical imaging correlation.</a:t>
            </a:r>
          </a:p>
          <a:p>
            <a:r>
              <a:rPr lang="en-GB" sz="1200" dirty="0">
                <a:solidFill>
                  <a:schemeClr val="accent1"/>
                </a:solidFill>
                <a:cs typeface="Arial" panose="020B0604020202020204" pitchFamily="34" charset="0"/>
              </a:rPr>
              <a:t>• </a:t>
            </a:r>
            <a:r>
              <a:rPr lang="en-AU" sz="1200" dirty="0">
                <a:solidFill>
                  <a:schemeClr val="accent1"/>
                </a:solidFill>
              </a:rPr>
              <a:t>The correct answer is “lung adenocarcinoma” (“primary” is not a histological diagnosis)</a:t>
            </a:r>
            <a:endParaRPr lang="en-GB" sz="1200" dirty="0">
              <a:solidFill>
                <a:schemeClr val="accent1"/>
              </a:solidFill>
            </a:endParaRPr>
          </a:p>
          <a:p>
            <a:endParaRPr lang="en-GB" sz="1200" dirty="0">
              <a:solidFill>
                <a:schemeClr val="accent1"/>
              </a:solidFill>
            </a:endParaRPr>
          </a:p>
          <a:p>
            <a:endParaRPr lang="en-GB" sz="12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  <a:p>
            <a:endParaRPr lang="en-GB" sz="12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239641"/>
      </p:ext>
    </p:extLst>
  </p:cSld>
  <p:clrMapOvr>
    <a:masterClrMapping/>
  </p:clrMapOvr>
</p:sld>
</file>

<file path=ppt/theme/theme1.xml><?xml version="1.0" encoding="utf-8"?>
<a:theme xmlns:a="http://schemas.openxmlformats.org/drawingml/2006/main" name="pride-theme-1500x1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2917</TotalTime>
  <Words>3201</Words>
  <Application>Microsoft Office PowerPoint</Application>
  <PresentationFormat>On-screen Show (4:3)</PresentationFormat>
  <Paragraphs>411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pride-theme-1500x100</vt:lpstr>
      <vt:lpstr>  South East England General Histopathology EQA Scheme  Case Discussion Round q  Wednesday 8th December 2021  THANK YOU FOR WAITING  The meeting will start at 12:30pm </vt:lpstr>
      <vt:lpstr>PowerPoint Presentation</vt:lpstr>
      <vt:lpstr>Agenda</vt:lpstr>
      <vt:lpstr>          2. Meeting Terms of Reference</vt:lpstr>
      <vt:lpstr>PowerPoint Presentation</vt:lpstr>
      <vt:lpstr> 3.     Round q Review</vt:lpstr>
      <vt:lpstr>Case Consultation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4. Questions               Comments               Suggestions               Feedback  Thank you for attending. This presentation can be found on the EQA website from next week.  </vt:lpstr>
    </vt:vector>
  </TitlesOfParts>
  <Company>Maidstone and Tunbridge Wells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NEWMAN Paul</dc:creator>
  <cp:lastModifiedBy>Louise KNOWLER</cp:lastModifiedBy>
  <cp:revision>266</cp:revision>
  <dcterms:created xsi:type="dcterms:W3CDTF">2012-09-20T10:00:03Z</dcterms:created>
  <dcterms:modified xsi:type="dcterms:W3CDTF">2021-12-10T10:39:59Z</dcterms:modified>
</cp:coreProperties>
</file>