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64" r:id="rId5"/>
    <p:sldId id="276" r:id="rId6"/>
    <p:sldId id="312" r:id="rId7"/>
    <p:sldId id="352" r:id="rId8"/>
    <p:sldId id="262" r:id="rId9"/>
    <p:sldId id="351" r:id="rId10"/>
    <p:sldId id="307" r:id="rId11"/>
    <p:sldId id="339" r:id="rId12"/>
    <p:sldId id="326" r:id="rId13"/>
    <p:sldId id="354" r:id="rId14"/>
    <p:sldId id="340" r:id="rId15"/>
    <p:sldId id="342" r:id="rId16"/>
    <p:sldId id="344" r:id="rId17"/>
    <p:sldId id="345" r:id="rId18"/>
    <p:sldId id="347" r:id="rId19"/>
    <p:sldId id="322" r:id="rId20"/>
    <p:sldId id="327" r:id="rId21"/>
    <p:sldId id="286" r:id="rId22"/>
    <p:sldId id="303" r:id="rId23"/>
    <p:sldId id="328" r:id="rId24"/>
    <p:sldId id="292" r:id="rId25"/>
    <p:sldId id="280" r:id="rId26"/>
    <p:sldId id="283"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FFFF"/>
    <a:srgbClr val="0000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16" autoAdjust="0"/>
    <p:restoredTop sz="98046" autoAdjust="0"/>
  </p:normalViewPr>
  <p:slideViewPr>
    <p:cSldViewPr>
      <p:cViewPr>
        <p:scale>
          <a:sx n="100" d="100"/>
          <a:sy n="100" d="100"/>
        </p:scale>
        <p:origin x="-684" y="-3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CC5D3-4E0D-484E-9D02-1B8BFDCB8DA7}" type="datetimeFigureOut">
              <a:rPr lang="en-GB" smtClean="0"/>
              <a:pPr/>
              <a:t>05/08/2019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3277C3-4DE4-46E2-9166-7FBAE71246F6}" type="slidenum">
              <a:rPr lang="en-GB" smtClean="0"/>
              <a:pPr/>
              <a:t>‹#›</a:t>
            </a:fld>
            <a:endParaRPr lang="en-GB"/>
          </a:p>
        </p:txBody>
      </p:sp>
    </p:spTree>
    <p:extLst>
      <p:ext uri="{BB962C8B-B14F-4D97-AF65-F5344CB8AC3E}">
        <p14:creationId xmlns:p14="http://schemas.microsoft.com/office/powerpoint/2010/main" val="102740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An example of a result within the reading rage of the meter</a:t>
            </a:r>
          </a:p>
          <a:p>
            <a:endParaRPr lang="en-GB" altLang="en-US" dirty="0"/>
          </a:p>
          <a:p>
            <a:r>
              <a:rPr lang="en-GB" altLang="en-US" dirty="0"/>
              <a:t>An example of a result out with the reading rage of the meter. </a:t>
            </a:r>
          </a:p>
          <a:p>
            <a:endParaRPr lang="en-GB" altLang="en-US" dirty="0"/>
          </a:p>
          <a:p>
            <a:endParaRPr lang="en-GB" dirty="0"/>
          </a:p>
        </p:txBody>
      </p:sp>
      <p:sp>
        <p:nvSpPr>
          <p:cNvPr id="4" name="Slide Number Placeholder 3"/>
          <p:cNvSpPr>
            <a:spLocks noGrp="1"/>
          </p:cNvSpPr>
          <p:nvPr>
            <p:ph type="sldNum" sz="quarter" idx="10"/>
          </p:nvPr>
        </p:nvSpPr>
        <p:spPr/>
        <p:txBody>
          <a:bodyPr/>
          <a:lstStyle/>
          <a:p>
            <a:fld id="{6A3277C3-4DE4-46E2-9166-7FBAE71246F6}" type="slidenum">
              <a:rPr lang="en-GB" smtClean="0"/>
              <a:pPr/>
              <a:t>19</a:t>
            </a:fld>
            <a:endParaRPr lang="en-GB"/>
          </a:p>
        </p:txBody>
      </p:sp>
    </p:spTree>
    <p:extLst>
      <p:ext uri="{BB962C8B-B14F-4D97-AF65-F5344CB8AC3E}">
        <p14:creationId xmlns:p14="http://schemas.microsoft.com/office/powerpoint/2010/main" val="3467597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a:t>
            </a:r>
            <a:r>
              <a:rPr lang="en-US" altLang="en-US" dirty="0" err="1"/>
              <a:t>CoaguChek</a:t>
            </a:r>
            <a:r>
              <a:rPr lang="en-US" altLang="en-US" dirty="0"/>
              <a:t> XS Plus meter can save 2000 patient test results as well as 500 liquid quality </a:t>
            </a:r>
            <a:r>
              <a:rPr lang="en-GB" altLang="en-US" dirty="0"/>
              <a:t>control tests</a:t>
            </a:r>
          </a:p>
          <a:p>
            <a:endParaRPr lang="en-GB" altLang="en-US" dirty="0"/>
          </a:p>
          <a:p>
            <a:r>
              <a:rPr lang="en-GB" altLang="en-US" dirty="0"/>
              <a:t>Select “Review Results”</a:t>
            </a:r>
          </a:p>
          <a:p>
            <a:endParaRPr lang="en-GB" altLang="en-US" dirty="0"/>
          </a:p>
          <a:p>
            <a:r>
              <a:rPr lang="en-GB" altLang="en-US" dirty="0"/>
              <a:t>Select the type of result you want to review either:</a:t>
            </a:r>
          </a:p>
          <a:p>
            <a:r>
              <a:rPr lang="en-GB" altLang="en-US" dirty="0"/>
              <a:t>“Patient Result” or “QC Result”</a:t>
            </a:r>
          </a:p>
          <a:p>
            <a:endParaRPr lang="en-GB" altLang="en-US" dirty="0"/>
          </a:p>
          <a:p>
            <a:r>
              <a:rPr lang="en-US" altLang="en-US" dirty="0"/>
              <a:t>The following buttons for general use are located in the views described below:</a:t>
            </a:r>
          </a:p>
          <a:p>
            <a:endParaRPr lang="en-US" altLang="en-US" dirty="0"/>
          </a:p>
          <a:p>
            <a:r>
              <a:rPr lang="en-US" altLang="en-US" i="1" dirty="0"/>
              <a:t>Menu </a:t>
            </a:r>
            <a:r>
              <a:rPr lang="en-US" altLang="en-US" dirty="0"/>
              <a:t>icon: Return to main menu</a:t>
            </a:r>
          </a:p>
          <a:p>
            <a:endParaRPr lang="en-US" altLang="en-US" dirty="0"/>
          </a:p>
          <a:p>
            <a:r>
              <a:rPr lang="en-US" altLang="en-US" i="1" dirty="0"/>
              <a:t>Return </a:t>
            </a:r>
            <a:r>
              <a:rPr lang="en-US" altLang="en-US" dirty="0"/>
              <a:t>icon: From the single-result display, return to the list of results</a:t>
            </a:r>
          </a:p>
          <a:p>
            <a:endParaRPr lang="en-US" altLang="en-US" dirty="0"/>
          </a:p>
          <a:p>
            <a:r>
              <a:rPr lang="en-GB" altLang="en-US" i="1" dirty="0"/>
              <a:t>Individual </a:t>
            </a:r>
            <a:r>
              <a:rPr lang="en-GB" altLang="en-US" dirty="0"/>
              <a:t>icon: List that contains entries for this patient only. </a:t>
            </a:r>
          </a:p>
          <a:p>
            <a:r>
              <a:rPr lang="en-GB" altLang="en-US" dirty="0"/>
              <a:t>(Note of caution using this function as this may not contain a complete history of the patient results as they may have had an INR  test carried out elsewhere)</a:t>
            </a:r>
          </a:p>
          <a:p>
            <a:endParaRPr lang="en-GB" dirty="0"/>
          </a:p>
        </p:txBody>
      </p:sp>
      <p:sp>
        <p:nvSpPr>
          <p:cNvPr id="4" name="Slide Number Placeholder 3"/>
          <p:cNvSpPr>
            <a:spLocks noGrp="1"/>
          </p:cNvSpPr>
          <p:nvPr>
            <p:ph type="sldNum" sz="quarter" idx="10"/>
          </p:nvPr>
        </p:nvSpPr>
        <p:spPr/>
        <p:txBody>
          <a:bodyPr/>
          <a:lstStyle/>
          <a:p>
            <a:fld id="{6A3277C3-4DE4-46E2-9166-7FBAE71246F6}" type="slidenum">
              <a:rPr lang="en-GB" smtClean="0"/>
              <a:pPr/>
              <a:t>20</a:t>
            </a:fld>
            <a:endParaRPr lang="en-GB"/>
          </a:p>
        </p:txBody>
      </p:sp>
    </p:spTree>
    <p:extLst>
      <p:ext uri="{BB962C8B-B14F-4D97-AF65-F5344CB8AC3E}">
        <p14:creationId xmlns:p14="http://schemas.microsoft.com/office/powerpoint/2010/main" val="183120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Examples of Error Messages</a:t>
            </a:r>
          </a:p>
          <a:p>
            <a:r>
              <a:rPr lang="en-GB" altLang="en-US" b="1" dirty="0"/>
              <a:t>Error 401, 402, 403:</a:t>
            </a:r>
            <a:r>
              <a:rPr lang="en-GB" altLang="en-US" dirty="0"/>
              <a:t>  Usually indicate that meter is struggling to detect the blood sample.  This can usually be resolved by cleaning under the chamber measurement cover as per the cleaning instructions</a:t>
            </a:r>
            <a:endParaRPr lang="en-GB" altLang="en-US" b="1" dirty="0"/>
          </a:p>
          <a:p>
            <a:endParaRPr lang="en-GB" altLang="en-US" dirty="0"/>
          </a:p>
          <a:p>
            <a:r>
              <a:rPr lang="en-GB" altLang="en-US" b="1" dirty="0"/>
              <a:t>Error 405 &amp; 406: </a:t>
            </a:r>
            <a:r>
              <a:rPr lang="en-GB" altLang="en-US" dirty="0"/>
              <a:t>Relates to the blood sample itself.  These errors can be caused by poor technique for obtaining the sample or an issue with the patients blood e.g. low haematocrit and you should review the pack insert.</a:t>
            </a:r>
          </a:p>
          <a:p>
            <a:r>
              <a:rPr lang="en-GB" altLang="en-US" b="1" dirty="0"/>
              <a:t>Error  406</a:t>
            </a:r>
            <a:r>
              <a:rPr lang="en-GB" altLang="en-US" dirty="0"/>
              <a:t> On rare occasions can indicate &gt;8 INR</a:t>
            </a:r>
          </a:p>
          <a:p>
            <a:endParaRPr lang="en-GB" altLang="en-US" b="1" dirty="0"/>
          </a:p>
          <a:p>
            <a:r>
              <a:rPr lang="en-GB" altLang="en-US" b="1" dirty="0"/>
              <a:t>Error 407: </a:t>
            </a:r>
            <a:r>
              <a:rPr lang="en-GB" altLang="en-US" dirty="0"/>
              <a:t>Failed </a:t>
            </a:r>
            <a:r>
              <a:rPr lang="en-GB" altLang="en-US" dirty="0" err="1"/>
              <a:t>onboard</a:t>
            </a:r>
            <a:r>
              <a:rPr lang="en-GB" altLang="en-US" dirty="0"/>
              <a:t> QC. Visually inspect next strip prior to test.  Reagent in test strip channel should be blue.  If pink/purple use a strip from another container </a:t>
            </a:r>
            <a:endParaRPr lang="en-GB" altLang="en-US" b="1" dirty="0"/>
          </a:p>
          <a:p>
            <a:endParaRPr lang="en-GB" dirty="0"/>
          </a:p>
        </p:txBody>
      </p:sp>
      <p:sp>
        <p:nvSpPr>
          <p:cNvPr id="4" name="Slide Number Placeholder 3"/>
          <p:cNvSpPr>
            <a:spLocks noGrp="1"/>
          </p:cNvSpPr>
          <p:nvPr>
            <p:ph type="sldNum" sz="quarter" idx="10"/>
          </p:nvPr>
        </p:nvSpPr>
        <p:spPr/>
        <p:txBody>
          <a:bodyPr/>
          <a:lstStyle/>
          <a:p>
            <a:fld id="{6A3277C3-4DE4-46E2-9166-7FBAE71246F6}" type="slidenum">
              <a:rPr lang="en-GB" smtClean="0"/>
              <a:pPr/>
              <a:t>21</a:t>
            </a:fld>
            <a:endParaRPr lang="en-GB"/>
          </a:p>
        </p:txBody>
      </p:sp>
    </p:spTree>
    <p:extLst>
      <p:ext uri="{BB962C8B-B14F-4D97-AF65-F5344CB8AC3E}">
        <p14:creationId xmlns:p14="http://schemas.microsoft.com/office/powerpoint/2010/main" val="2679615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1" y="1268761"/>
            <a:ext cx="8013711" cy="864096"/>
          </a:xfrm>
        </p:spPr>
        <p:txBody>
          <a:bodyPr>
            <a:normAutofit/>
          </a:bodyPr>
          <a:lstStyle>
            <a:lvl1pPr algn="l">
              <a:defRPr sz="3600">
                <a:solidFill>
                  <a:srgbClr val="0070C0"/>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539551" y="2492896"/>
            <a:ext cx="8013711" cy="3456384"/>
          </a:xfrm>
        </p:spPr>
        <p:txBody>
          <a:bodyPr>
            <a:norm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 y="6248450"/>
            <a:ext cx="9143245" cy="60955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0232" y="332655"/>
            <a:ext cx="2034628" cy="914209"/>
          </a:xfrm>
          <a:prstGeom prst="rect">
            <a:avLst/>
          </a:prstGeom>
        </p:spPr>
      </p:pic>
    </p:spTree>
    <p:extLst>
      <p:ext uri="{BB962C8B-B14F-4D97-AF65-F5344CB8AC3E}">
        <p14:creationId xmlns:p14="http://schemas.microsoft.com/office/powerpoint/2010/main" val="206734159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1BA10-E17C-4083-B2CE-19EB6DE42EAE}" type="datetimeFigureOut">
              <a:rPr lang="en-GB" smtClean="0"/>
              <a:pPr/>
              <a:t>05/08/2019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B21E5-94EB-428C-B9A8-9A7843D1BE0A}" type="slidenum">
              <a:rPr lang="en-GB" smtClean="0"/>
              <a:pPr/>
              <a:t>‹#›</a:t>
            </a:fld>
            <a:endParaRPr lang="en-GB"/>
          </a:p>
        </p:txBody>
      </p:sp>
    </p:spTree>
    <p:extLst>
      <p:ext uri="{BB962C8B-B14F-4D97-AF65-F5344CB8AC3E}">
        <p14:creationId xmlns:p14="http://schemas.microsoft.com/office/powerpoint/2010/main" val="476672677"/>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mtw-tr.POCT@nhs.net"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64000"/>
            <a:ext cx="9144000" cy="864096"/>
          </a:xfrm>
        </p:spPr>
        <p:txBody>
          <a:bodyPr>
            <a:normAutofit fontScale="90000"/>
          </a:bodyPr>
          <a:lstStyle/>
          <a:p>
            <a:pPr algn="ctr"/>
            <a:r>
              <a:rPr lang="en-US" altLang="en-US" sz="4400" dirty="0"/>
              <a:t>GEM4000 Blood Gas </a:t>
            </a:r>
            <a:r>
              <a:rPr lang="en-US" altLang="en-US" sz="4400" dirty="0" err="1" smtClean="0"/>
              <a:t>Analyser</a:t>
            </a:r>
            <a:r>
              <a:rPr lang="en-US" altLang="en-US" sz="4400" dirty="0" smtClean="0"/>
              <a:t/>
            </a:r>
            <a:br>
              <a:rPr lang="en-US" altLang="en-US" sz="4400" dirty="0" smtClean="0"/>
            </a:br>
            <a:r>
              <a:rPr lang="en-US" altLang="en-US" sz="2200" dirty="0" smtClean="0"/>
              <a:t>User</a:t>
            </a:r>
            <a:endParaRPr lang="en-GB" sz="2200" dirty="0"/>
          </a:p>
        </p:txBody>
      </p:sp>
      <p:sp>
        <p:nvSpPr>
          <p:cNvPr id="6" name="TextBox 5"/>
          <p:cNvSpPr txBox="1"/>
          <p:nvPr/>
        </p:nvSpPr>
        <p:spPr>
          <a:xfrm>
            <a:off x="6648" y="5623687"/>
            <a:ext cx="3701256" cy="584775"/>
          </a:xfrm>
          <a:prstGeom prst="rect">
            <a:avLst/>
          </a:prstGeom>
          <a:noFill/>
        </p:spPr>
        <p:txBody>
          <a:bodyPr wrap="square" rtlCol="0">
            <a:spAutoFit/>
          </a:bodyPr>
          <a:lstStyle/>
          <a:p>
            <a:r>
              <a:rPr lang="en-GB" b="1" dirty="0">
                <a:solidFill>
                  <a:srgbClr val="0070C0"/>
                </a:solidFill>
              </a:rPr>
              <a:t>Updated </a:t>
            </a:r>
            <a:r>
              <a:rPr lang="en-GB" b="1" dirty="0" smtClean="0">
                <a:solidFill>
                  <a:srgbClr val="0070C0"/>
                </a:solidFill>
              </a:rPr>
              <a:t>August </a:t>
            </a:r>
            <a:r>
              <a:rPr lang="en-GB" b="1" dirty="0">
                <a:solidFill>
                  <a:srgbClr val="0070C0"/>
                </a:solidFill>
              </a:rPr>
              <a:t>19</a:t>
            </a:r>
          </a:p>
          <a:p>
            <a:r>
              <a:rPr lang="en-GB" sz="1400" b="1" dirty="0">
                <a:solidFill>
                  <a:srgbClr val="0070C0"/>
                </a:solidFill>
              </a:rPr>
              <a:t>RWF-POCT-TRAIN14 Revision 1.0</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5589240"/>
            <a:ext cx="2592288" cy="65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Image result for bilimeter 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bilimeter 3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1962332"/>
            <a:ext cx="304800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786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64000"/>
            <a:ext cx="9143999" cy="864096"/>
          </a:xfrm>
        </p:spPr>
        <p:txBody>
          <a:bodyPr>
            <a:normAutofit/>
          </a:bodyPr>
          <a:lstStyle/>
          <a:p>
            <a:pPr algn="ctr"/>
            <a:r>
              <a:rPr lang="en-GB" sz="4400" dirty="0" err="1"/>
              <a:t>iQM</a:t>
            </a:r>
            <a:endParaRPr lang="en-GB" sz="44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5589240"/>
            <a:ext cx="2592288" cy="65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xmlns="" id="{459C70D0-4788-43DC-AD67-7C0DE70679D1}"/>
              </a:ext>
            </a:extLst>
          </p:cNvPr>
          <p:cNvPicPr>
            <a:picLocks noChangeAspect="1"/>
          </p:cNvPicPr>
          <p:nvPr/>
        </p:nvPicPr>
        <p:blipFill>
          <a:blip r:embed="rId3" cstate="print"/>
          <a:stretch>
            <a:fillRect/>
          </a:stretch>
        </p:blipFill>
        <p:spPr>
          <a:xfrm>
            <a:off x="3277608" y="4850981"/>
            <a:ext cx="2589760" cy="1137558"/>
          </a:xfrm>
          <a:prstGeom prst="rect">
            <a:avLst/>
          </a:prstGeom>
        </p:spPr>
      </p:pic>
      <p:sp>
        <p:nvSpPr>
          <p:cNvPr id="7" name="Rectangle 6">
            <a:extLst>
              <a:ext uri="{FF2B5EF4-FFF2-40B4-BE49-F238E27FC236}">
                <a16:creationId xmlns:a16="http://schemas.microsoft.com/office/drawing/2014/main" xmlns="" id="{BE96187E-18F1-4F43-85EE-9142A998A931}"/>
              </a:ext>
            </a:extLst>
          </p:cNvPr>
          <p:cNvSpPr/>
          <p:nvPr/>
        </p:nvSpPr>
        <p:spPr>
          <a:xfrm>
            <a:off x="180000" y="1980000"/>
            <a:ext cx="8784976" cy="400110"/>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Intelligent Quality Control Management</a:t>
            </a:r>
          </a:p>
        </p:txBody>
      </p:sp>
      <p:sp>
        <p:nvSpPr>
          <p:cNvPr id="9"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2520000"/>
            <a:ext cx="8640960" cy="42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Monitors the performance of the system in real-time after every sample</a:t>
            </a:r>
            <a:endParaRPr lang="en-GB" sz="2000"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xmlns="" id="{CF071E90-2535-4EF5-ABF9-88EBD8A5C4F7}"/>
              </a:ext>
            </a:extLst>
          </p:cNvPr>
          <p:cNvSpPr txBox="1">
            <a:spLocks/>
          </p:cNvSpPr>
          <p:nvPr/>
        </p:nvSpPr>
        <p:spPr bwMode="auto">
          <a:xfrm>
            <a:off x="180000" y="3060000"/>
            <a:ext cx="8640960" cy="42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Identifies the potential failure patterns</a:t>
            </a:r>
            <a:endParaRPr lang="en-GB" sz="2000" dirty="0">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xmlns="" id="{35611A05-ACEC-4EF3-8FDB-1C7976F32F4D}"/>
              </a:ext>
            </a:extLst>
          </p:cNvPr>
          <p:cNvSpPr txBox="1">
            <a:spLocks/>
          </p:cNvSpPr>
          <p:nvPr/>
        </p:nvSpPr>
        <p:spPr bwMode="auto">
          <a:xfrm>
            <a:off x="180000" y="3600000"/>
            <a:ext cx="8518006" cy="4092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Automatically performs corrective actions</a:t>
            </a:r>
            <a:endParaRPr lang="en-GB" sz="2000" dirty="0">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xmlns="" id="{54E99650-9914-4FD8-A7EC-ECE253C9572D}"/>
              </a:ext>
            </a:extLst>
          </p:cNvPr>
          <p:cNvSpPr txBox="1">
            <a:spLocks/>
          </p:cNvSpPr>
          <p:nvPr/>
        </p:nvSpPr>
        <p:spPr bwMode="auto">
          <a:xfrm>
            <a:off x="180000" y="4140000"/>
            <a:ext cx="8640960" cy="5237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Automatically documents the failure and the corrective action taken</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599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64000"/>
            <a:ext cx="9144000" cy="864096"/>
          </a:xfrm>
        </p:spPr>
        <p:txBody>
          <a:bodyPr>
            <a:normAutofit/>
          </a:bodyPr>
          <a:lstStyle/>
          <a:p>
            <a:pPr algn="ctr"/>
            <a:r>
              <a:rPr lang="en-GB" sz="4400" dirty="0"/>
              <a:t>Results </a:t>
            </a:r>
            <a:r>
              <a:rPr lang="en-GB" sz="4400" dirty="0" smtClean="0"/>
              <a:t>Change Over Time</a:t>
            </a:r>
            <a:endParaRPr lang="en-GB" sz="44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5589240"/>
            <a:ext cx="2592288" cy="65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a:extLst>
              <a:ext uri="{FF2B5EF4-FFF2-40B4-BE49-F238E27FC236}">
                <a16:creationId xmlns:a16="http://schemas.microsoft.com/office/drawing/2014/main" xmlns="" id="{9CDCFC50-6DC9-4AFE-9263-D2B3FA817B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50" y="1773238"/>
            <a:ext cx="4219575" cy="410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xmlns="" id="{AFB8EA36-029C-4192-A94A-5F223683C57E}"/>
              </a:ext>
            </a:extLst>
          </p:cNvPr>
          <p:cNvSpPr/>
          <p:nvPr/>
        </p:nvSpPr>
        <p:spPr>
          <a:xfrm>
            <a:off x="5400000" y="2160000"/>
            <a:ext cx="1805302" cy="3293209"/>
          </a:xfrm>
          <a:prstGeom prst="rect">
            <a:avLst/>
          </a:prstGeom>
        </p:spPr>
        <p:txBody>
          <a:bodyPr wrap="none">
            <a:spAutoFit/>
          </a:bodyPr>
          <a:lstStyle/>
          <a:p>
            <a:pPr marL="285750" indent="-285750">
              <a:buFont typeface="Arial" panose="020B0604020202020204" pitchFamily="34" charset="0"/>
              <a:buChar char="•"/>
            </a:pPr>
            <a:r>
              <a:rPr lang="en-GB" sz="2000" dirty="0">
                <a:latin typeface="Arial" pitchFamily="34" charset="0"/>
                <a:cs typeface="Arial" pitchFamily="34" charset="0"/>
              </a:rPr>
              <a:t>pH    </a:t>
            </a:r>
            <a:r>
              <a:rPr lang="en-GB" sz="2000" dirty="0" smtClean="0">
                <a:latin typeface="Arial" pitchFamily="34" charset="0"/>
                <a:cs typeface="Arial" pitchFamily="34" charset="0"/>
              </a:rPr>
              <a:t> 7.468</a:t>
            </a:r>
            <a:endParaRPr lang="en-GB" sz="2000" dirty="0">
              <a:latin typeface="Arial" pitchFamily="34" charset="0"/>
              <a:cs typeface="Arial" pitchFamily="34" charset="0"/>
            </a:endParaRPr>
          </a:p>
          <a:p>
            <a:endParaRPr lang="en-GB" sz="400" dirty="0">
              <a:latin typeface="Arial" pitchFamily="34" charset="0"/>
              <a:cs typeface="Arial" pitchFamily="34" charset="0"/>
            </a:endParaRPr>
          </a:p>
          <a:p>
            <a:pPr marL="285750" indent="-285750">
              <a:buFont typeface="Arial" panose="020B0604020202020204" pitchFamily="34" charset="0"/>
              <a:buChar char="•"/>
            </a:pPr>
            <a:r>
              <a:rPr lang="en-GB" sz="2000" dirty="0">
                <a:latin typeface="Arial" pitchFamily="34" charset="0"/>
                <a:cs typeface="Arial" pitchFamily="34" charset="0"/>
              </a:rPr>
              <a:t>pCO</a:t>
            </a:r>
            <a:r>
              <a:rPr lang="en-GB" sz="2000" baseline="-25000" dirty="0">
                <a:latin typeface="Arial" pitchFamily="34" charset="0"/>
                <a:cs typeface="Arial" pitchFamily="34" charset="0"/>
              </a:rPr>
              <a:t>2   </a:t>
            </a:r>
            <a:r>
              <a:rPr lang="en-GB" sz="2000" baseline="-25000" dirty="0" smtClean="0">
                <a:latin typeface="Arial" pitchFamily="34" charset="0"/>
                <a:cs typeface="Arial" pitchFamily="34" charset="0"/>
              </a:rPr>
              <a:t> </a:t>
            </a:r>
            <a:r>
              <a:rPr lang="en-GB" sz="2000" dirty="0" smtClean="0">
                <a:latin typeface="Arial" pitchFamily="34" charset="0"/>
                <a:cs typeface="Arial" pitchFamily="34" charset="0"/>
              </a:rPr>
              <a:t>4.58</a:t>
            </a:r>
            <a:endParaRPr lang="en-GB" sz="2000" dirty="0">
              <a:latin typeface="Arial" pitchFamily="34" charset="0"/>
              <a:cs typeface="Arial" pitchFamily="34" charset="0"/>
            </a:endParaRPr>
          </a:p>
          <a:p>
            <a:endParaRPr lang="en-GB" sz="400" dirty="0">
              <a:latin typeface="Arial" pitchFamily="34" charset="0"/>
              <a:cs typeface="Arial" pitchFamily="34" charset="0"/>
            </a:endParaRPr>
          </a:p>
          <a:p>
            <a:pPr marL="285750" indent="-285750">
              <a:buFont typeface="Arial" panose="020B0604020202020204" pitchFamily="34" charset="0"/>
              <a:buChar char="•"/>
            </a:pPr>
            <a:r>
              <a:rPr lang="en-GB" sz="2000" dirty="0">
                <a:latin typeface="Arial" pitchFamily="34" charset="0"/>
                <a:cs typeface="Arial" pitchFamily="34" charset="0"/>
              </a:rPr>
              <a:t>pO</a:t>
            </a:r>
            <a:r>
              <a:rPr lang="en-GB" sz="2000" baseline="-25000" dirty="0">
                <a:latin typeface="Arial" pitchFamily="34" charset="0"/>
                <a:cs typeface="Arial" pitchFamily="34" charset="0"/>
              </a:rPr>
              <a:t>2      </a:t>
            </a:r>
            <a:r>
              <a:rPr lang="en-GB" sz="2000" baseline="-25000" dirty="0" smtClean="0">
                <a:latin typeface="Arial" pitchFamily="34" charset="0"/>
                <a:cs typeface="Arial" pitchFamily="34" charset="0"/>
              </a:rPr>
              <a:t>  </a:t>
            </a:r>
            <a:r>
              <a:rPr lang="en-GB" sz="2000" dirty="0">
                <a:latin typeface="Arial" pitchFamily="34" charset="0"/>
                <a:cs typeface="Arial" pitchFamily="34" charset="0"/>
              </a:rPr>
              <a:t>7.48</a:t>
            </a:r>
          </a:p>
          <a:p>
            <a:endParaRPr lang="en-GB" sz="400" dirty="0">
              <a:latin typeface="Arial" pitchFamily="34" charset="0"/>
              <a:cs typeface="Arial" pitchFamily="34" charset="0"/>
            </a:endParaRPr>
          </a:p>
          <a:p>
            <a:pPr marL="285750" indent="-285750">
              <a:buFont typeface="Arial" panose="020B0604020202020204" pitchFamily="34" charset="0"/>
              <a:buChar char="•"/>
            </a:pPr>
            <a:r>
              <a:rPr lang="en-GB" sz="2000" dirty="0">
                <a:latin typeface="Arial" pitchFamily="34" charset="0"/>
                <a:cs typeface="Arial" pitchFamily="34" charset="0"/>
              </a:rPr>
              <a:t>sO</a:t>
            </a:r>
            <a:r>
              <a:rPr lang="en-GB" sz="2000" baseline="-25000" dirty="0">
                <a:latin typeface="Arial" pitchFamily="34" charset="0"/>
                <a:cs typeface="Arial" pitchFamily="34" charset="0"/>
              </a:rPr>
              <a:t>2     </a:t>
            </a:r>
            <a:r>
              <a:rPr lang="en-GB" sz="2000" baseline="-25000" dirty="0" smtClean="0">
                <a:latin typeface="Arial" pitchFamily="34" charset="0"/>
                <a:cs typeface="Arial" pitchFamily="34" charset="0"/>
              </a:rPr>
              <a:t>   </a:t>
            </a:r>
            <a:r>
              <a:rPr lang="en-GB" sz="2000" dirty="0">
                <a:latin typeface="Arial" pitchFamily="34" charset="0"/>
                <a:cs typeface="Arial" pitchFamily="34" charset="0"/>
              </a:rPr>
              <a:t>90.7</a:t>
            </a:r>
          </a:p>
          <a:p>
            <a:endParaRPr lang="en-GB" sz="1400" dirty="0">
              <a:latin typeface="Arial" pitchFamily="34" charset="0"/>
              <a:cs typeface="Arial" pitchFamily="34" charset="0"/>
            </a:endParaRPr>
          </a:p>
          <a:p>
            <a:pPr marL="285750" indent="-285750">
              <a:buFont typeface="Arial" panose="020B0604020202020204" pitchFamily="34" charset="0"/>
              <a:buChar char="•"/>
            </a:pPr>
            <a:r>
              <a:rPr lang="en-GB" sz="2000" dirty="0" err="1">
                <a:latin typeface="Arial" pitchFamily="34" charset="0"/>
                <a:cs typeface="Arial" pitchFamily="34" charset="0"/>
              </a:rPr>
              <a:t>Gluc</a:t>
            </a:r>
            <a:r>
              <a:rPr lang="en-GB" sz="2000" dirty="0">
                <a:latin typeface="Arial" pitchFamily="34" charset="0"/>
                <a:cs typeface="Arial" pitchFamily="34" charset="0"/>
              </a:rPr>
              <a:t>    </a:t>
            </a:r>
            <a:r>
              <a:rPr lang="en-GB" sz="2000" dirty="0" smtClean="0">
                <a:latin typeface="Arial" pitchFamily="34" charset="0"/>
                <a:cs typeface="Arial" pitchFamily="34" charset="0"/>
              </a:rPr>
              <a:t>  </a:t>
            </a:r>
            <a:r>
              <a:rPr lang="en-GB" sz="2000" dirty="0">
                <a:latin typeface="Arial" pitchFamily="34" charset="0"/>
                <a:cs typeface="Arial" pitchFamily="34" charset="0"/>
              </a:rPr>
              <a:t>9.1</a:t>
            </a:r>
          </a:p>
          <a:p>
            <a:endParaRPr lang="en-GB" sz="1400" dirty="0">
              <a:latin typeface="Arial" pitchFamily="34" charset="0"/>
              <a:cs typeface="Arial" pitchFamily="34" charset="0"/>
            </a:endParaRPr>
          </a:p>
          <a:p>
            <a:pPr marL="285750" indent="-285750">
              <a:buFont typeface="Arial" panose="020B0604020202020204" pitchFamily="34" charset="0"/>
              <a:buChar char="•"/>
            </a:pPr>
            <a:r>
              <a:rPr lang="en-GB" sz="2000" dirty="0" err="1">
                <a:latin typeface="Arial" pitchFamily="34" charset="0"/>
                <a:cs typeface="Arial" pitchFamily="34" charset="0"/>
              </a:rPr>
              <a:t>tHb</a:t>
            </a:r>
            <a:r>
              <a:rPr lang="en-GB" sz="2000" dirty="0">
                <a:latin typeface="Arial" pitchFamily="34" charset="0"/>
                <a:cs typeface="Arial" pitchFamily="34" charset="0"/>
              </a:rPr>
              <a:t>     </a:t>
            </a:r>
            <a:r>
              <a:rPr lang="en-GB" sz="2000" dirty="0" smtClean="0">
                <a:latin typeface="Arial" pitchFamily="34" charset="0"/>
                <a:cs typeface="Arial" pitchFamily="34" charset="0"/>
              </a:rPr>
              <a:t>    98</a:t>
            </a:r>
            <a:endParaRPr lang="en-GB" sz="2000" dirty="0">
              <a:latin typeface="Arial" pitchFamily="34" charset="0"/>
              <a:cs typeface="Arial" pitchFamily="34" charset="0"/>
            </a:endParaRPr>
          </a:p>
          <a:p>
            <a:endParaRPr lang="en-GB" sz="400" dirty="0">
              <a:latin typeface="Arial" pitchFamily="34" charset="0"/>
              <a:cs typeface="Arial" pitchFamily="34" charset="0"/>
            </a:endParaRPr>
          </a:p>
          <a:p>
            <a:pPr marL="285750" indent="-285750">
              <a:buFont typeface="Arial" panose="020B0604020202020204" pitchFamily="34" charset="0"/>
              <a:buChar char="•"/>
            </a:pPr>
            <a:r>
              <a:rPr lang="en-GB" sz="2000" dirty="0">
                <a:latin typeface="Arial" pitchFamily="34" charset="0"/>
                <a:cs typeface="Arial" pitchFamily="34" charset="0"/>
              </a:rPr>
              <a:t>O</a:t>
            </a:r>
            <a:r>
              <a:rPr lang="en-GB" sz="2000" baseline="-25000" dirty="0">
                <a:latin typeface="Arial" pitchFamily="34" charset="0"/>
                <a:cs typeface="Arial" pitchFamily="34" charset="0"/>
              </a:rPr>
              <a:t>2</a:t>
            </a:r>
            <a:r>
              <a:rPr lang="en-GB" sz="2000" dirty="0">
                <a:latin typeface="Arial" pitchFamily="34" charset="0"/>
                <a:cs typeface="Arial" pitchFamily="34" charset="0"/>
              </a:rPr>
              <a:t>Hb </a:t>
            </a:r>
            <a:r>
              <a:rPr lang="en-GB" sz="2000" dirty="0" smtClean="0">
                <a:latin typeface="Arial" pitchFamily="34" charset="0"/>
                <a:cs typeface="Arial" pitchFamily="34" charset="0"/>
              </a:rPr>
              <a:t>  87.7</a:t>
            </a:r>
            <a:endParaRPr lang="en-GB" sz="2000" dirty="0">
              <a:latin typeface="Arial" pitchFamily="34" charset="0"/>
              <a:cs typeface="Arial" pitchFamily="34" charset="0"/>
            </a:endParaRPr>
          </a:p>
          <a:p>
            <a:endParaRPr lang="en-GB" sz="400" dirty="0">
              <a:latin typeface="Arial" pitchFamily="34" charset="0"/>
              <a:cs typeface="Arial" pitchFamily="34" charset="0"/>
            </a:endParaRPr>
          </a:p>
          <a:p>
            <a:pPr marL="285750" indent="-285750">
              <a:buFont typeface="Arial" panose="020B0604020202020204" pitchFamily="34" charset="0"/>
              <a:buChar char="•"/>
            </a:pPr>
            <a:r>
              <a:rPr lang="en-GB" sz="2000" dirty="0" err="1">
                <a:latin typeface="Arial" pitchFamily="34" charset="0"/>
                <a:cs typeface="Arial" pitchFamily="34" charset="0"/>
              </a:rPr>
              <a:t>COHb</a:t>
            </a:r>
            <a:r>
              <a:rPr lang="en-GB" sz="2000" dirty="0">
                <a:latin typeface="Arial" pitchFamily="34" charset="0"/>
                <a:cs typeface="Arial" pitchFamily="34" charset="0"/>
              </a:rPr>
              <a:t>  </a:t>
            </a:r>
            <a:r>
              <a:rPr lang="en-GB" sz="2000" dirty="0" smtClean="0">
                <a:latin typeface="Arial" pitchFamily="34" charset="0"/>
                <a:cs typeface="Arial" pitchFamily="34" charset="0"/>
              </a:rPr>
              <a:t> </a:t>
            </a:r>
            <a:r>
              <a:rPr lang="en-GB" sz="2000" dirty="0">
                <a:latin typeface="Arial" pitchFamily="34" charset="0"/>
                <a:cs typeface="Arial" pitchFamily="34" charset="0"/>
              </a:rPr>
              <a:t>1.9</a:t>
            </a:r>
          </a:p>
        </p:txBody>
      </p:sp>
      <p:sp>
        <p:nvSpPr>
          <p:cNvPr id="10" name="Rectangle 9">
            <a:extLst>
              <a:ext uri="{FF2B5EF4-FFF2-40B4-BE49-F238E27FC236}">
                <a16:creationId xmlns:a16="http://schemas.microsoft.com/office/drawing/2014/main" xmlns="" id="{AFB8EA36-029C-4192-A94A-5F223683C57E}"/>
              </a:ext>
            </a:extLst>
          </p:cNvPr>
          <p:cNvSpPr/>
          <p:nvPr/>
        </p:nvSpPr>
        <p:spPr>
          <a:xfrm>
            <a:off x="7920000" y="2160000"/>
            <a:ext cx="825867" cy="3293209"/>
          </a:xfrm>
          <a:prstGeom prst="rect">
            <a:avLst/>
          </a:prstGeom>
        </p:spPr>
        <p:txBody>
          <a:bodyPr wrap="none">
            <a:spAutoFit/>
          </a:bodyPr>
          <a:lstStyle/>
          <a:p>
            <a:pPr marL="285750" indent="-285750"/>
            <a:r>
              <a:rPr lang="en-GB" sz="2000" dirty="0" smtClean="0">
                <a:latin typeface="Arial" pitchFamily="34" charset="0"/>
                <a:cs typeface="Arial" pitchFamily="34" charset="0"/>
              </a:rPr>
              <a:t>7.519</a:t>
            </a:r>
          </a:p>
          <a:p>
            <a:pPr marL="285750" indent="-285750"/>
            <a:endParaRPr lang="en-GB" sz="400" dirty="0">
              <a:latin typeface="Arial" pitchFamily="34" charset="0"/>
              <a:cs typeface="Arial" pitchFamily="34" charset="0"/>
            </a:endParaRPr>
          </a:p>
          <a:p>
            <a:pPr marL="285750" indent="-285750"/>
            <a:r>
              <a:rPr lang="en-GB" sz="2000" dirty="0" smtClean="0">
                <a:latin typeface="Arial" pitchFamily="34" charset="0"/>
                <a:cs typeface="Arial" pitchFamily="34" charset="0"/>
              </a:rPr>
              <a:t>4.12</a:t>
            </a:r>
          </a:p>
          <a:p>
            <a:pPr marL="285750" indent="-285750"/>
            <a:endParaRPr lang="en-GB" sz="400" dirty="0">
              <a:latin typeface="Arial" pitchFamily="34" charset="0"/>
              <a:cs typeface="Arial" pitchFamily="34" charset="0"/>
            </a:endParaRPr>
          </a:p>
          <a:p>
            <a:pPr marL="285750" indent="-285750"/>
            <a:r>
              <a:rPr lang="en-GB" sz="2000" dirty="0" smtClean="0">
                <a:latin typeface="Arial" pitchFamily="34" charset="0"/>
                <a:cs typeface="Arial" pitchFamily="34" charset="0"/>
              </a:rPr>
              <a:t>10.70</a:t>
            </a:r>
          </a:p>
          <a:p>
            <a:pPr marL="285750" indent="-285750"/>
            <a:endParaRPr lang="en-GB" sz="400" dirty="0">
              <a:latin typeface="Arial" pitchFamily="34" charset="0"/>
              <a:cs typeface="Arial" pitchFamily="34" charset="0"/>
            </a:endParaRPr>
          </a:p>
          <a:p>
            <a:pPr marL="285750" indent="-285750"/>
            <a:r>
              <a:rPr lang="en-GB" sz="2000" dirty="0" smtClean="0">
                <a:latin typeface="Arial" pitchFamily="34" charset="0"/>
                <a:cs typeface="Arial" pitchFamily="34" charset="0"/>
              </a:rPr>
              <a:t>97.6</a:t>
            </a:r>
          </a:p>
          <a:p>
            <a:pPr marL="285750" indent="-285750"/>
            <a:endParaRPr lang="en-GB" sz="1400" dirty="0">
              <a:latin typeface="Arial" pitchFamily="34" charset="0"/>
              <a:cs typeface="Arial" pitchFamily="34" charset="0"/>
            </a:endParaRPr>
          </a:p>
          <a:p>
            <a:pPr marL="285750" indent="-285750"/>
            <a:r>
              <a:rPr lang="en-GB" sz="2000" dirty="0" smtClean="0">
                <a:latin typeface="Arial" pitchFamily="34" charset="0"/>
                <a:cs typeface="Arial" pitchFamily="34" charset="0"/>
              </a:rPr>
              <a:t>8.6</a:t>
            </a:r>
          </a:p>
          <a:p>
            <a:pPr marL="285750" indent="-285750"/>
            <a:endParaRPr lang="en-GB" sz="1400" dirty="0">
              <a:latin typeface="Arial" pitchFamily="34" charset="0"/>
              <a:cs typeface="Arial" pitchFamily="34" charset="0"/>
            </a:endParaRPr>
          </a:p>
          <a:p>
            <a:pPr marL="285750" indent="-285750"/>
            <a:r>
              <a:rPr lang="en-GB" sz="2000" dirty="0" smtClean="0">
                <a:latin typeface="Arial" pitchFamily="34" charset="0"/>
                <a:cs typeface="Arial" pitchFamily="34" charset="0"/>
              </a:rPr>
              <a:t>53</a:t>
            </a:r>
          </a:p>
          <a:p>
            <a:pPr marL="285750" indent="-285750"/>
            <a:endParaRPr lang="en-GB" sz="400" dirty="0">
              <a:latin typeface="Arial" pitchFamily="34" charset="0"/>
              <a:cs typeface="Arial" pitchFamily="34" charset="0"/>
            </a:endParaRPr>
          </a:p>
          <a:p>
            <a:pPr marL="285750" indent="-285750"/>
            <a:r>
              <a:rPr lang="en-GB" sz="2000" dirty="0" smtClean="0">
                <a:latin typeface="Arial" pitchFamily="34" charset="0"/>
                <a:cs typeface="Arial" pitchFamily="34" charset="0"/>
              </a:rPr>
              <a:t>93.5</a:t>
            </a:r>
          </a:p>
          <a:p>
            <a:pPr marL="285750" indent="-285750"/>
            <a:endParaRPr lang="en-GB" sz="400" dirty="0">
              <a:latin typeface="Arial" pitchFamily="34" charset="0"/>
              <a:cs typeface="Arial" pitchFamily="34" charset="0"/>
            </a:endParaRPr>
          </a:p>
          <a:p>
            <a:pPr marL="285750" indent="-285750"/>
            <a:r>
              <a:rPr lang="en-GB" sz="2000" dirty="0" smtClean="0">
                <a:latin typeface="Arial" pitchFamily="34" charset="0"/>
                <a:cs typeface="Arial" pitchFamily="34" charset="0"/>
              </a:rPr>
              <a:t>2.2</a:t>
            </a:r>
            <a:endParaRPr lang="en-GB" sz="2000" dirty="0">
              <a:latin typeface="Arial" pitchFamily="34" charset="0"/>
              <a:cs typeface="Arial" pitchFamily="34" charset="0"/>
            </a:endParaRPr>
          </a:p>
        </p:txBody>
      </p:sp>
      <p:cxnSp>
        <p:nvCxnSpPr>
          <p:cNvPr id="11" name="Straight Arrow Connector 10">
            <a:extLst>
              <a:ext uri="{FF2B5EF4-FFF2-40B4-BE49-F238E27FC236}">
                <a16:creationId xmlns:a16="http://schemas.microsoft.com/office/drawing/2014/main" xmlns="" id="{D6528E8A-7178-452C-ACDB-B6F07DB1AE0E}"/>
              </a:ext>
            </a:extLst>
          </p:cNvPr>
          <p:cNvCxnSpPr/>
          <p:nvPr/>
        </p:nvCxnSpPr>
        <p:spPr>
          <a:xfrm>
            <a:off x="7236000" y="2376000"/>
            <a:ext cx="6477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B6FD3F61-BA60-4E39-8E04-646C011BA131}"/>
              </a:ext>
            </a:extLst>
          </p:cNvPr>
          <p:cNvCxnSpPr/>
          <p:nvPr/>
        </p:nvCxnSpPr>
        <p:spPr>
          <a:xfrm>
            <a:off x="7236000" y="2736000"/>
            <a:ext cx="6477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C80F6E25-A6A5-4C49-B824-D0D3399A6949}"/>
              </a:ext>
            </a:extLst>
          </p:cNvPr>
          <p:cNvCxnSpPr/>
          <p:nvPr/>
        </p:nvCxnSpPr>
        <p:spPr>
          <a:xfrm>
            <a:off x="7236000" y="3096000"/>
            <a:ext cx="6477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856FB775-1BE8-47F8-AE06-535C9848931F}"/>
              </a:ext>
            </a:extLst>
          </p:cNvPr>
          <p:cNvCxnSpPr/>
          <p:nvPr/>
        </p:nvCxnSpPr>
        <p:spPr>
          <a:xfrm>
            <a:off x="7236000" y="3456000"/>
            <a:ext cx="6477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EFACB36F-FF52-4692-8C65-53C0F922160C}"/>
              </a:ext>
            </a:extLst>
          </p:cNvPr>
          <p:cNvCxnSpPr/>
          <p:nvPr/>
        </p:nvCxnSpPr>
        <p:spPr>
          <a:xfrm>
            <a:off x="7236000" y="3996000"/>
            <a:ext cx="6477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E91C33A1-C22B-42A7-8514-3B06160FE9EA}"/>
              </a:ext>
            </a:extLst>
          </p:cNvPr>
          <p:cNvCxnSpPr/>
          <p:nvPr/>
        </p:nvCxnSpPr>
        <p:spPr>
          <a:xfrm>
            <a:off x="7236000" y="4500000"/>
            <a:ext cx="6477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AA41BC00-8A21-46CA-980D-06D1A9F128A7}"/>
              </a:ext>
            </a:extLst>
          </p:cNvPr>
          <p:cNvCxnSpPr/>
          <p:nvPr/>
        </p:nvCxnSpPr>
        <p:spPr>
          <a:xfrm>
            <a:off x="7236000" y="4860000"/>
            <a:ext cx="6477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7C38F1C4-9366-4FC8-85FF-F337A47D52EB}"/>
              </a:ext>
            </a:extLst>
          </p:cNvPr>
          <p:cNvCxnSpPr/>
          <p:nvPr/>
        </p:nvCxnSpPr>
        <p:spPr>
          <a:xfrm>
            <a:off x="7236000" y="5220000"/>
            <a:ext cx="6477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804248" y="1772816"/>
            <a:ext cx="1947014" cy="400110"/>
          </a:xfrm>
          <a:prstGeom prst="rect">
            <a:avLst/>
          </a:prstGeom>
        </p:spPr>
        <p:txBody>
          <a:bodyPr wrap="square">
            <a:spAutoFit/>
          </a:bodyPr>
          <a:lstStyle/>
          <a:p>
            <a:r>
              <a:rPr lang="en-GB" sz="2000" dirty="0" smtClean="0">
                <a:latin typeface="Arial" panose="020B0604020202020204" pitchFamily="34" charset="0"/>
                <a:cs typeface="Arial" panose="020B0604020202020204" pitchFamily="34" charset="0"/>
              </a:rPr>
              <a:t>13 minutes</a:t>
            </a:r>
            <a:endParaRPr lang="en-GB" sz="2000" dirty="0">
              <a:latin typeface="Arial" panose="020B0604020202020204" pitchFamily="34" charset="0"/>
              <a:cs typeface="Arial" panose="020B0604020202020204" pitchFamily="34" charset="0"/>
            </a:endParaRPr>
          </a:p>
        </p:txBody>
      </p:sp>
      <p:sp>
        <p:nvSpPr>
          <p:cNvPr id="25" name="Rectangle 24"/>
          <p:cNvSpPr/>
          <p:nvPr/>
        </p:nvSpPr>
        <p:spPr>
          <a:xfrm>
            <a:off x="611560" y="1988840"/>
            <a:ext cx="4176464" cy="216024"/>
          </a:xfrm>
          <a:prstGeom prst="rect">
            <a:avLst/>
          </a:prstGeom>
          <a:solidFill>
            <a:srgbClr val="FFFF00">
              <a:alpha val="26000"/>
            </a:srgbClr>
          </a:solidFill>
          <a:ln>
            <a:solidFill>
              <a:srgbClr val="FFFF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86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2"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2" cstate="print"/>
          <a:srcRect/>
          <a:stretch>
            <a:fillRect/>
          </a:stretch>
        </p:blipFill>
        <p:spPr bwMode="auto">
          <a:xfrm rot="10800000">
            <a:off x="4860032" y="2916000"/>
            <a:ext cx="216024" cy="293176"/>
          </a:xfrm>
          <a:prstGeom prst="rect">
            <a:avLst/>
          </a:prstGeom>
          <a:noFill/>
          <a:ln w="9525">
            <a:noFill/>
            <a:miter lim="800000"/>
            <a:headEnd/>
            <a:tailEnd/>
          </a:ln>
        </p:spPr>
      </p:pic>
      <p:pic>
        <p:nvPicPr>
          <p:cNvPr id="23" name="Picture 2"/>
          <p:cNvPicPr>
            <a:picLocks noChangeAspect="1" noChangeArrowheads="1"/>
          </p:cNvPicPr>
          <p:nvPr/>
        </p:nvPicPr>
        <p:blipFill>
          <a:blip r:embed="rId2" cstate="print"/>
          <a:srcRect/>
          <a:stretch>
            <a:fillRect/>
          </a:stretch>
        </p:blipFill>
        <p:spPr bwMode="auto">
          <a:xfrm rot="10800000">
            <a:off x="6444208" y="2916000"/>
            <a:ext cx="216024" cy="293176"/>
          </a:xfrm>
          <a:prstGeom prst="rect">
            <a:avLst/>
          </a:prstGeom>
          <a:noFill/>
          <a:ln w="9525">
            <a:noFill/>
            <a:miter lim="800000"/>
            <a:headEnd/>
            <a:tailEnd/>
          </a:ln>
        </p:spPr>
      </p:pic>
      <p:pic>
        <p:nvPicPr>
          <p:cNvPr id="22" name="Picture 2"/>
          <p:cNvPicPr>
            <a:picLocks noChangeAspect="1" noChangeArrowheads="1"/>
          </p:cNvPicPr>
          <p:nvPr/>
        </p:nvPicPr>
        <p:blipFill>
          <a:blip r:embed="rId2" cstate="print"/>
          <a:srcRect/>
          <a:stretch>
            <a:fillRect/>
          </a:stretch>
        </p:blipFill>
        <p:spPr bwMode="auto">
          <a:xfrm>
            <a:off x="5652120" y="2916000"/>
            <a:ext cx="216024" cy="293176"/>
          </a:xfrm>
          <a:prstGeom prst="rect">
            <a:avLst/>
          </a:prstGeom>
          <a:noFill/>
          <a:ln w="9525">
            <a:noFill/>
            <a:miter lim="800000"/>
            <a:headEnd/>
            <a:tailEnd/>
          </a:ln>
        </p:spPr>
      </p:pic>
      <p:pic>
        <p:nvPicPr>
          <p:cNvPr id="21" name="Picture 2"/>
          <p:cNvPicPr>
            <a:picLocks noChangeAspect="1" noChangeArrowheads="1"/>
          </p:cNvPicPr>
          <p:nvPr/>
        </p:nvPicPr>
        <p:blipFill>
          <a:blip r:embed="rId2" cstate="print"/>
          <a:srcRect/>
          <a:stretch>
            <a:fillRect/>
          </a:stretch>
        </p:blipFill>
        <p:spPr bwMode="auto">
          <a:xfrm rot="10800000">
            <a:off x="6300192" y="2484000"/>
            <a:ext cx="216024" cy="293176"/>
          </a:xfrm>
          <a:prstGeom prst="rect">
            <a:avLst/>
          </a:prstGeom>
          <a:noFill/>
          <a:ln w="9525">
            <a:noFill/>
            <a:miter lim="800000"/>
            <a:headEnd/>
            <a:tailEnd/>
          </a:ln>
        </p:spPr>
      </p:pic>
      <p:pic>
        <p:nvPicPr>
          <p:cNvPr id="20" name="Picture 2"/>
          <p:cNvPicPr>
            <a:picLocks noChangeAspect="1" noChangeArrowheads="1"/>
          </p:cNvPicPr>
          <p:nvPr/>
        </p:nvPicPr>
        <p:blipFill>
          <a:blip r:embed="rId2" cstate="print"/>
          <a:srcRect/>
          <a:stretch>
            <a:fillRect/>
          </a:stretch>
        </p:blipFill>
        <p:spPr bwMode="auto">
          <a:xfrm>
            <a:off x="5436096" y="2484000"/>
            <a:ext cx="216024" cy="293176"/>
          </a:xfrm>
          <a:prstGeom prst="rect">
            <a:avLst/>
          </a:prstGeom>
          <a:noFill/>
          <a:ln w="9525">
            <a:noFill/>
            <a:miter lim="800000"/>
            <a:headEnd/>
            <a:tailEnd/>
          </a:ln>
        </p:spPr>
      </p:pic>
      <p:sp>
        <p:nvSpPr>
          <p:cNvPr id="2" name="Title 1"/>
          <p:cNvSpPr>
            <a:spLocks noGrp="1"/>
          </p:cNvSpPr>
          <p:nvPr>
            <p:ph type="ctrTitle"/>
          </p:nvPr>
        </p:nvSpPr>
        <p:spPr>
          <a:xfrm>
            <a:off x="0" y="864000"/>
            <a:ext cx="9143999" cy="864096"/>
          </a:xfrm>
        </p:spPr>
        <p:txBody>
          <a:bodyPr>
            <a:normAutofit/>
          </a:bodyPr>
          <a:lstStyle/>
          <a:p>
            <a:pPr algn="ctr"/>
            <a:r>
              <a:rPr lang="en-US" altLang="en-US" sz="4400" dirty="0"/>
              <a:t>Limitations</a:t>
            </a:r>
            <a:endParaRPr lang="en-GB" sz="4400" dirty="0"/>
          </a:p>
        </p:txBody>
      </p:sp>
      <p:sp>
        <p:nvSpPr>
          <p:cNvPr id="4"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2412000"/>
            <a:ext cx="8964000" cy="42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Air contamination (bubbles or transfers) pO</a:t>
            </a:r>
            <a:r>
              <a:rPr lang="en-GB" sz="2000" baseline="-25000" dirty="0" smtClean="0">
                <a:latin typeface="Arial" panose="020B0604020202020204" pitchFamily="34" charset="0"/>
                <a:cs typeface="Arial" panose="020B0604020202020204" pitchFamily="34" charset="0"/>
              </a:rPr>
              <a:t>2</a:t>
            </a:r>
            <a:r>
              <a:rPr lang="en-GB" sz="2000" dirty="0" smtClean="0">
                <a:latin typeface="Arial" panose="020B0604020202020204" pitchFamily="34" charset="0"/>
                <a:cs typeface="Arial" panose="020B0604020202020204" pitchFamily="34" charset="0"/>
              </a:rPr>
              <a:t>   pCO</a:t>
            </a:r>
            <a:r>
              <a:rPr lang="en-GB" sz="2000" baseline="-25000" dirty="0" smtClean="0">
                <a:latin typeface="Arial" panose="020B0604020202020204" pitchFamily="34" charset="0"/>
                <a:cs typeface="Arial" panose="020B0604020202020204" pitchFamily="34" charset="0"/>
              </a:rPr>
              <a:t>2</a:t>
            </a:r>
          </a:p>
          <a:p>
            <a:endParaRPr lang="en-GB" sz="200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79512" y="2844000"/>
            <a:ext cx="9433048" cy="42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Delay between collection &amp; testing pO</a:t>
            </a:r>
            <a:r>
              <a:rPr lang="en-GB" sz="2000" baseline="-25000" dirty="0" smtClean="0">
                <a:latin typeface="Arial" panose="020B0604020202020204" pitchFamily="34" charset="0"/>
                <a:cs typeface="Arial" panose="020B0604020202020204" pitchFamily="34" charset="0"/>
              </a:rPr>
              <a:t>2</a:t>
            </a:r>
            <a:r>
              <a:rPr lang="en-GB" sz="2000" dirty="0" smtClean="0">
                <a:latin typeface="Arial" panose="020B0604020202020204" pitchFamily="34" charset="0"/>
                <a:cs typeface="Arial" panose="020B0604020202020204" pitchFamily="34" charset="0"/>
              </a:rPr>
              <a:t>   pCO</a:t>
            </a:r>
            <a:r>
              <a:rPr lang="en-GB" sz="2000" baseline="-25000" dirty="0" smtClean="0">
                <a:latin typeface="Arial" panose="020B0604020202020204" pitchFamily="34" charset="0"/>
                <a:cs typeface="Arial" panose="020B0604020202020204" pitchFamily="34" charset="0"/>
              </a:rPr>
              <a:t>2  </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Gluc</a:t>
            </a:r>
            <a:r>
              <a:rPr lang="en-GB" sz="2000" dirty="0" smtClean="0">
                <a:latin typeface="Arial" panose="020B0604020202020204" pitchFamily="34" charset="0"/>
                <a:cs typeface="Arial" panose="020B0604020202020204" pitchFamily="34" charset="0"/>
              </a:rPr>
              <a:t>    standard metabolism</a:t>
            </a:r>
          </a:p>
        </p:txBody>
      </p:sp>
      <p:sp>
        <p:nvSpPr>
          <p:cNvPr id="16"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3276000"/>
            <a:ext cx="8964000" cy="42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Raised WBC increases the speed of metabolic changes</a:t>
            </a:r>
          </a:p>
        </p:txBody>
      </p:sp>
      <p:sp>
        <p:nvSpPr>
          <p:cNvPr id="17"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3708000"/>
            <a:ext cx="8964000" cy="42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Poor mixing impacts </a:t>
            </a:r>
            <a:r>
              <a:rPr lang="en-GB" sz="2000" dirty="0" err="1" smtClean="0">
                <a:latin typeface="Arial" panose="020B0604020202020204" pitchFamily="34" charset="0"/>
                <a:cs typeface="Arial" panose="020B0604020202020204" pitchFamily="34" charset="0"/>
              </a:rPr>
              <a:t>cooximetry</a:t>
            </a:r>
            <a:r>
              <a:rPr lang="en-GB" sz="2000" dirty="0" smtClean="0">
                <a:latin typeface="Arial" panose="020B0604020202020204" pitchFamily="34" charset="0"/>
                <a:cs typeface="Arial" panose="020B0604020202020204" pitchFamily="34" charset="0"/>
              </a:rPr>
              <a:t> causing false pos/</a:t>
            </a:r>
            <a:r>
              <a:rPr lang="en-GB" sz="2000" dirty="0" err="1" smtClean="0">
                <a:latin typeface="Arial" panose="020B0604020202020204" pitchFamily="34" charset="0"/>
                <a:cs typeface="Arial" panose="020B0604020202020204" pitchFamily="34" charset="0"/>
              </a:rPr>
              <a:t>neg</a:t>
            </a:r>
            <a:r>
              <a:rPr lang="en-GB" sz="2000" dirty="0" smtClean="0">
                <a:latin typeface="Arial" panose="020B0604020202020204" pitchFamily="34" charset="0"/>
                <a:cs typeface="Arial" panose="020B0604020202020204" pitchFamily="34" charset="0"/>
              </a:rPr>
              <a:t> anaemia</a:t>
            </a:r>
          </a:p>
          <a:p>
            <a:endParaRPr lang="en-GB" sz="2000" dirty="0" smtClean="0">
              <a:latin typeface="Arial" panose="020B06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4140000"/>
            <a:ext cx="8964000" cy="42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Un-heparinised syringes - clotting causes failed testing/damages cartridge </a:t>
            </a:r>
          </a:p>
        </p:txBody>
      </p:sp>
      <p:sp>
        <p:nvSpPr>
          <p:cNvPr id="25"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4572000"/>
            <a:ext cx="8964000" cy="42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Haemolysis can significantly increase the potassium result</a:t>
            </a:r>
          </a:p>
          <a:p>
            <a:endParaRPr lang="en-GB" sz="2000" dirty="0" smtClean="0">
              <a:latin typeface="Arial" panose="020B0604020202020204" pitchFamily="34" charset="0"/>
              <a:cs typeface="Arial" panose="020B0604020202020204" pitchFamily="34" charset="0"/>
            </a:endParaRPr>
          </a:p>
        </p:txBody>
      </p:sp>
      <p:sp>
        <p:nvSpPr>
          <p:cNvPr id="2051" name="Rectangle 3"/>
          <p:cNvSpPr>
            <a:spLocks noChangeArrowheads="1"/>
          </p:cNvSpPr>
          <p:nvPr/>
        </p:nvSpPr>
        <p:spPr bwMode="auto">
          <a:xfrm>
            <a:off x="432000" y="5688000"/>
            <a:ext cx="821891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2000" dirty="0" smtClean="0">
                <a:solidFill>
                  <a:srgbClr val="FF0000"/>
                </a:solidFill>
                <a:latin typeface="Arial" pitchFamily="34" charset="0"/>
                <a:ea typeface="Times New Roman" pitchFamily="18" charset="0"/>
                <a:cs typeface="Arial" pitchFamily="34" charset="0"/>
              </a:rPr>
              <a:t>A</a:t>
            </a:r>
            <a:r>
              <a:rPr kumimoji="0" lang="en-GB" sz="200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lways consider the result obtained - does it match the clinical picture?</a:t>
            </a:r>
            <a:endParaRPr kumimoji="0" lang="en-GB" sz="200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5004000"/>
            <a:ext cx="8964000" cy="6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0"/>
            <a:r>
              <a:rPr lang="en-GB" sz="2000" dirty="0" smtClean="0">
                <a:latin typeface="Arial" panose="020B0604020202020204" pitchFamily="34" charset="0"/>
                <a:cs typeface="Arial" panose="020B0604020202020204" pitchFamily="34" charset="0"/>
              </a:rPr>
              <a:t>Heparin concentrations of more than 15 IU/</a:t>
            </a:r>
            <a:r>
              <a:rPr lang="en-GB" sz="2000" dirty="0" err="1" smtClean="0">
                <a:latin typeface="Arial" panose="020B0604020202020204" pitchFamily="34" charset="0"/>
                <a:cs typeface="Arial" panose="020B0604020202020204" pitchFamily="34" charset="0"/>
              </a:rPr>
              <a:t>mL</a:t>
            </a:r>
            <a:r>
              <a:rPr lang="en-GB" sz="2000" dirty="0" smtClean="0">
                <a:latin typeface="Arial" panose="020B0604020202020204" pitchFamily="34" charset="0"/>
                <a:cs typeface="Arial" panose="020B0604020202020204" pitchFamily="34" charset="0"/>
              </a:rPr>
              <a:t> can cause binding of Ca</a:t>
            </a:r>
            <a:r>
              <a:rPr lang="en-GB" sz="2000" baseline="30000" dirty="0" smtClean="0">
                <a:latin typeface="Arial" panose="020B0604020202020204" pitchFamily="34" charset="0"/>
                <a:cs typeface="Arial" panose="020B0604020202020204" pitchFamily="34" charset="0"/>
              </a:rPr>
              <a:t>2+</a:t>
            </a:r>
            <a:r>
              <a:rPr lang="en-GB" sz="2000" dirty="0" smtClean="0">
                <a:latin typeface="Arial" panose="020B0604020202020204" pitchFamily="34" charset="0"/>
                <a:cs typeface="Arial" panose="020B0604020202020204" pitchFamily="34" charset="0"/>
              </a:rPr>
              <a:t> Na</a:t>
            </a:r>
            <a:r>
              <a:rPr lang="en-GB" sz="2000" baseline="30000" dirty="0" smtClean="0">
                <a:latin typeface="Arial" panose="020B0604020202020204" pitchFamily="34" charset="0"/>
                <a:cs typeface="Arial" panose="020B0604020202020204" pitchFamily="34" charset="0"/>
              </a:rPr>
              <a:t>+</a:t>
            </a:r>
            <a:r>
              <a:rPr lang="en-GB" sz="2000" dirty="0" smtClean="0">
                <a:latin typeface="Arial" panose="020B0604020202020204" pitchFamily="34" charset="0"/>
                <a:cs typeface="Arial" panose="020B0604020202020204" pitchFamily="34" charset="0"/>
              </a:rPr>
              <a:t> and to a lesser extent K</a:t>
            </a:r>
            <a:r>
              <a:rPr lang="en-GB" sz="2000" baseline="30000" dirty="0" smtClean="0">
                <a:latin typeface="Arial" panose="020B0604020202020204" pitchFamily="34" charset="0"/>
                <a:cs typeface="Arial" panose="020B0604020202020204" pitchFamily="34" charset="0"/>
              </a:rPr>
              <a:t>+</a:t>
            </a:r>
            <a:r>
              <a:rPr lang="en-GB" sz="2000" dirty="0" smtClean="0">
                <a:latin typeface="Arial" panose="020B0604020202020204" pitchFamily="34" charset="0"/>
                <a:cs typeface="Arial" panose="020B0604020202020204" pitchFamily="34" charset="0"/>
              </a:rPr>
              <a:t> which may lead to lower than true results</a:t>
            </a:r>
          </a:p>
        </p:txBody>
      </p:sp>
      <p:sp>
        <p:nvSpPr>
          <p:cNvPr id="26"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1980000"/>
            <a:ext cx="8964000" cy="42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latin typeface="Arial" panose="020B0604020202020204" pitchFamily="34" charset="0"/>
                <a:cs typeface="Arial" panose="020B0604020202020204" pitchFamily="34" charset="0"/>
              </a:rPr>
              <a:t>Only arterial, venous, capillary, and cord bloods are acceptable specimens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526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6" grpId="0"/>
      <p:bldP spid="17" grpId="0"/>
      <p:bldP spid="18" grpId="0"/>
      <p:bldP spid="25" grpId="0"/>
      <p:bldP spid="2051"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64000"/>
            <a:ext cx="9144000" cy="864096"/>
          </a:xfrm>
        </p:spPr>
        <p:txBody>
          <a:bodyPr>
            <a:normAutofit/>
          </a:bodyPr>
          <a:lstStyle/>
          <a:p>
            <a:pPr algn="ctr"/>
            <a:r>
              <a:rPr lang="en-GB" sz="4400" dirty="0"/>
              <a:t>Syringes</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5589240"/>
            <a:ext cx="2592288" cy="65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981" y="1980000"/>
            <a:ext cx="138112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1681" y="3312000"/>
            <a:ext cx="1381126"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1681" y="4680000"/>
            <a:ext cx="1381126"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40000" y="1980000"/>
            <a:ext cx="140970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3304" y="3312000"/>
            <a:ext cx="14097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35228" y="4680000"/>
            <a:ext cx="13906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20988" y="1980000"/>
            <a:ext cx="2016447"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Remove needle sheath to collect blood gas sample</a:t>
            </a:r>
          </a:p>
        </p:txBody>
      </p:sp>
      <p:sp>
        <p:nvSpPr>
          <p:cNvPr id="15" name="TextBox 14"/>
          <p:cNvSpPr txBox="1"/>
          <p:nvPr/>
        </p:nvSpPr>
        <p:spPr>
          <a:xfrm>
            <a:off x="2332807" y="3240000"/>
            <a:ext cx="2664296"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On a hard surface press the needle into the safety cap until it clicks</a:t>
            </a:r>
          </a:p>
        </p:txBody>
      </p:sp>
      <p:sp>
        <p:nvSpPr>
          <p:cNvPr id="6" name="TextBox 5"/>
          <p:cNvSpPr txBox="1"/>
          <p:nvPr/>
        </p:nvSpPr>
        <p:spPr>
          <a:xfrm>
            <a:off x="4572000" y="1882806"/>
            <a:ext cx="1224136" cy="338554"/>
          </a:xfrm>
          <a:prstGeom prst="rect">
            <a:avLst/>
          </a:prstGeom>
          <a:noFill/>
        </p:spPr>
        <p:txBody>
          <a:bodyPr wrap="square" rtlCol="0">
            <a:spAutoFit/>
          </a:bodyPr>
          <a:lstStyle/>
          <a:p>
            <a:endParaRPr lang="en-GB" sz="1600" dirty="0"/>
          </a:p>
        </p:txBody>
      </p:sp>
      <p:sp>
        <p:nvSpPr>
          <p:cNvPr id="8" name="Rectangle 7"/>
          <p:cNvSpPr/>
          <p:nvPr/>
        </p:nvSpPr>
        <p:spPr>
          <a:xfrm>
            <a:off x="2332807" y="4680000"/>
            <a:ext cx="1947014" cy="584775"/>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Dispose of needle in sharps bin</a:t>
            </a:r>
          </a:p>
        </p:txBody>
      </p:sp>
      <p:sp>
        <p:nvSpPr>
          <p:cNvPr id="9" name="Rectangle 8"/>
          <p:cNvSpPr/>
          <p:nvPr/>
        </p:nvSpPr>
        <p:spPr>
          <a:xfrm>
            <a:off x="6428127" y="1980000"/>
            <a:ext cx="1229742" cy="33855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Insert filter</a:t>
            </a:r>
          </a:p>
        </p:txBody>
      </p:sp>
      <p:sp>
        <p:nvSpPr>
          <p:cNvPr id="10" name="Rectangle 9"/>
          <p:cNvSpPr/>
          <p:nvPr/>
        </p:nvSpPr>
        <p:spPr>
          <a:xfrm>
            <a:off x="6403441" y="3240000"/>
            <a:ext cx="2219163" cy="584775"/>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Tap syringe to move air bubbles to the top</a:t>
            </a:r>
          </a:p>
        </p:txBody>
      </p:sp>
      <p:sp>
        <p:nvSpPr>
          <p:cNvPr id="11" name="Rectangle 10"/>
          <p:cNvSpPr/>
          <p:nvPr/>
        </p:nvSpPr>
        <p:spPr>
          <a:xfrm>
            <a:off x="6403441" y="4680000"/>
            <a:ext cx="2699792" cy="584775"/>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Expel air then </a:t>
            </a:r>
            <a:r>
              <a:rPr lang="en-GB" sz="1600" b="1" dirty="0" smtClean="0">
                <a:latin typeface="Arial" panose="020B0604020202020204" pitchFamily="34" charset="0"/>
                <a:cs typeface="Arial" panose="020B0604020202020204" pitchFamily="34" charset="0"/>
              </a:rPr>
              <a:t>gently mix continually</a:t>
            </a:r>
            <a:r>
              <a:rPr lang="en-GB" sz="1600" dirty="0" smtClean="0">
                <a:latin typeface="Arial" panose="020B0604020202020204" pitchFamily="34" charset="0"/>
                <a:cs typeface="Arial" panose="020B0604020202020204" pitchFamily="34" charset="0"/>
              </a:rPr>
              <a:t> until </a:t>
            </a:r>
            <a:r>
              <a:rPr lang="en-GB" sz="1600" dirty="0">
                <a:latin typeface="Arial" panose="020B0604020202020204" pitchFamily="34" charset="0"/>
                <a:cs typeface="Arial" panose="020B0604020202020204" pitchFamily="34" charset="0"/>
              </a:rPr>
              <a:t>analysis</a:t>
            </a:r>
          </a:p>
        </p:txBody>
      </p:sp>
      <p:pic>
        <p:nvPicPr>
          <p:cNvPr id="12" name="Picture 11">
            <a:extLst>
              <a:ext uri="{FF2B5EF4-FFF2-40B4-BE49-F238E27FC236}">
                <a16:creationId xmlns:a16="http://schemas.microsoft.com/office/drawing/2014/main" xmlns="" id="{D06DC964-8DC1-4040-8DFD-96510D1FF862}"/>
              </a:ext>
            </a:extLst>
          </p:cNvPr>
          <p:cNvPicPr>
            <a:picLocks noChangeAspect="1"/>
          </p:cNvPicPr>
          <p:nvPr/>
        </p:nvPicPr>
        <p:blipFill>
          <a:blip r:embed="rId9" cstate="print"/>
          <a:stretch>
            <a:fillRect/>
          </a:stretch>
        </p:blipFill>
        <p:spPr>
          <a:xfrm>
            <a:off x="971600" y="2016000"/>
            <a:ext cx="189962" cy="168043"/>
          </a:xfrm>
          <a:prstGeom prst="rect">
            <a:avLst/>
          </a:prstGeom>
        </p:spPr>
      </p:pic>
      <p:pic>
        <p:nvPicPr>
          <p:cNvPr id="13" name="Picture 12">
            <a:extLst>
              <a:ext uri="{FF2B5EF4-FFF2-40B4-BE49-F238E27FC236}">
                <a16:creationId xmlns:a16="http://schemas.microsoft.com/office/drawing/2014/main" xmlns="" id="{4B235593-FBD1-4AA0-B92E-3D87E1D80D40}"/>
              </a:ext>
            </a:extLst>
          </p:cNvPr>
          <p:cNvPicPr>
            <a:picLocks noChangeAspect="1"/>
          </p:cNvPicPr>
          <p:nvPr/>
        </p:nvPicPr>
        <p:blipFill>
          <a:blip r:embed="rId10" cstate="print"/>
          <a:stretch>
            <a:fillRect/>
          </a:stretch>
        </p:blipFill>
        <p:spPr>
          <a:xfrm>
            <a:off x="971600" y="3348000"/>
            <a:ext cx="189962" cy="168855"/>
          </a:xfrm>
          <a:prstGeom prst="rect">
            <a:avLst/>
          </a:prstGeom>
        </p:spPr>
      </p:pic>
      <p:pic>
        <p:nvPicPr>
          <p:cNvPr id="14" name="Picture 13">
            <a:extLst>
              <a:ext uri="{FF2B5EF4-FFF2-40B4-BE49-F238E27FC236}">
                <a16:creationId xmlns:a16="http://schemas.microsoft.com/office/drawing/2014/main" xmlns="" id="{A0B0C112-4ACD-4D90-8A5B-E29CC86D0D1B}"/>
              </a:ext>
            </a:extLst>
          </p:cNvPr>
          <p:cNvPicPr>
            <a:picLocks noChangeAspect="1"/>
          </p:cNvPicPr>
          <p:nvPr/>
        </p:nvPicPr>
        <p:blipFill>
          <a:blip r:embed="rId11" cstate="print"/>
          <a:stretch>
            <a:fillRect/>
          </a:stretch>
        </p:blipFill>
        <p:spPr>
          <a:xfrm>
            <a:off x="974886" y="4716000"/>
            <a:ext cx="186676" cy="196678"/>
          </a:xfrm>
          <a:prstGeom prst="rect">
            <a:avLst/>
          </a:prstGeom>
        </p:spPr>
      </p:pic>
      <p:pic>
        <p:nvPicPr>
          <p:cNvPr id="16" name="Picture 15">
            <a:extLst>
              <a:ext uri="{FF2B5EF4-FFF2-40B4-BE49-F238E27FC236}">
                <a16:creationId xmlns:a16="http://schemas.microsoft.com/office/drawing/2014/main" xmlns="" id="{9D7234CC-0341-413D-A2EE-D4F93525DC6F}"/>
              </a:ext>
            </a:extLst>
          </p:cNvPr>
          <p:cNvPicPr>
            <a:picLocks noChangeAspect="1"/>
          </p:cNvPicPr>
          <p:nvPr/>
        </p:nvPicPr>
        <p:blipFill>
          <a:blip r:embed="rId12" cstate="print"/>
          <a:stretch>
            <a:fillRect/>
          </a:stretch>
        </p:blipFill>
        <p:spPr>
          <a:xfrm>
            <a:off x="5058474" y="2016000"/>
            <a:ext cx="176761" cy="162031"/>
          </a:xfrm>
          <a:prstGeom prst="rect">
            <a:avLst/>
          </a:prstGeom>
        </p:spPr>
      </p:pic>
      <p:pic>
        <p:nvPicPr>
          <p:cNvPr id="17" name="Picture 16">
            <a:extLst>
              <a:ext uri="{FF2B5EF4-FFF2-40B4-BE49-F238E27FC236}">
                <a16:creationId xmlns:a16="http://schemas.microsoft.com/office/drawing/2014/main" xmlns="" id="{B3667350-7702-4FE3-B93C-58B5AC528659}"/>
              </a:ext>
            </a:extLst>
          </p:cNvPr>
          <p:cNvPicPr>
            <a:picLocks noChangeAspect="1"/>
          </p:cNvPicPr>
          <p:nvPr/>
        </p:nvPicPr>
        <p:blipFill>
          <a:blip r:embed="rId13" cstate="print"/>
          <a:stretch>
            <a:fillRect/>
          </a:stretch>
        </p:blipFill>
        <p:spPr>
          <a:xfrm>
            <a:off x="5060668" y="3348000"/>
            <a:ext cx="160309" cy="147484"/>
          </a:xfrm>
          <a:prstGeom prst="rect">
            <a:avLst/>
          </a:prstGeom>
        </p:spPr>
      </p:pic>
      <p:pic>
        <p:nvPicPr>
          <p:cNvPr id="18" name="Picture 17">
            <a:extLst>
              <a:ext uri="{FF2B5EF4-FFF2-40B4-BE49-F238E27FC236}">
                <a16:creationId xmlns:a16="http://schemas.microsoft.com/office/drawing/2014/main" xmlns="" id="{A0ABAAD4-957D-42B5-85E3-BF57574587A9}"/>
              </a:ext>
            </a:extLst>
          </p:cNvPr>
          <p:cNvPicPr>
            <a:picLocks noChangeAspect="1"/>
          </p:cNvPicPr>
          <p:nvPr/>
        </p:nvPicPr>
        <p:blipFill>
          <a:blip r:embed="rId14" cstate="print"/>
          <a:stretch>
            <a:fillRect/>
          </a:stretch>
        </p:blipFill>
        <p:spPr>
          <a:xfrm>
            <a:off x="5060667" y="4716000"/>
            <a:ext cx="160309" cy="167279"/>
          </a:xfrm>
          <a:prstGeom prst="rect">
            <a:avLst/>
          </a:prstGeom>
        </p:spPr>
      </p:pic>
    </p:spTree>
    <p:extLst>
      <p:ext uri="{BB962C8B-B14F-4D97-AF65-F5344CB8AC3E}">
        <p14:creationId xmlns:p14="http://schemas.microsoft.com/office/powerpoint/2010/main" val="13294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64000"/>
            <a:ext cx="9143999" cy="864096"/>
          </a:xfrm>
        </p:spPr>
        <p:txBody>
          <a:bodyPr>
            <a:normAutofit/>
          </a:bodyPr>
          <a:lstStyle/>
          <a:p>
            <a:pPr algn="ctr"/>
            <a:r>
              <a:rPr lang="en-US" altLang="en-US" sz="4400" dirty="0" smtClean="0"/>
              <a:t>How Much Blood?</a:t>
            </a:r>
            <a:endParaRPr lang="en-GB" sz="4400" dirty="0"/>
          </a:p>
        </p:txBody>
      </p:sp>
      <p:pic>
        <p:nvPicPr>
          <p:cNvPr id="22529" name="Picture 1"/>
          <p:cNvPicPr>
            <a:picLocks noChangeAspect="1" noChangeArrowheads="1"/>
          </p:cNvPicPr>
          <p:nvPr/>
        </p:nvPicPr>
        <p:blipFill>
          <a:blip r:embed="rId2" cstate="print"/>
          <a:srcRect/>
          <a:stretch>
            <a:fillRect/>
          </a:stretch>
        </p:blipFill>
        <p:spPr bwMode="auto">
          <a:xfrm>
            <a:off x="7236296" y="3140968"/>
            <a:ext cx="1728192" cy="1340922"/>
          </a:xfrm>
          <a:prstGeom prst="rect">
            <a:avLst/>
          </a:prstGeom>
          <a:noFill/>
          <a:ln w="9525">
            <a:noFill/>
            <a:miter lim="800000"/>
            <a:headEnd/>
            <a:tailEnd/>
          </a:ln>
        </p:spPr>
      </p:pic>
      <p:sp>
        <p:nvSpPr>
          <p:cNvPr id="5"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79512" y="1980000"/>
            <a:ext cx="7056296"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None/>
            </a:pPr>
            <a:r>
              <a:rPr lang="en-GB" sz="2000" b="1" dirty="0" smtClean="0">
                <a:latin typeface="Arial" panose="020B0604020202020204" pitchFamily="34" charset="0"/>
                <a:cs typeface="Arial" panose="020B0604020202020204" pitchFamily="34" charset="0"/>
              </a:rPr>
              <a:t>Syringes</a:t>
            </a:r>
            <a:r>
              <a:rPr lang="en-GB" sz="2000" dirty="0" smtClean="0">
                <a:latin typeface="Arial" panose="020B0604020202020204" pitchFamily="34" charset="0"/>
                <a:cs typeface="Arial" panose="020B0604020202020204" pitchFamily="34" charset="0"/>
              </a:rPr>
              <a:t> - Minimum blood volume is:</a:t>
            </a:r>
          </a:p>
        </p:txBody>
      </p:sp>
      <p:sp>
        <p:nvSpPr>
          <p:cNvPr id="7"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2340000"/>
            <a:ext cx="7056296"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latin typeface="Arial" panose="020B0604020202020204" pitchFamily="34" charset="0"/>
                <a:cs typeface="Arial" panose="020B0604020202020204" pitchFamily="34" charset="0"/>
              </a:rPr>
              <a:t>At least 0.80 </a:t>
            </a:r>
            <a:r>
              <a:rPr lang="en-US" sz="2000" dirty="0" err="1" smtClean="0">
                <a:latin typeface="Arial" panose="020B0604020202020204" pitchFamily="34" charset="0"/>
                <a:cs typeface="Arial" panose="020B0604020202020204" pitchFamily="34" charset="0"/>
              </a:rPr>
              <a:t>mL</a:t>
            </a:r>
            <a:r>
              <a:rPr lang="en-US" sz="2000" dirty="0" smtClean="0">
                <a:latin typeface="Arial" panose="020B0604020202020204" pitchFamily="34" charset="0"/>
                <a:cs typeface="Arial" panose="020B0604020202020204" pitchFamily="34" charset="0"/>
              </a:rPr>
              <a:t> in a 3 </a:t>
            </a:r>
            <a:r>
              <a:rPr lang="en-US" sz="2000" dirty="0" err="1" smtClean="0">
                <a:latin typeface="Arial" panose="020B0604020202020204" pitchFamily="34" charset="0"/>
                <a:cs typeface="Arial" panose="020B0604020202020204" pitchFamily="34" charset="0"/>
              </a:rPr>
              <a:t>mL</a:t>
            </a:r>
            <a:r>
              <a:rPr lang="en-US" sz="2000" dirty="0" smtClean="0">
                <a:latin typeface="Arial" panose="020B0604020202020204" pitchFamily="34" charset="0"/>
                <a:cs typeface="Arial" panose="020B0604020202020204" pitchFamily="34" charset="0"/>
              </a:rPr>
              <a:t> syringe</a:t>
            </a:r>
          </a:p>
        </p:txBody>
      </p:sp>
      <p:sp>
        <p:nvSpPr>
          <p:cNvPr id="8"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2700000"/>
            <a:ext cx="7056296"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At least 0.25 </a:t>
            </a:r>
            <a:r>
              <a:rPr lang="en-GB" sz="2000" dirty="0" err="1" smtClean="0">
                <a:latin typeface="Arial" panose="020B0604020202020204" pitchFamily="34" charset="0"/>
                <a:cs typeface="Arial" panose="020B0604020202020204" pitchFamily="34" charset="0"/>
              </a:rPr>
              <a:t>mL</a:t>
            </a:r>
            <a:r>
              <a:rPr lang="en-GB" sz="2000" dirty="0" smtClean="0">
                <a:latin typeface="Arial" panose="020B0604020202020204" pitchFamily="34" charset="0"/>
                <a:cs typeface="Arial" panose="020B0604020202020204" pitchFamily="34" charset="0"/>
              </a:rPr>
              <a:t> in a 1 </a:t>
            </a:r>
            <a:r>
              <a:rPr lang="en-GB" sz="2000" dirty="0" err="1" smtClean="0">
                <a:latin typeface="Arial" panose="020B0604020202020204" pitchFamily="34" charset="0"/>
                <a:cs typeface="Arial" panose="020B0604020202020204" pitchFamily="34" charset="0"/>
              </a:rPr>
              <a:t>mL</a:t>
            </a:r>
            <a:r>
              <a:rPr lang="en-GB" sz="2000" dirty="0" smtClean="0">
                <a:latin typeface="Arial" panose="020B0604020202020204" pitchFamily="34" charset="0"/>
                <a:cs typeface="Arial" panose="020B0604020202020204" pitchFamily="34" charset="0"/>
              </a:rPr>
              <a:t> syringe</a:t>
            </a:r>
          </a:p>
        </p:txBody>
      </p:sp>
      <p:sp>
        <p:nvSpPr>
          <p:cNvPr id="9"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3060000"/>
            <a:ext cx="7056296" cy="1296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Just before analysis mix the sample by rolling between the palms of your hands followed by repeated inversion, then remove filter and push out a few drops of blood onto a pad or tissue to check for clots in the syringe tip</a:t>
            </a:r>
            <a:endParaRPr lang="en-GB" sz="2000"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79512" y="4320000"/>
            <a:ext cx="8784976" cy="369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None/>
            </a:pPr>
            <a:r>
              <a:rPr lang="en-GB" sz="2000" b="1" dirty="0" smtClean="0">
                <a:latin typeface="Arial" panose="020B0604020202020204" pitchFamily="34" charset="0"/>
                <a:cs typeface="Arial" panose="020B0604020202020204" pitchFamily="34" charset="0"/>
              </a:rPr>
              <a:t>Capillaries</a:t>
            </a:r>
            <a:r>
              <a:rPr lang="en-GB" sz="2000" dirty="0" smtClean="0">
                <a:latin typeface="Arial" panose="020B0604020202020204" pitchFamily="34" charset="0"/>
                <a:cs typeface="Arial" panose="020B0604020202020204" pitchFamily="34" charset="0"/>
              </a:rPr>
              <a:t> - Aim to completely fill the heparinised tube</a:t>
            </a:r>
          </a:p>
        </p:txBody>
      </p:sp>
      <p:sp>
        <p:nvSpPr>
          <p:cNvPr id="12"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5040000"/>
            <a:ext cx="8964000" cy="693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Avoid mid-sample bubbles - liquid sensors may reject as a short sample Cap, hold vertically, gently tap bubbles to top, present lower end to analyser</a:t>
            </a:r>
          </a:p>
        </p:txBody>
      </p:sp>
      <p:sp>
        <p:nvSpPr>
          <p:cNvPr id="13"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4680000"/>
            <a:ext cx="889248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Sealed by end caps if available, mix by rolling between finger &amp; thumb</a:t>
            </a:r>
            <a:endParaRPr lang="en-US" sz="2000" dirty="0" smtClean="0"/>
          </a:p>
        </p:txBody>
      </p:sp>
      <p:sp>
        <p:nvSpPr>
          <p:cNvPr id="14"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5652000"/>
            <a:ext cx="889248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Remove both end caps prior to sampling</a:t>
            </a:r>
          </a:p>
        </p:txBody>
      </p:sp>
      <p:pic>
        <p:nvPicPr>
          <p:cNvPr id="1027" name="Picture 3"/>
          <p:cNvPicPr>
            <a:picLocks noChangeAspect="1" noChangeArrowheads="1"/>
          </p:cNvPicPr>
          <p:nvPr/>
        </p:nvPicPr>
        <p:blipFill>
          <a:blip r:embed="rId3" cstate="print"/>
          <a:srcRect/>
          <a:stretch>
            <a:fillRect/>
          </a:stretch>
        </p:blipFill>
        <p:spPr bwMode="auto">
          <a:xfrm>
            <a:off x="6228184" y="5733256"/>
            <a:ext cx="2736304" cy="396566"/>
          </a:xfrm>
          <a:prstGeom prst="rect">
            <a:avLst/>
          </a:prstGeom>
          <a:noFill/>
          <a:ln w="9525">
            <a:noFill/>
            <a:miter lim="800000"/>
            <a:headEnd/>
            <a:tailEnd/>
          </a:ln>
        </p:spPr>
      </p:pic>
    </p:spTree>
    <p:extLst>
      <p:ext uri="{BB962C8B-B14F-4D97-AF65-F5344CB8AC3E}">
        <p14:creationId xmlns:p14="http://schemas.microsoft.com/office/powerpoint/2010/main" val="312771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864000"/>
            <a:ext cx="9143999" cy="864096"/>
          </a:xfrm>
        </p:spPr>
        <p:txBody>
          <a:bodyPr>
            <a:normAutofit/>
          </a:bodyPr>
          <a:lstStyle/>
          <a:p>
            <a:pPr algn="ctr"/>
            <a:r>
              <a:rPr lang="en-US" altLang="en-US" sz="4400" dirty="0" smtClean="0"/>
              <a:t>Patient Testing</a:t>
            </a:r>
            <a:endParaRPr lang="en-GB" sz="4400" dirty="0"/>
          </a:p>
        </p:txBody>
      </p:sp>
      <p:sp>
        <p:nvSpPr>
          <p:cNvPr id="13"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79512" y="1980000"/>
            <a:ext cx="5616624" cy="3688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None/>
            </a:pPr>
            <a:r>
              <a:rPr lang="en-US" sz="2000" dirty="0" smtClean="0">
                <a:latin typeface="Arial" panose="020B0604020202020204" pitchFamily="34" charset="0"/>
                <a:cs typeface="Arial" panose="020B0604020202020204" pitchFamily="34" charset="0"/>
              </a:rPr>
              <a:t>Samples should be labeled with patient ID</a:t>
            </a:r>
          </a:p>
        </p:txBody>
      </p:sp>
      <p:sp>
        <p:nvSpPr>
          <p:cNvPr id="15"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2340000"/>
            <a:ext cx="5760152" cy="728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latin typeface="Arial" panose="020B0604020202020204" pitchFamily="34" charset="0"/>
                <a:cs typeface="Arial" panose="020B0604020202020204" pitchFamily="34" charset="0"/>
              </a:rPr>
              <a:t>The default test menu is blue in screen zone 1, touch to change if required</a:t>
            </a:r>
          </a:p>
        </p:txBody>
      </p:sp>
      <p:sp>
        <p:nvSpPr>
          <p:cNvPr id="16"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79512" y="3060000"/>
            <a:ext cx="6048672" cy="729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latin typeface="Arial" panose="020B0604020202020204" pitchFamily="34" charset="0"/>
                <a:cs typeface="Arial" panose="020B0604020202020204" pitchFamily="34" charset="0"/>
              </a:rPr>
              <a:t>Select sample type in zone 2 by using ‘Show All’ drop-down for venous, capillary, cord or CVP</a:t>
            </a:r>
          </a:p>
        </p:txBody>
      </p:sp>
      <p:sp>
        <p:nvSpPr>
          <p:cNvPr id="17"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79512" y="3780000"/>
            <a:ext cx="18002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latin typeface="Arial" panose="020B0604020202020204" pitchFamily="34" charset="0"/>
                <a:cs typeface="Arial" panose="020B0604020202020204" pitchFamily="34" charset="0"/>
              </a:rPr>
              <a:t>Press </a:t>
            </a:r>
            <a:r>
              <a:rPr lang="en-US" sz="2000" b="1" dirty="0" smtClean="0">
                <a:latin typeface="Arial" panose="020B0604020202020204" pitchFamily="34" charset="0"/>
                <a:cs typeface="Arial" panose="020B0604020202020204" pitchFamily="34" charset="0"/>
              </a:rPr>
              <a:t>GO!</a:t>
            </a:r>
            <a:endParaRPr lang="en-US" sz="2000" dirty="0" smtClean="0">
              <a:latin typeface="Arial" panose="020B0604020202020204" pitchFamily="34" charset="0"/>
              <a:cs typeface="Arial" panose="020B0604020202020204" pitchFamily="34" charset="0"/>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2060848"/>
            <a:ext cx="2736304" cy="207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79512" y="4500000"/>
            <a:ext cx="5616624"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latin typeface="Arial" panose="020B0604020202020204" pitchFamily="34" charset="0"/>
                <a:cs typeface="Arial" panose="020B0604020202020204" pitchFamily="34" charset="0"/>
              </a:rPr>
              <a:t>Scan your personal barcode or type your pin and press enter</a:t>
            </a:r>
          </a:p>
        </p:txBody>
      </p:sp>
      <p:sp>
        <p:nvSpPr>
          <p:cNvPr id="21" name="Rectangle 20"/>
          <p:cNvSpPr/>
          <p:nvPr/>
        </p:nvSpPr>
        <p:spPr>
          <a:xfrm>
            <a:off x="468000" y="5220000"/>
            <a:ext cx="5616168" cy="707886"/>
          </a:xfrm>
          <a:prstGeom prst="rect">
            <a:avLst/>
          </a:prstGeom>
        </p:spPr>
        <p:txBody>
          <a:bodyPr wrap="square">
            <a:spAutoFit/>
          </a:bodyPr>
          <a:lstStyle/>
          <a:p>
            <a:pPr>
              <a:buNone/>
            </a:pPr>
            <a:r>
              <a:rPr lang="en-US" sz="2000" dirty="0" smtClean="0">
                <a:solidFill>
                  <a:srgbClr val="FF0000"/>
                </a:solidFill>
                <a:latin typeface="Arial" panose="020B0604020202020204" pitchFamily="34" charset="0"/>
                <a:cs typeface="Arial" panose="020B0604020202020204" pitchFamily="34" charset="0"/>
              </a:rPr>
              <a:t>It is against Trust IG &amp; POCT Policies to share personal access codes</a:t>
            </a:r>
            <a:endParaRPr lang="en-US" sz="2000" dirty="0" smtClean="0">
              <a:latin typeface="Arial" panose="020B0604020202020204" pitchFamily="34" charset="0"/>
              <a:cs typeface="Arial" panose="020B0604020202020204" pitchFamily="34" charset="0"/>
            </a:endParaRPr>
          </a:p>
        </p:txBody>
      </p:sp>
      <p:pic>
        <p:nvPicPr>
          <p:cNvPr id="2053" name="Picture 5"/>
          <p:cNvPicPr>
            <a:picLocks noChangeAspect="1" noChangeArrowheads="1"/>
          </p:cNvPicPr>
          <p:nvPr/>
        </p:nvPicPr>
        <p:blipFill>
          <a:blip r:embed="rId3" cstate="print"/>
          <a:srcRect/>
          <a:stretch>
            <a:fillRect/>
          </a:stretch>
        </p:blipFill>
        <p:spPr bwMode="auto">
          <a:xfrm>
            <a:off x="6156176" y="4293096"/>
            <a:ext cx="2736304" cy="1867923"/>
          </a:xfrm>
          <a:prstGeom prst="rect">
            <a:avLst/>
          </a:prstGeom>
          <a:noFill/>
          <a:ln w="9525">
            <a:noFill/>
            <a:miter lim="800000"/>
            <a:headEnd/>
            <a:tailEnd/>
          </a:ln>
        </p:spPr>
      </p:pic>
    </p:spTree>
    <p:extLst>
      <p:ext uri="{BB962C8B-B14F-4D97-AF65-F5344CB8AC3E}">
        <p14:creationId xmlns:p14="http://schemas.microsoft.com/office/powerpoint/2010/main" val="319547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64000"/>
            <a:ext cx="9143999" cy="864096"/>
          </a:xfrm>
        </p:spPr>
        <p:txBody>
          <a:bodyPr>
            <a:normAutofit/>
          </a:bodyPr>
          <a:lstStyle/>
          <a:p>
            <a:pPr algn="ctr"/>
            <a:r>
              <a:rPr lang="en-US" altLang="en-US" sz="4400" dirty="0" smtClean="0"/>
              <a:t>Syringe</a:t>
            </a:r>
            <a:endParaRPr lang="en-GB" sz="4400" dirty="0"/>
          </a:p>
        </p:txBody>
      </p:sp>
      <p:pic>
        <p:nvPicPr>
          <p:cNvPr id="4098" name="Picture 2"/>
          <p:cNvPicPr>
            <a:picLocks noChangeAspect="1" noChangeArrowheads="1"/>
          </p:cNvPicPr>
          <p:nvPr/>
        </p:nvPicPr>
        <p:blipFill>
          <a:blip r:embed="rId2" cstate="print"/>
          <a:srcRect/>
          <a:stretch>
            <a:fillRect/>
          </a:stretch>
        </p:blipFill>
        <p:spPr bwMode="auto">
          <a:xfrm>
            <a:off x="6372200" y="2120898"/>
            <a:ext cx="2592288" cy="1861550"/>
          </a:xfrm>
          <a:prstGeom prst="rect">
            <a:avLst/>
          </a:prstGeom>
          <a:noFill/>
          <a:ln w="9525">
            <a:noFill/>
            <a:miter lim="800000"/>
            <a:headEnd/>
            <a:tailEnd/>
          </a:ln>
        </p:spPr>
      </p:pic>
      <p:sp>
        <p:nvSpPr>
          <p:cNvPr id="9"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3096000"/>
            <a:ext cx="5976176"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latin typeface="Arial" panose="020B0604020202020204" pitchFamily="34" charset="0"/>
                <a:cs typeface="Arial" panose="020B0604020202020204" pitchFamily="34" charset="0"/>
              </a:rPr>
              <a:t>Position the sample over the probe far enough in for aspiration without air, but not so far that the probe touches the bottom and then press OK</a:t>
            </a:r>
          </a:p>
        </p:txBody>
      </p:sp>
      <p:sp>
        <p:nvSpPr>
          <p:cNvPr id="10"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2700000"/>
            <a:ext cx="604867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latin typeface="Arial" panose="020B0604020202020204" pitchFamily="34" charset="0"/>
                <a:cs typeface="Arial" panose="020B0604020202020204" pitchFamily="34" charset="0"/>
              </a:rPr>
              <a:t>Screen prompts ‘Present Sample then press OK’</a:t>
            </a:r>
          </a:p>
        </p:txBody>
      </p:sp>
      <p:sp>
        <p:nvSpPr>
          <p:cNvPr id="12"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79512" y="1980000"/>
            <a:ext cx="5616624"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latin typeface="Arial" panose="020B0604020202020204" pitchFamily="34" charset="0"/>
                <a:cs typeface="Arial" panose="020B0604020202020204" pitchFamily="34" charset="0"/>
              </a:rPr>
              <a:t>A blunt metal probe will slowly pivot down wait until it is stopped - do not obstruct</a:t>
            </a:r>
          </a:p>
        </p:txBody>
      </p:sp>
      <p:pic>
        <p:nvPicPr>
          <p:cNvPr id="4100" name="Picture 4"/>
          <p:cNvPicPr>
            <a:picLocks noChangeAspect="1" noChangeArrowheads="1"/>
          </p:cNvPicPr>
          <p:nvPr/>
        </p:nvPicPr>
        <p:blipFill>
          <a:blip r:embed="rId3" cstate="print"/>
          <a:srcRect/>
          <a:stretch>
            <a:fillRect/>
          </a:stretch>
        </p:blipFill>
        <p:spPr bwMode="auto">
          <a:xfrm>
            <a:off x="6372200" y="4077072"/>
            <a:ext cx="2609867" cy="2065412"/>
          </a:xfrm>
          <a:prstGeom prst="rect">
            <a:avLst/>
          </a:prstGeom>
          <a:noFill/>
          <a:ln w="9525">
            <a:noFill/>
            <a:miter lim="800000"/>
            <a:headEnd/>
            <a:tailEnd/>
          </a:ln>
        </p:spPr>
      </p:pic>
      <p:sp>
        <p:nvSpPr>
          <p:cNvPr id="14"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79512" y="4752000"/>
            <a:ext cx="619268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latin typeface="Arial" panose="020B0604020202020204" pitchFamily="34" charset="0"/>
                <a:cs typeface="Arial" panose="020B0604020202020204" pitchFamily="34" charset="0"/>
              </a:rPr>
              <a:t>Remove sample and press OK to retract the probe</a:t>
            </a:r>
          </a:p>
        </p:txBody>
      </p:sp>
      <p:sp>
        <p:nvSpPr>
          <p:cNvPr id="15" name="Rectangle 14"/>
          <p:cNvSpPr/>
          <p:nvPr/>
        </p:nvSpPr>
        <p:spPr>
          <a:xfrm>
            <a:off x="467544" y="5157192"/>
            <a:ext cx="5256128" cy="1015663"/>
          </a:xfrm>
          <a:prstGeom prst="rect">
            <a:avLst/>
          </a:prstGeom>
        </p:spPr>
        <p:txBody>
          <a:bodyPr wrap="square">
            <a:spAutoFit/>
          </a:bodyPr>
          <a:lstStyle/>
          <a:p>
            <a:r>
              <a:rPr lang="en-GB" sz="2000" dirty="0" smtClean="0">
                <a:solidFill>
                  <a:srgbClr val="FF0000"/>
                </a:solidFill>
                <a:latin typeface="Arial" pitchFamily="34" charset="0"/>
                <a:cs typeface="Arial" pitchFamily="34" charset="0"/>
              </a:rPr>
              <a:t>If OK is not selected within 15 seconds of the alarm the probe will automatically retract      A count-</a:t>
            </a:r>
            <a:r>
              <a:rPr lang="en-US" sz="2000" dirty="0" smtClean="0">
                <a:solidFill>
                  <a:srgbClr val="FF0000"/>
                </a:solidFill>
                <a:latin typeface="Arial" pitchFamily="34" charset="0"/>
                <a:cs typeface="Arial" pitchFamily="34" charset="0"/>
              </a:rPr>
              <a:t>down timer is displayed</a:t>
            </a:r>
            <a:endParaRPr lang="en-US" sz="2000" dirty="0">
              <a:solidFill>
                <a:srgbClr val="FF0000"/>
              </a:solidFill>
              <a:latin typeface="Arial" pitchFamily="34" charset="0"/>
              <a:cs typeface="Arial" pitchFamily="34" charset="0"/>
            </a:endParaRPr>
          </a:p>
        </p:txBody>
      </p:sp>
      <p:sp>
        <p:nvSpPr>
          <p:cNvPr id="16"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79512" y="4068000"/>
            <a:ext cx="6120680"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latin typeface="Arial" panose="020B0604020202020204" pitchFamily="34" charset="0"/>
                <a:cs typeface="Arial" panose="020B0604020202020204" pitchFamily="34" charset="0"/>
              </a:rPr>
              <a:t>A double beep and ‘Remove Sample Now’ on screen prompts that aspiration is complete</a:t>
            </a:r>
          </a:p>
        </p:txBody>
      </p:sp>
    </p:spTree>
    <p:extLst>
      <p:ext uri="{BB962C8B-B14F-4D97-AF65-F5344CB8AC3E}">
        <p14:creationId xmlns:p14="http://schemas.microsoft.com/office/powerpoint/2010/main" val="180794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64000"/>
            <a:ext cx="9143999" cy="864096"/>
          </a:xfrm>
        </p:spPr>
        <p:txBody>
          <a:bodyPr>
            <a:normAutofit/>
          </a:bodyPr>
          <a:lstStyle/>
          <a:p>
            <a:pPr algn="ctr"/>
            <a:r>
              <a:rPr lang="en-US" altLang="en-US" sz="4400" dirty="0" smtClean="0"/>
              <a:t>Capillary</a:t>
            </a:r>
            <a:endParaRPr lang="en-GB" sz="4400" dirty="0"/>
          </a:p>
        </p:txBody>
      </p:sp>
      <p:pic>
        <p:nvPicPr>
          <p:cNvPr id="7170" name="Picture 2"/>
          <p:cNvPicPr>
            <a:picLocks noChangeAspect="1" noChangeArrowheads="1"/>
          </p:cNvPicPr>
          <p:nvPr/>
        </p:nvPicPr>
        <p:blipFill>
          <a:blip r:embed="rId2" cstate="print"/>
          <a:srcRect/>
          <a:stretch>
            <a:fillRect/>
          </a:stretch>
        </p:blipFill>
        <p:spPr bwMode="auto">
          <a:xfrm>
            <a:off x="6372200" y="1844824"/>
            <a:ext cx="2376264" cy="2066925"/>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6372200" y="4005064"/>
            <a:ext cx="2376264" cy="2085975"/>
          </a:xfrm>
          <a:prstGeom prst="rect">
            <a:avLst/>
          </a:prstGeom>
          <a:noFill/>
          <a:ln w="9525">
            <a:noFill/>
            <a:miter lim="800000"/>
            <a:headEnd/>
            <a:tailEnd/>
          </a:ln>
        </p:spPr>
      </p:pic>
      <p:sp>
        <p:nvSpPr>
          <p:cNvPr id="11"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79512" y="1980000"/>
            <a:ext cx="6264696"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lvl="1" indent="-273050">
              <a:buClr>
                <a:srgbClr val="0BD0D9"/>
              </a:buClr>
              <a:buSzPct val="95000"/>
            </a:pPr>
            <a:r>
              <a:rPr lang="en-US" sz="2000" dirty="0" smtClean="0">
                <a:latin typeface="Arial" panose="020B0604020202020204" pitchFamily="34" charset="0"/>
                <a:cs typeface="Arial" panose="020B0604020202020204" pitchFamily="34" charset="0"/>
              </a:rPr>
              <a:t>The </a:t>
            </a:r>
            <a:r>
              <a:rPr lang="en-US" sz="2000" dirty="0" err="1" smtClean="0">
                <a:latin typeface="Arial" panose="020B0604020202020204" pitchFamily="34" charset="0"/>
                <a:cs typeface="Arial" panose="020B0604020202020204" pitchFamily="34" charset="0"/>
              </a:rPr>
              <a:t>luer</a:t>
            </a:r>
            <a:r>
              <a:rPr lang="en-US" sz="2000" dirty="0" smtClean="0">
                <a:latin typeface="Arial" panose="020B0604020202020204" pitchFamily="34" charset="0"/>
                <a:cs typeface="Arial" panose="020B0604020202020204" pitchFamily="34" charset="0"/>
              </a:rPr>
              <a:t> tip will present just below the home position (the sampler will not extend)</a:t>
            </a:r>
          </a:p>
        </p:txBody>
      </p:sp>
      <p:sp>
        <p:nvSpPr>
          <p:cNvPr id="12"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3348000"/>
            <a:ext cx="6048672"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lvl="1" indent="-273050">
              <a:buClr>
                <a:srgbClr val="0BD0D9"/>
              </a:buClr>
              <a:buSzPct val="95000"/>
            </a:pPr>
            <a:r>
              <a:rPr lang="en-US" sz="2000" dirty="0" smtClean="0">
                <a:latin typeface="Arial" panose="020B0604020202020204" pitchFamily="34" charset="0"/>
                <a:cs typeface="Arial" panose="020B0604020202020204" pitchFamily="34" charset="0"/>
              </a:rPr>
              <a:t>Tilt the tube slightly until the blood is flush with the end of the capillary tube. Place one end of the capillary tube in the </a:t>
            </a:r>
            <a:r>
              <a:rPr lang="en-US" sz="2000" dirty="0" err="1" smtClean="0">
                <a:latin typeface="Arial" panose="020B0604020202020204" pitchFamily="34" charset="0"/>
                <a:cs typeface="Arial" panose="020B0604020202020204" pitchFamily="34" charset="0"/>
              </a:rPr>
              <a:t>luer</a:t>
            </a:r>
            <a:r>
              <a:rPr lang="en-US" sz="2000" dirty="0" smtClean="0">
                <a:latin typeface="Arial" panose="020B0604020202020204" pitchFamily="34" charset="0"/>
                <a:cs typeface="Arial" panose="020B0604020202020204" pitchFamily="34" charset="0"/>
              </a:rPr>
              <a:t> tip</a:t>
            </a:r>
          </a:p>
        </p:txBody>
      </p:sp>
      <p:sp>
        <p:nvSpPr>
          <p:cNvPr id="13"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2664000"/>
            <a:ext cx="5976176" cy="7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lvl="1" indent="-273050">
              <a:buClr>
                <a:srgbClr val="0BD0D9"/>
              </a:buClr>
              <a:buSzPct val="95000"/>
            </a:pPr>
            <a:r>
              <a:rPr lang="en-US" sz="2000" dirty="0" smtClean="0">
                <a:latin typeface="Arial" panose="020B0604020202020204" pitchFamily="34" charset="0"/>
                <a:cs typeface="Arial" panose="020B0604020202020204" pitchFamily="34" charset="0"/>
              </a:rPr>
              <a:t>Wipe the end prior to placement if there is blood or debris on the outside of the capillary tube</a:t>
            </a:r>
          </a:p>
        </p:txBody>
      </p:sp>
      <p:sp>
        <p:nvSpPr>
          <p:cNvPr id="14"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4320000"/>
            <a:ext cx="6192200" cy="441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lvl="1" indent="-273050">
              <a:buClr>
                <a:srgbClr val="0BD0D9"/>
              </a:buClr>
              <a:buSzPct val="95000"/>
            </a:pPr>
            <a:r>
              <a:rPr lang="en-US" sz="2000" dirty="0" smtClean="0">
                <a:latin typeface="Arial" panose="020B0604020202020204" pitchFamily="34" charset="0"/>
                <a:cs typeface="Arial" panose="020B0604020202020204" pitchFamily="34" charset="0"/>
              </a:rPr>
              <a:t>Hold the tube end but do not use excessive force </a:t>
            </a:r>
          </a:p>
        </p:txBody>
      </p:sp>
      <p:sp>
        <p:nvSpPr>
          <p:cNvPr id="16"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4752000"/>
            <a:ext cx="568863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latin typeface="Arial" panose="020B0604020202020204" pitchFamily="34" charset="0"/>
                <a:cs typeface="Arial" panose="020B0604020202020204" pitchFamily="34" charset="0"/>
              </a:rPr>
              <a:t>Press OK to begin aspiration</a:t>
            </a:r>
          </a:p>
        </p:txBody>
      </p:sp>
      <p:sp>
        <p:nvSpPr>
          <p:cNvPr id="17"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5148000"/>
            <a:ext cx="6192200" cy="657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latin typeface="Arial" panose="020B0604020202020204" pitchFamily="34" charset="0"/>
                <a:cs typeface="Arial" panose="020B0604020202020204" pitchFamily="34" charset="0"/>
              </a:rPr>
              <a:t>A double beep and ‘Remove Sample Now’ on screen prompts that aspiration is complete</a:t>
            </a:r>
          </a:p>
        </p:txBody>
      </p:sp>
      <p:sp>
        <p:nvSpPr>
          <p:cNvPr id="18"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79512" y="5805264"/>
            <a:ext cx="6264696"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latin typeface="Arial" panose="020B0604020202020204" pitchFamily="34" charset="0"/>
                <a:cs typeface="Arial" panose="020B0604020202020204" pitchFamily="34" charset="0"/>
              </a:rPr>
              <a:t>Remove sample and press OK to retract the probe</a:t>
            </a:r>
          </a:p>
        </p:txBody>
      </p:sp>
    </p:spTree>
    <p:extLst>
      <p:ext uri="{BB962C8B-B14F-4D97-AF65-F5344CB8AC3E}">
        <p14:creationId xmlns:p14="http://schemas.microsoft.com/office/powerpoint/2010/main" val="169551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864000"/>
            <a:ext cx="9143999" cy="864096"/>
          </a:xfrm>
        </p:spPr>
        <p:txBody>
          <a:bodyPr>
            <a:normAutofit/>
          </a:bodyPr>
          <a:lstStyle/>
          <a:p>
            <a:pPr algn="ctr"/>
            <a:r>
              <a:rPr lang="en-US" altLang="en-US" sz="4400" dirty="0" smtClean="0"/>
              <a:t>Identifying the Patient</a:t>
            </a:r>
            <a:endParaRPr lang="en-GB" sz="4400" dirty="0"/>
          </a:p>
        </p:txBody>
      </p:sp>
      <p:pic>
        <p:nvPicPr>
          <p:cNvPr id="8195" name="Picture 3"/>
          <p:cNvPicPr>
            <a:picLocks noChangeAspect="1" noChangeArrowheads="1"/>
          </p:cNvPicPr>
          <p:nvPr/>
        </p:nvPicPr>
        <p:blipFill>
          <a:blip r:embed="rId2" cstate="print"/>
          <a:srcRect/>
          <a:stretch>
            <a:fillRect/>
          </a:stretch>
        </p:blipFill>
        <p:spPr bwMode="auto">
          <a:xfrm>
            <a:off x="5076056" y="2060848"/>
            <a:ext cx="3853563" cy="3024336"/>
          </a:xfrm>
          <a:prstGeom prst="rect">
            <a:avLst/>
          </a:prstGeom>
          <a:noFill/>
          <a:ln w="9525">
            <a:noFill/>
            <a:miter lim="800000"/>
            <a:headEnd/>
            <a:tailEnd/>
          </a:ln>
        </p:spPr>
      </p:pic>
      <p:sp>
        <p:nvSpPr>
          <p:cNvPr id="11"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79512" y="1980000"/>
            <a:ext cx="4464496" cy="440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lvl="1" indent="-273050">
              <a:buClr>
                <a:srgbClr val="0BD0D9"/>
              </a:buClr>
              <a:buSzPct val="95000"/>
            </a:pPr>
            <a:r>
              <a:rPr lang="en-US" sz="2000" dirty="0" smtClean="0">
                <a:latin typeface="Arial" panose="020B0604020202020204" pitchFamily="34" charset="0"/>
                <a:cs typeface="Arial" panose="020B0604020202020204" pitchFamily="34" charset="0"/>
              </a:rPr>
              <a:t>Identify the patient during analysis</a:t>
            </a:r>
          </a:p>
        </p:txBody>
      </p:sp>
      <p:sp>
        <p:nvSpPr>
          <p:cNvPr id="12"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2376000"/>
            <a:ext cx="4968064"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lvl="1" indent="-273050">
              <a:buClr>
                <a:srgbClr val="0BD0D9"/>
              </a:buClr>
              <a:buSzPct val="95000"/>
            </a:pPr>
            <a:r>
              <a:rPr lang="en-US" sz="2000" dirty="0" smtClean="0">
                <a:latin typeface="Arial" panose="020B0604020202020204" pitchFamily="34" charset="0"/>
                <a:cs typeface="Arial" panose="020B0604020202020204" pitchFamily="34" charset="0"/>
              </a:rPr>
              <a:t>Touch Patient ID: and then type or scan the barcode from patient notes  </a:t>
            </a:r>
          </a:p>
        </p:txBody>
      </p:sp>
      <p:sp>
        <p:nvSpPr>
          <p:cNvPr id="13"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3060000"/>
            <a:ext cx="4824048" cy="729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lvl="1" indent="-273050">
              <a:buClr>
                <a:srgbClr val="0BD0D9"/>
              </a:buClr>
              <a:buSzPct val="95000"/>
            </a:pPr>
            <a:r>
              <a:rPr lang="en-US" sz="2000" dirty="0" smtClean="0">
                <a:latin typeface="Arial" panose="020B0604020202020204" pitchFamily="34" charset="0"/>
                <a:cs typeface="Arial" panose="020B0604020202020204" pitchFamily="34" charset="0"/>
              </a:rPr>
              <a:t>If previously seen an option to select the correct patient is given</a:t>
            </a:r>
          </a:p>
        </p:txBody>
      </p:sp>
      <p:sp>
        <p:nvSpPr>
          <p:cNvPr id="16"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80000" y="3780000"/>
            <a:ext cx="4392000"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lvl="1" indent="-273050">
              <a:buClr>
                <a:srgbClr val="0BD0D9"/>
              </a:buClr>
              <a:buSzPct val="95000"/>
            </a:pPr>
            <a:r>
              <a:rPr lang="en-US" sz="2000" dirty="0" smtClean="0">
                <a:latin typeface="Arial" panose="020B0604020202020204" pitchFamily="34" charset="0"/>
                <a:cs typeface="Arial" panose="020B0604020202020204" pitchFamily="34" charset="0"/>
              </a:rPr>
              <a:t>If the correct details do not appear enter all information manually</a:t>
            </a:r>
          </a:p>
        </p:txBody>
      </p:sp>
      <p:sp>
        <p:nvSpPr>
          <p:cNvPr id="19" name="Content Placeholder 2">
            <a:extLst>
              <a:ext uri="{FF2B5EF4-FFF2-40B4-BE49-F238E27FC236}">
                <a16:creationId xmlns:a16="http://schemas.microsoft.com/office/drawing/2014/main" xmlns="" id="{14CE56C4-114E-4392-96B8-8B68A692CFD9}"/>
              </a:ext>
            </a:extLst>
          </p:cNvPr>
          <p:cNvSpPr txBox="1">
            <a:spLocks/>
          </p:cNvSpPr>
          <p:nvPr/>
        </p:nvSpPr>
        <p:spPr bwMode="auto">
          <a:xfrm>
            <a:off x="144000" y="4428000"/>
            <a:ext cx="5040072" cy="7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lvl="1" indent="-273050">
              <a:buClr>
                <a:srgbClr val="0BD0D9"/>
              </a:buClr>
              <a:buSzPct val="95000"/>
              <a:buNone/>
            </a:pPr>
            <a:r>
              <a:rPr lang="en-GB" sz="2000" dirty="0" smtClean="0">
                <a:solidFill>
                  <a:srgbClr val="66FFFF"/>
                </a:solidFill>
                <a:latin typeface="Arial" panose="020B0604020202020204" pitchFamily="34" charset="0"/>
                <a:cs typeface="Arial" panose="020B0604020202020204" pitchFamily="34" charset="0"/>
                <a:sym typeface="Wingdings 2"/>
              </a:rPr>
              <a:t></a:t>
            </a:r>
            <a:r>
              <a:rPr lang="en-GB" sz="2000" dirty="0" smtClean="0">
                <a:latin typeface="Arial" panose="020B0604020202020204" pitchFamily="34" charset="0"/>
                <a:cs typeface="Arial" panose="020B0604020202020204" pitchFamily="34" charset="0"/>
              </a:rPr>
              <a:t> is a mandatory field and must be        completed before results can be viewed</a:t>
            </a:r>
            <a:endParaRPr lang="en-US" sz="2000" dirty="0" smtClean="0">
              <a:latin typeface="Arial" panose="020B0604020202020204" pitchFamily="34" charset="0"/>
              <a:cs typeface="Arial" panose="020B0604020202020204" pitchFamily="34" charset="0"/>
            </a:endParaRPr>
          </a:p>
        </p:txBody>
      </p:sp>
      <p:sp>
        <p:nvSpPr>
          <p:cNvPr id="22" name="Rectangle 21"/>
          <p:cNvSpPr/>
          <p:nvPr/>
        </p:nvSpPr>
        <p:spPr>
          <a:xfrm>
            <a:off x="468000" y="5220000"/>
            <a:ext cx="7992432" cy="1077218"/>
          </a:xfrm>
          <a:prstGeom prst="rect">
            <a:avLst/>
          </a:prstGeom>
        </p:spPr>
        <p:txBody>
          <a:bodyPr wrap="square">
            <a:spAutoFit/>
          </a:bodyPr>
          <a:lstStyle/>
          <a:p>
            <a:pPr>
              <a:buNone/>
            </a:pPr>
            <a:r>
              <a:rPr lang="en-US" sz="1600" dirty="0" smtClean="0">
                <a:solidFill>
                  <a:srgbClr val="FF0000"/>
                </a:solidFill>
                <a:latin typeface="Arial" panose="020B0604020202020204" pitchFamily="34" charset="0"/>
                <a:cs typeface="Arial" panose="020B0604020202020204" pitchFamily="34" charset="0"/>
              </a:rPr>
              <a:t>Please Note: It is against Trust IG &amp; POCT Policies to intentionally misidentify patients</a:t>
            </a:r>
          </a:p>
          <a:p>
            <a:pPr>
              <a:buNone/>
            </a:pPr>
            <a:r>
              <a:rPr lang="en-US" sz="1600" dirty="0" smtClean="0">
                <a:solidFill>
                  <a:srgbClr val="FF0000"/>
                </a:solidFill>
                <a:latin typeface="Arial" panose="020B0604020202020204" pitchFamily="34" charset="0"/>
                <a:cs typeface="Arial" panose="020B0604020202020204" pitchFamily="34" charset="0"/>
              </a:rPr>
              <a:t>This can compromises patient safety and opens the Trust to legal liabilities</a:t>
            </a:r>
          </a:p>
          <a:p>
            <a:pPr>
              <a:buNone/>
            </a:pPr>
            <a:r>
              <a:rPr lang="en-US" sz="1600" dirty="0" smtClean="0">
                <a:solidFill>
                  <a:srgbClr val="FF0000"/>
                </a:solidFill>
                <a:latin typeface="Arial" panose="020B0604020202020204" pitchFamily="34" charset="0"/>
                <a:cs typeface="Arial" panose="020B0604020202020204" pitchFamily="34" charset="0"/>
              </a:rPr>
              <a:t>Use of random identifiers may result in operator access codes being deactivated</a:t>
            </a:r>
          </a:p>
          <a:p>
            <a:pPr>
              <a:buNone/>
            </a:pPr>
            <a:r>
              <a:rPr lang="en-US" sz="1600" dirty="0" smtClean="0">
                <a:solidFill>
                  <a:srgbClr val="FF0000"/>
                </a:solidFill>
                <a:latin typeface="Arial" panose="020B0604020202020204" pitchFamily="34" charset="0"/>
                <a:cs typeface="Arial" panose="020B0604020202020204" pitchFamily="34" charset="0"/>
              </a:rPr>
              <a:t>**The Althea rule applies </a:t>
            </a: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186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9"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64000"/>
            <a:ext cx="9143999" cy="864096"/>
          </a:xfrm>
        </p:spPr>
        <p:txBody>
          <a:bodyPr>
            <a:normAutofit/>
          </a:bodyPr>
          <a:lstStyle/>
          <a:p>
            <a:pPr algn="ctr"/>
            <a:r>
              <a:rPr lang="en-GB" sz="4400" dirty="0" smtClean="0"/>
              <a:t>Results</a:t>
            </a:r>
            <a:endParaRPr lang="en-GB" sz="4400" dirty="0"/>
          </a:p>
        </p:txBody>
      </p:sp>
      <p:sp>
        <p:nvSpPr>
          <p:cNvPr id="7" name="Content Placeholder 2"/>
          <p:cNvSpPr txBox="1">
            <a:spLocks/>
          </p:cNvSpPr>
          <p:nvPr/>
        </p:nvSpPr>
        <p:spPr bwMode="auto">
          <a:xfrm>
            <a:off x="180000" y="5400000"/>
            <a:ext cx="89640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defRPr/>
            </a:pPr>
            <a:r>
              <a:rPr lang="en-GB" sz="2000" dirty="0">
                <a:latin typeface="Arial" panose="020B0604020202020204" pitchFamily="34" charset="0"/>
                <a:cs typeface="Arial" panose="020B0604020202020204" pitchFamily="34" charset="0"/>
              </a:rPr>
              <a:t>Results must be </a:t>
            </a:r>
            <a:r>
              <a:rPr lang="en-GB" sz="2000" dirty="0" smtClean="0">
                <a:latin typeface="Arial" panose="020B0604020202020204" pitchFamily="34" charset="0"/>
                <a:cs typeface="Arial" panose="020B0604020202020204" pitchFamily="34" charset="0"/>
              </a:rPr>
              <a:t>entered into the </a:t>
            </a:r>
            <a:r>
              <a:rPr lang="en-GB" sz="2000" dirty="0">
                <a:latin typeface="Arial" panose="020B0604020202020204" pitchFamily="34" charset="0"/>
                <a:cs typeface="Arial" panose="020B0604020202020204" pitchFamily="34" charset="0"/>
              </a:rPr>
              <a:t>patient notes and acted on appropriately</a:t>
            </a:r>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484000"/>
            <a:ext cx="3909070"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srcRect/>
          <a:stretch>
            <a:fillRect/>
          </a:stretch>
        </p:blipFill>
        <p:spPr bwMode="auto">
          <a:xfrm>
            <a:off x="4788024" y="2060848"/>
            <a:ext cx="4098302" cy="2664296"/>
          </a:xfrm>
          <a:prstGeom prst="rect">
            <a:avLst/>
          </a:prstGeom>
          <a:noFill/>
          <a:ln w="9525">
            <a:noFill/>
            <a:miter lim="800000"/>
            <a:headEnd/>
            <a:tailEnd/>
          </a:ln>
        </p:spPr>
      </p:pic>
      <p:sp>
        <p:nvSpPr>
          <p:cNvPr id="11" name="Content Placeholder 2"/>
          <p:cNvSpPr txBox="1">
            <a:spLocks/>
          </p:cNvSpPr>
          <p:nvPr/>
        </p:nvSpPr>
        <p:spPr bwMode="auto">
          <a:xfrm>
            <a:off x="180000" y="4860000"/>
            <a:ext cx="547212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latin typeface="Arial" panose="020B0604020202020204" pitchFamily="34" charset="0"/>
                <a:cs typeface="Arial" panose="020B0604020202020204" pitchFamily="34" charset="0"/>
              </a:rPr>
              <a:t>Press Accept for print out</a:t>
            </a:r>
          </a:p>
        </p:txBody>
      </p:sp>
      <p:sp>
        <p:nvSpPr>
          <p:cNvPr id="14" name="Content Placeholder 2"/>
          <p:cNvSpPr txBox="1">
            <a:spLocks/>
          </p:cNvSpPr>
          <p:nvPr/>
        </p:nvSpPr>
        <p:spPr bwMode="auto">
          <a:xfrm>
            <a:off x="180000" y="1980000"/>
            <a:ext cx="547212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latin typeface="Arial" panose="020B0604020202020204" pitchFamily="34" charset="0"/>
                <a:cs typeface="Arial" panose="020B0604020202020204" pitchFamily="34" charset="0"/>
              </a:rPr>
              <a:t>Select View Results</a:t>
            </a:r>
          </a:p>
        </p:txBody>
      </p:sp>
      <p:sp>
        <p:nvSpPr>
          <p:cNvPr id="15" name="Arrow: Left 11">
            <a:extLst>
              <a:ext uri="{FF2B5EF4-FFF2-40B4-BE49-F238E27FC236}">
                <a16:creationId xmlns:a16="http://schemas.microsoft.com/office/drawing/2014/main" xmlns="" id="{493849DB-A11B-4314-B72A-AF5C87CF09DD}"/>
              </a:ext>
            </a:extLst>
          </p:cNvPr>
          <p:cNvSpPr/>
          <p:nvPr/>
        </p:nvSpPr>
        <p:spPr>
          <a:xfrm rot="10800000">
            <a:off x="5580112" y="4509120"/>
            <a:ext cx="856496" cy="30174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rgbClr val="0070C0"/>
                </a:solidFill>
              </a:ln>
              <a:solidFill>
                <a:srgbClr val="0070C0"/>
              </a:solidFill>
            </a:endParaRPr>
          </a:p>
        </p:txBody>
      </p:sp>
    </p:spTree>
    <p:extLst>
      <p:ext uri="{BB962C8B-B14F-4D97-AF65-F5344CB8AC3E}">
        <p14:creationId xmlns:p14="http://schemas.microsoft.com/office/powerpoint/2010/main" val="303060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864000"/>
            <a:ext cx="9144000" cy="864096"/>
          </a:xfrm>
        </p:spPr>
        <p:txBody>
          <a:bodyPr>
            <a:normAutofit/>
          </a:bodyPr>
          <a:lstStyle/>
          <a:p>
            <a:pPr algn="ctr"/>
            <a:r>
              <a:rPr lang="en-GB" sz="4400" dirty="0"/>
              <a:t>What is POCT?</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5589240"/>
            <a:ext cx="2592288" cy="65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76" y="2439211"/>
            <a:ext cx="23209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2520000" y="2358041"/>
            <a:ext cx="6624736" cy="1019589"/>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altLang="en-US" sz="2000" dirty="0">
                <a:latin typeface="Arial" charset="0"/>
                <a:cs typeface="Arial" charset="0"/>
              </a:rPr>
              <a:t>“testing that is performed near or at the site of the patient with the result leading to possible change in the care of the patient” </a:t>
            </a: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76" y="4089119"/>
            <a:ext cx="2320926" cy="984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bwMode="auto">
          <a:xfrm>
            <a:off x="2520000" y="3789040"/>
            <a:ext cx="6543573" cy="15841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sz="2000" dirty="0">
                <a:latin typeface="Arial" panose="020B0604020202020204" pitchFamily="34" charset="0"/>
                <a:cs typeface="Arial" panose="020B0604020202020204" pitchFamily="34" charset="0"/>
              </a:rPr>
              <a:t>“Use of POCT equipment by untrained staff, without adequate management supervision of the equipment and without the use of quality control procedures, can lead to misleading results, adversely affecting the treatment of patients.”</a:t>
            </a:r>
          </a:p>
        </p:txBody>
      </p:sp>
    </p:spTree>
    <p:extLst>
      <p:ext uri="{BB962C8B-B14F-4D97-AF65-F5344CB8AC3E}">
        <p14:creationId xmlns:p14="http://schemas.microsoft.com/office/powerpoint/2010/main" val="382538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64000"/>
            <a:ext cx="9143999" cy="864096"/>
          </a:xfrm>
        </p:spPr>
        <p:txBody>
          <a:bodyPr>
            <a:normAutofit/>
          </a:bodyPr>
          <a:lstStyle/>
          <a:p>
            <a:pPr algn="ctr"/>
            <a:r>
              <a:rPr lang="en-GB" sz="4400" dirty="0"/>
              <a:t>Reviewing </a:t>
            </a:r>
            <a:r>
              <a:rPr lang="en-GB" sz="4400" dirty="0" smtClean="0"/>
              <a:t>Past Results</a:t>
            </a:r>
            <a:endParaRPr lang="en-GB" sz="4400" dirty="0"/>
          </a:p>
        </p:txBody>
      </p:sp>
      <p:sp>
        <p:nvSpPr>
          <p:cNvPr id="10" name="Content Placeholder 2"/>
          <p:cNvSpPr txBox="1">
            <a:spLocks/>
          </p:cNvSpPr>
          <p:nvPr/>
        </p:nvSpPr>
        <p:spPr bwMode="auto">
          <a:xfrm>
            <a:off x="180000" y="1980000"/>
            <a:ext cx="5760152" cy="41853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Select Menu</a:t>
            </a:r>
          </a:p>
          <a:p>
            <a:r>
              <a:rPr lang="en-US" sz="2000" dirty="0" smtClean="0">
                <a:latin typeface="Arial" panose="020B0604020202020204" pitchFamily="34" charset="0"/>
                <a:cs typeface="Arial" panose="020B0604020202020204" pitchFamily="34" charset="0"/>
              </a:rPr>
              <a:t>Select Search Results</a:t>
            </a:r>
          </a:p>
          <a:p>
            <a:r>
              <a:rPr lang="en-US" sz="2000" dirty="0" smtClean="0">
                <a:latin typeface="Arial" panose="020B0604020202020204" pitchFamily="34" charset="0"/>
                <a:cs typeface="Arial" panose="020B0604020202020204" pitchFamily="34" charset="0"/>
              </a:rPr>
              <a:t>Put in your personal code and press Enter</a:t>
            </a:r>
          </a:p>
          <a:p>
            <a:r>
              <a:rPr lang="en-US" sz="2000" dirty="0" smtClean="0">
                <a:latin typeface="Arial" panose="020B0604020202020204" pitchFamily="34" charset="0"/>
                <a:cs typeface="Arial" panose="020B0604020202020204" pitchFamily="34" charset="0"/>
              </a:rPr>
              <a:t>Search by single or multiple criteria</a:t>
            </a:r>
          </a:p>
          <a:p>
            <a:r>
              <a:rPr lang="en-GB" sz="2000" dirty="0" smtClean="0">
                <a:latin typeface="Arial" panose="020B0604020202020204" pitchFamily="34" charset="0"/>
                <a:cs typeface="Arial" panose="020B0604020202020204" pitchFamily="34" charset="0"/>
              </a:rPr>
              <a:t>If result not found consider minor transcription errors and reduce the number of criteria</a:t>
            </a:r>
            <a:endParaRPr lang="en-US"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A maximum of 500 results from EVERY analyser are shown unless limited by criteria</a:t>
            </a:r>
          </a:p>
          <a:p>
            <a:r>
              <a:rPr lang="en-GB" sz="2000" dirty="0" smtClean="0">
                <a:latin typeface="Arial" panose="020B0604020202020204" pitchFamily="34" charset="0"/>
                <a:cs typeface="Arial" panose="020B0604020202020204" pitchFamily="34" charset="0"/>
              </a:rPr>
              <a:t>Touch to view the selected result</a:t>
            </a:r>
          </a:p>
          <a:p>
            <a:r>
              <a:rPr lang="en-GB" sz="2000" dirty="0" smtClean="0">
                <a:latin typeface="Arial" panose="020B0604020202020204" pitchFamily="34" charset="0"/>
                <a:cs typeface="Arial" panose="020B0604020202020204" pitchFamily="34" charset="0"/>
              </a:rPr>
              <a:t>Re-print correctly identified results ONLY</a:t>
            </a:r>
          </a:p>
          <a:p>
            <a:r>
              <a:rPr lang="en-GB" sz="2000" dirty="0" smtClean="0">
                <a:latin typeface="Arial" panose="020B0604020202020204" pitchFamily="34" charset="0"/>
                <a:cs typeface="Arial" panose="020B0604020202020204" pitchFamily="34" charset="0"/>
              </a:rPr>
              <a:t>If in any doubt about identification DO NOT use the result clinically</a:t>
            </a:r>
          </a:p>
          <a:p>
            <a:endParaRPr lang="en-GB" sz="2000" dirty="0" smtClean="0">
              <a:latin typeface="Arial" panose="020B0604020202020204" pitchFamily="34" charset="0"/>
              <a:cs typeface="Arial" panose="020B0604020202020204" pitchFamily="34" charset="0"/>
            </a:endParaRPr>
          </a:p>
        </p:txBody>
      </p:sp>
      <p:pic>
        <p:nvPicPr>
          <p:cNvPr id="5123" name="Picture 3"/>
          <p:cNvPicPr>
            <a:picLocks noChangeAspect="1" noChangeArrowheads="1"/>
          </p:cNvPicPr>
          <p:nvPr/>
        </p:nvPicPr>
        <p:blipFill>
          <a:blip r:embed="rId3" cstate="print"/>
          <a:srcRect/>
          <a:stretch>
            <a:fillRect/>
          </a:stretch>
        </p:blipFill>
        <p:spPr bwMode="auto">
          <a:xfrm>
            <a:off x="5868143" y="1844824"/>
            <a:ext cx="2766731" cy="2075048"/>
          </a:xfrm>
          <a:prstGeom prst="rect">
            <a:avLst/>
          </a:prstGeom>
          <a:noFill/>
          <a:ln w="9525">
            <a:noFill/>
            <a:miter lim="800000"/>
            <a:headEnd/>
            <a:tailEnd/>
          </a:ln>
        </p:spPr>
      </p:pic>
      <p:sp>
        <p:nvSpPr>
          <p:cNvPr id="19" name="Content Placeholder 2"/>
          <p:cNvSpPr txBox="1">
            <a:spLocks/>
          </p:cNvSpPr>
          <p:nvPr/>
        </p:nvSpPr>
        <p:spPr bwMode="auto">
          <a:xfrm>
            <a:off x="395536" y="3573016"/>
            <a:ext cx="5328592"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defRPr/>
            </a:pPr>
            <a:endParaRPr lang="en-GB" sz="2000" dirty="0">
              <a:latin typeface="Arial" panose="020B0604020202020204" pitchFamily="34" charset="0"/>
              <a:cs typeface="Arial" panose="020B0604020202020204" pitchFamily="34" charset="0"/>
            </a:endParaRPr>
          </a:p>
        </p:txBody>
      </p:sp>
      <p:pic>
        <p:nvPicPr>
          <p:cNvPr id="5124" name="Picture 4"/>
          <p:cNvPicPr>
            <a:picLocks noChangeAspect="1" noChangeArrowheads="1"/>
          </p:cNvPicPr>
          <p:nvPr/>
        </p:nvPicPr>
        <p:blipFill>
          <a:blip r:embed="rId4" cstate="print"/>
          <a:srcRect/>
          <a:stretch>
            <a:fillRect/>
          </a:stretch>
        </p:blipFill>
        <p:spPr bwMode="auto">
          <a:xfrm>
            <a:off x="5868144" y="4077072"/>
            <a:ext cx="2808312" cy="2106234"/>
          </a:xfrm>
          <a:prstGeom prst="rect">
            <a:avLst/>
          </a:prstGeom>
          <a:noFill/>
          <a:ln w="9525">
            <a:noFill/>
            <a:miter lim="800000"/>
            <a:headEnd/>
            <a:tailEnd/>
          </a:ln>
        </p:spPr>
      </p:pic>
    </p:spTree>
    <p:extLst>
      <p:ext uri="{BB962C8B-B14F-4D97-AF65-F5344CB8AC3E}">
        <p14:creationId xmlns:p14="http://schemas.microsoft.com/office/powerpoint/2010/main" val="2527978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64000"/>
            <a:ext cx="9144000" cy="809798"/>
          </a:xfrm>
        </p:spPr>
        <p:txBody>
          <a:bodyPr>
            <a:normAutofit/>
          </a:bodyPr>
          <a:lstStyle/>
          <a:p>
            <a:pPr algn="ctr"/>
            <a:r>
              <a:rPr lang="en-GB" sz="4400" dirty="0"/>
              <a:t>Error Messages</a:t>
            </a:r>
          </a:p>
        </p:txBody>
      </p:sp>
      <p:sp>
        <p:nvSpPr>
          <p:cNvPr id="7" name="Content Placeholder 2"/>
          <p:cNvSpPr txBox="1">
            <a:spLocks/>
          </p:cNvSpPr>
          <p:nvPr/>
        </p:nvSpPr>
        <p:spPr bwMode="auto">
          <a:xfrm>
            <a:off x="180000" y="2520000"/>
            <a:ext cx="8964000" cy="692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GB" sz="2000" dirty="0">
              <a:latin typeface="Arial" panose="020B0604020202020204" pitchFamily="34" charset="0"/>
              <a:cs typeface="Arial" panose="020B0604020202020204" pitchFamily="34" charset="0"/>
            </a:endParaRPr>
          </a:p>
        </p:txBody>
      </p:sp>
      <p:pic>
        <p:nvPicPr>
          <p:cNvPr id="10241" name="Picture 1"/>
          <p:cNvPicPr>
            <a:picLocks noChangeAspect="1" noChangeArrowheads="1"/>
          </p:cNvPicPr>
          <p:nvPr/>
        </p:nvPicPr>
        <p:blipFill>
          <a:blip r:embed="rId3" cstate="print"/>
          <a:srcRect/>
          <a:stretch>
            <a:fillRect/>
          </a:stretch>
        </p:blipFill>
        <p:spPr bwMode="auto">
          <a:xfrm>
            <a:off x="539552" y="1980000"/>
            <a:ext cx="7982104" cy="3758927"/>
          </a:xfrm>
          <a:prstGeom prst="rect">
            <a:avLst/>
          </a:prstGeom>
          <a:noFill/>
          <a:ln w="9525">
            <a:noFill/>
            <a:miter lim="800000"/>
            <a:headEnd/>
            <a:tailEnd/>
          </a:ln>
        </p:spPr>
      </p:pic>
    </p:spTree>
    <p:extLst>
      <p:ext uri="{BB962C8B-B14F-4D97-AF65-F5344CB8AC3E}">
        <p14:creationId xmlns:p14="http://schemas.microsoft.com/office/powerpoint/2010/main" val="872841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64000"/>
            <a:ext cx="9143999" cy="864096"/>
          </a:xfrm>
        </p:spPr>
        <p:txBody>
          <a:bodyPr>
            <a:normAutofit/>
          </a:bodyPr>
          <a:lstStyle/>
          <a:p>
            <a:pPr algn="ctr"/>
            <a:r>
              <a:rPr lang="en-GB" altLang="en-US" sz="4400" dirty="0" smtClean="0"/>
              <a:t>Standard Cleaning</a:t>
            </a:r>
            <a:endParaRPr lang="en-US" altLang="en-US" sz="4400" dirty="0"/>
          </a:p>
        </p:txBody>
      </p:sp>
      <p:sp>
        <p:nvSpPr>
          <p:cNvPr id="6" name="Content Placeholder 2"/>
          <p:cNvSpPr txBox="1">
            <a:spLocks/>
          </p:cNvSpPr>
          <p:nvPr/>
        </p:nvSpPr>
        <p:spPr bwMode="auto">
          <a:xfrm>
            <a:off x="180000" y="2448000"/>
            <a:ext cx="8856984"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lvl="1" indent="-273050">
              <a:buClr>
                <a:srgbClr val="0BD0D9"/>
              </a:buClr>
              <a:buSzPct val="95000"/>
              <a:defRPr/>
            </a:pPr>
            <a:r>
              <a:rPr lang="en-US" altLang="en-US" sz="2000" dirty="0" smtClean="0">
                <a:latin typeface="Arial" panose="020B0604020202020204" pitchFamily="34" charset="0"/>
                <a:cs typeface="Arial" panose="020B0604020202020204" pitchFamily="34" charset="0"/>
              </a:rPr>
              <a:t>Clean </a:t>
            </a:r>
            <a:r>
              <a:rPr lang="en-US" altLang="en-US" sz="2000" dirty="0">
                <a:latin typeface="Arial" panose="020B0604020202020204" pitchFamily="34" charset="0"/>
                <a:cs typeface="Arial" panose="020B0604020202020204" pitchFamily="34" charset="0"/>
              </a:rPr>
              <a:t>the </a:t>
            </a:r>
            <a:r>
              <a:rPr lang="en-US" altLang="en-US" sz="2000" dirty="0" smtClean="0">
                <a:latin typeface="Arial" panose="020B0604020202020204" pitchFamily="34" charset="0"/>
                <a:cs typeface="Arial" panose="020B0604020202020204" pitchFamily="34" charset="0"/>
              </a:rPr>
              <a:t>exterior of the </a:t>
            </a:r>
            <a:r>
              <a:rPr lang="en-US" altLang="en-US" sz="2000" dirty="0" err="1" smtClean="0">
                <a:latin typeface="Arial" panose="020B0604020202020204" pitchFamily="34" charset="0"/>
                <a:cs typeface="Arial" panose="020B0604020202020204" pitchFamily="34" charset="0"/>
              </a:rPr>
              <a:t>analyser</a:t>
            </a:r>
            <a:r>
              <a:rPr lang="en-US" altLang="en-US" sz="2000" dirty="0" smtClean="0">
                <a:latin typeface="Arial" panose="020B0604020202020204" pitchFamily="34" charset="0"/>
                <a:cs typeface="Arial" panose="020B0604020202020204" pitchFamily="34" charset="0"/>
              </a:rPr>
              <a:t> using </a:t>
            </a:r>
            <a:r>
              <a:rPr lang="en-US" altLang="en-US" sz="2000" dirty="0" err="1" smtClean="0">
                <a:latin typeface="Arial" panose="020B0604020202020204" pitchFamily="34" charset="0"/>
                <a:cs typeface="Arial" panose="020B0604020202020204" pitchFamily="34" charset="0"/>
              </a:rPr>
              <a:t>Clinell</a:t>
            </a:r>
            <a:r>
              <a:rPr lang="en-US" altLang="en-US" sz="2000" dirty="0" smtClean="0">
                <a:latin typeface="Arial" panose="020B0604020202020204" pitchFamily="34" charset="0"/>
                <a:cs typeface="Arial" panose="020B0604020202020204" pitchFamily="34" charset="0"/>
              </a:rPr>
              <a:t> wipes</a:t>
            </a:r>
            <a:endParaRPr lang="en-US" altLang="en-US" sz="2000" dirty="0">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180000" y="2844000"/>
            <a:ext cx="9144000" cy="657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lvl="1" indent="-273050">
              <a:buClr>
                <a:srgbClr val="0BD0D9"/>
              </a:buClr>
              <a:buSzPct val="95000"/>
              <a:defRPr/>
            </a:pPr>
            <a:r>
              <a:rPr lang="en-GB" altLang="en-US" sz="2000" dirty="0" smtClean="0">
                <a:latin typeface="Arial" panose="020B0604020202020204" pitchFamily="34" charset="0"/>
                <a:cs typeface="Arial" panose="020B0604020202020204" pitchFamily="34" charset="0"/>
              </a:rPr>
              <a:t>Wipe down the bottom of the cartridge bay</a:t>
            </a:r>
            <a:r>
              <a:rPr lang="en-US" altLang="en-US" sz="2000" dirty="0" smtClean="0">
                <a:latin typeface="Arial" panose="020B0604020202020204" pitchFamily="34" charset="0"/>
                <a:cs typeface="Arial" panose="020B0604020202020204" pitchFamily="34" charset="0"/>
              </a:rPr>
              <a:t> using </a:t>
            </a:r>
            <a:r>
              <a:rPr lang="en-US" altLang="en-US" sz="2000" dirty="0" err="1" smtClean="0">
                <a:latin typeface="Arial" panose="020B0604020202020204" pitchFamily="34" charset="0"/>
                <a:cs typeface="Arial" panose="020B0604020202020204" pitchFamily="34" charset="0"/>
              </a:rPr>
              <a:t>Clinell</a:t>
            </a:r>
            <a:r>
              <a:rPr lang="en-US" altLang="en-US" sz="2000" dirty="0" smtClean="0">
                <a:latin typeface="Arial" panose="020B0604020202020204" pitchFamily="34" charset="0"/>
                <a:cs typeface="Arial" panose="020B0604020202020204" pitchFamily="34" charset="0"/>
              </a:rPr>
              <a:t> wipes but avoid the probe port and </a:t>
            </a:r>
            <a:r>
              <a:rPr lang="en-US" altLang="en-US" sz="2000" dirty="0" err="1" smtClean="0">
                <a:latin typeface="Arial" panose="020B0604020202020204" pitchFamily="34" charset="0"/>
                <a:cs typeface="Arial" panose="020B0604020202020204" pitchFamily="34" charset="0"/>
              </a:rPr>
              <a:t>luer</a:t>
            </a:r>
            <a:r>
              <a:rPr lang="en-US" altLang="en-US" sz="2000" dirty="0" smtClean="0">
                <a:latin typeface="Arial" panose="020B0604020202020204" pitchFamily="34" charset="0"/>
                <a:cs typeface="Arial" panose="020B0604020202020204" pitchFamily="34" charset="0"/>
              </a:rPr>
              <a:t> tip where water only may be used</a:t>
            </a:r>
            <a:endParaRPr lang="en-US" altLang="en-US" sz="2000" dirty="0">
              <a:latin typeface="Arial" panose="020B0604020202020204" pitchFamily="34" charset="0"/>
              <a:cs typeface="Arial" panose="020B0604020202020204" pitchFamily="34" charset="0"/>
            </a:endParaRPr>
          </a:p>
        </p:txBody>
      </p:sp>
      <p:sp>
        <p:nvSpPr>
          <p:cNvPr id="10" name="Content Placeholder 2"/>
          <p:cNvSpPr txBox="1">
            <a:spLocks/>
          </p:cNvSpPr>
          <p:nvPr/>
        </p:nvSpPr>
        <p:spPr bwMode="auto">
          <a:xfrm>
            <a:off x="180000" y="3600000"/>
            <a:ext cx="9144000" cy="7200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lvl="1" indent="-273050">
              <a:buClr>
                <a:srgbClr val="0BD0D9"/>
              </a:buClr>
              <a:buSzPct val="95000"/>
              <a:defRPr/>
            </a:pPr>
            <a:r>
              <a:rPr lang="en-US" altLang="en-US" sz="2000" dirty="0">
                <a:latin typeface="Arial" panose="020B0604020202020204" pitchFamily="34" charset="0"/>
                <a:cs typeface="Arial" panose="020B0604020202020204" pitchFamily="34" charset="0"/>
              </a:rPr>
              <a:t>Do not let liquid accumulate near </a:t>
            </a:r>
            <a:r>
              <a:rPr lang="en-US" altLang="en-US" sz="2000" dirty="0" smtClean="0">
                <a:latin typeface="Arial" panose="020B0604020202020204" pitchFamily="34" charset="0"/>
                <a:cs typeface="Arial" panose="020B0604020202020204" pitchFamily="34" charset="0"/>
              </a:rPr>
              <a:t>openings to ensure that no cleaning liquid enters </a:t>
            </a:r>
            <a:r>
              <a:rPr lang="en-US" altLang="en-US" sz="2000" dirty="0">
                <a:latin typeface="Arial" panose="020B0604020202020204" pitchFamily="34" charset="0"/>
                <a:cs typeface="Arial" panose="020B0604020202020204" pitchFamily="34" charset="0"/>
              </a:rPr>
              <a:t>the </a:t>
            </a:r>
            <a:r>
              <a:rPr lang="en-US" altLang="en-US" sz="2000" dirty="0" err="1">
                <a:latin typeface="Arial" panose="020B0604020202020204" pitchFamily="34" charset="0"/>
                <a:cs typeface="Arial" panose="020B0604020202020204" pitchFamily="34" charset="0"/>
              </a:rPr>
              <a:t>analyser</a:t>
            </a:r>
            <a:endParaRPr lang="en-US" altLang="en-US" sz="2000" dirty="0">
              <a:latin typeface="Arial" panose="020B0604020202020204" pitchFamily="34" charset="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p:txBody>
      </p:sp>
      <p:sp>
        <p:nvSpPr>
          <p:cNvPr id="11" name="Content Placeholder 2"/>
          <p:cNvSpPr txBox="1">
            <a:spLocks/>
          </p:cNvSpPr>
          <p:nvPr/>
        </p:nvSpPr>
        <p:spPr bwMode="auto">
          <a:xfrm>
            <a:off x="180000" y="4320000"/>
            <a:ext cx="8496456" cy="1017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lvl="1" indent="-273050">
              <a:buClr>
                <a:srgbClr val="0BD0D9"/>
              </a:buClr>
              <a:buSzPct val="95000"/>
              <a:defRPr/>
            </a:pPr>
            <a:r>
              <a:rPr lang="en-US" altLang="en-US" sz="2000" dirty="0" err="1" smtClean="0">
                <a:latin typeface="Arial" panose="020B0604020202020204" pitchFamily="34" charset="0"/>
                <a:cs typeface="Arial" panose="020B0604020202020204" pitchFamily="34" charset="0"/>
              </a:rPr>
              <a:t>Clinell</a:t>
            </a:r>
            <a:r>
              <a:rPr lang="en-US" altLang="en-US" sz="2000" dirty="0" smtClean="0">
                <a:latin typeface="Arial" panose="020B0604020202020204" pitchFamily="34" charset="0"/>
                <a:cs typeface="Arial" panose="020B0604020202020204" pitchFamily="34" charset="0"/>
              </a:rPr>
              <a:t> wipes can leave residue that makes the screen unresponsive. Use a cloth </a:t>
            </a:r>
            <a:r>
              <a:rPr lang="en-US" altLang="en-US" sz="2000" dirty="0">
                <a:latin typeface="Arial" panose="020B0604020202020204" pitchFamily="34" charset="0"/>
                <a:cs typeface="Arial" panose="020B0604020202020204" pitchFamily="34" charset="0"/>
              </a:rPr>
              <a:t>or lint free </a:t>
            </a:r>
            <a:r>
              <a:rPr lang="en-US" altLang="en-US" sz="2000" dirty="0" smtClean="0">
                <a:latin typeface="Arial" panose="020B0604020202020204" pitchFamily="34" charset="0"/>
                <a:cs typeface="Arial" panose="020B0604020202020204" pitchFamily="34" charset="0"/>
              </a:rPr>
              <a:t>tissue dampened with water to wipe </a:t>
            </a:r>
            <a:r>
              <a:rPr lang="en-US" altLang="en-US" sz="2000" dirty="0">
                <a:latin typeface="Arial" panose="020B0604020202020204" pitchFamily="34" charset="0"/>
                <a:cs typeface="Arial" panose="020B0604020202020204" pitchFamily="34" charset="0"/>
              </a:rPr>
              <a:t>away </a:t>
            </a:r>
            <a:r>
              <a:rPr lang="en-US" altLang="en-US" sz="2000" dirty="0" smtClean="0">
                <a:latin typeface="Arial" panose="020B0604020202020204" pitchFamily="34" charset="0"/>
                <a:cs typeface="Arial" panose="020B0604020202020204" pitchFamily="34" charset="0"/>
              </a:rPr>
              <a:t>any moisture after </a:t>
            </a:r>
            <a:r>
              <a:rPr lang="en-US" altLang="en-US" sz="2000" dirty="0">
                <a:latin typeface="Arial" panose="020B0604020202020204" pitchFamily="34" charset="0"/>
                <a:cs typeface="Arial" panose="020B0604020202020204" pitchFamily="34" charset="0"/>
              </a:rPr>
              <a:t>cleaning the </a:t>
            </a:r>
            <a:r>
              <a:rPr lang="en-US" altLang="en-US" sz="2000" dirty="0" smtClean="0">
                <a:latin typeface="Arial" panose="020B0604020202020204" pitchFamily="34" charset="0"/>
                <a:cs typeface="Arial" panose="020B0604020202020204" pitchFamily="34" charset="0"/>
              </a:rPr>
              <a:t>screen</a:t>
            </a:r>
            <a:endParaRPr lang="en-US" altLang="en-US" sz="2000" dirty="0">
              <a:latin typeface="Arial" panose="020B0604020202020204" pitchFamily="34" charset="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p:txBody>
      </p:sp>
      <p:sp>
        <p:nvSpPr>
          <p:cNvPr id="13" name="Content Placeholder 2"/>
          <p:cNvSpPr txBox="1">
            <a:spLocks/>
          </p:cNvSpPr>
          <p:nvPr/>
        </p:nvSpPr>
        <p:spPr bwMode="auto">
          <a:xfrm>
            <a:off x="180000" y="1980000"/>
            <a:ext cx="856895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50000"/>
              </a:lnSpc>
            </a:pPr>
            <a:r>
              <a:rPr lang="en-US" altLang="en-US" sz="2000" dirty="0" smtClean="0">
                <a:latin typeface="Arial" panose="020B0604020202020204" pitchFamily="34" charset="0"/>
                <a:cs typeface="Arial" panose="020B0604020202020204" pitchFamily="34" charset="0"/>
              </a:rPr>
              <a:t>Do </a:t>
            </a:r>
            <a:r>
              <a:rPr lang="en-US" altLang="en-US" sz="2000" b="1" dirty="0" smtClean="0">
                <a:latin typeface="Arial" panose="020B0604020202020204" pitchFamily="34" charset="0"/>
                <a:cs typeface="Arial" panose="020B0604020202020204" pitchFamily="34" charset="0"/>
              </a:rPr>
              <a:t>not</a:t>
            </a:r>
            <a:r>
              <a:rPr lang="en-US" altLang="en-US" sz="2000" dirty="0" smtClean="0">
                <a:latin typeface="Arial" panose="020B0604020202020204" pitchFamily="34" charset="0"/>
                <a:cs typeface="Arial" panose="020B0604020202020204" pitchFamily="34" charset="0"/>
              </a:rPr>
              <a:t> use sprays and ensure that wipes are only damp not wet</a:t>
            </a:r>
            <a:endParaRPr lang="en-US" altLang="en-US" sz="2000" dirty="0">
              <a:latin typeface="Arial" panose="020B0604020202020204" pitchFamily="34" charset="0"/>
              <a:cs typeface="Arial" panose="020B0604020202020204" pitchFamily="34" charset="0"/>
            </a:endParaRPr>
          </a:p>
        </p:txBody>
      </p:sp>
      <p:sp>
        <p:nvSpPr>
          <p:cNvPr id="15" name="Content Placeholder 2"/>
          <p:cNvSpPr txBox="1">
            <a:spLocks/>
          </p:cNvSpPr>
          <p:nvPr/>
        </p:nvSpPr>
        <p:spPr bwMode="auto">
          <a:xfrm>
            <a:off x="180000" y="5328000"/>
            <a:ext cx="8856984"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000" dirty="0" smtClean="0">
                <a:latin typeface="Arial" panose="020B0604020202020204" pitchFamily="34" charset="0"/>
                <a:cs typeface="Arial" panose="020B0604020202020204" pitchFamily="34" charset="0"/>
              </a:rPr>
              <a:t>If contamination with very high risk infectious agents is suspected contact POCT for additional guidance (e.g. Ebola etc.)</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64000"/>
            <a:ext cx="9144000" cy="864096"/>
          </a:xfrm>
        </p:spPr>
        <p:txBody>
          <a:bodyPr>
            <a:normAutofit/>
          </a:bodyPr>
          <a:lstStyle/>
          <a:p>
            <a:pPr algn="ctr"/>
            <a:r>
              <a:rPr lang="en-GB" sz="4400" dirty="0"/>
              <a:t>External Quality Assurance (EQA)</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5589240"/>
            <a:ext cx="2592288" cy="65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180000" y="2160000"/>
            <a:ext cx="8568952" cy="6929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sz="2000" dirty="0" err="1">
                <a:latin typeface="Arial" panose="020B0604020202020204" pitchFamily="34" charset="0"/>
                <a:cs typeface="Arial" panose="020B0604020202020204" pitchFamily="34" charset="0"/>
              </a:rPr>
              <a:t>iQC</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is automatically checked by the GEM4000 after every patient sample</a:t>
            </a:r>
          </a:p>
          <a:p>
            <a:pPr marL="0" indent="0">
              <a:buNone/>
            </a:pPr>
            <a:r>
              <a:rPr lang="en-GB" sz="2000" dirty="0" smtClean="0">
                <a:latin typeface="Arial" panose="020B0604020202020204" pitchFamily="34" charset="0"/>
                <a:cs typeface="Arial" panose="020B0604020202020204" pitchFamily="34" charset="0"/>
              </a:rPr>
              <a:t>EQA </a:t>
            </a:r>
            <a:r>
              <a:rPr lang="en-GB" sz="2000" dirty="0">
                <a:latin typeface="Arial" panose="020B0604020202020204" pitchFamily="34" charset="0"/>
                <a:cs typeface="Arial" panose="020B0604020202020204" pitchFamily="34" charset="0"/>
              </a:rPr>
              <a:t>is testing of samples with unknown values from an external source</a:t>
            </a:r>
          </a:p>
        </p:txBody>
      </p:sp>
      <p:sp>
        <p:nvSpPr>
          <p:cNvPr id="10" name="Content Placeholder 2"/>
          <p:cNvSpPr txBox="1">
            <a:spLocks/>
          </p:cNvSpPr>
          <p:nvPr/>
        </p:nvSpPr>
        <p:spPr bwMode="auto">
          <a:xfrm>
            <a:off x="180000" y="3060000"/>
            <a:ext cx="856895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Performed for all tests on all of the 9 Trust analysers</a:t>
            </a:r>
            <a:endParaRPr lang="en-GB" sz="2000" dirty="0">
              <a:latin typeface="Arial" panose="020B0604020202020204" pitchFamily="34" charset="0"/>
              <a:cs typeface="Arial" panose="020B0604020202020204" pitchFamily="34" charset="0"/>
            </a:endParaRPr>
          </a:p>
        </p:txBody>
      </p:sp>
      <p:sp>
        <p:nvSpPr>
          <p:cNvPr id="11" name="Content Placeholder 2"/>
          <p:cNvSpPr txBox="1">
            <a:spLocks/>
          </p:cNvSpPr>
          <p:nvPr/>
        </p:nvSpPr>
        <p:spPr bwMode="auto">
          <a:xfrm>
            <a:off x="180000" y="3420000"/>
            <a:ext cx="856895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Samples are analysed every month and reported on-line</a:t>
            </a:r>
            <a:endParaRPr lang="en-GB" sz="2000" dirty="0">
              <a:latin typeface="Arial" panose="020B0604020202020204" pitchFamily="34" charset="0"/>
              <a:cs typeface="Arial" panose="020B0604020202020204" pitchFamily="34" charset="0"/>
            </a:endParaRPr>
          </a:p>
        </p:txBody>
      </p:sp>
      <p:sp>
        <p:nvSpPr>
          <p:cNvPr id="12" name="Content Placeholder 2"/>
          <p:cNvSpPr txBox="1">
            <a:spLocks/>
          </p:cNvSpPr>
          <p:nvPr/>
        </p:nvSpPr>
        <p:spPr bwMode="auto">
          <a:xfrm>
            <a:off x="180000" y="3780000"/>
            <a:ext cx="8964000" cy="72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Results are immediately compared between the 9 Trust analysers to identify if any are out of consensus</a:t>
            </a:r>
            <a:endParaRPr lang="en-GB" sz="2000" dirty="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xmlns="" id="{49DF4BAE-076B-4722-8E18-DCA8073BFF72}"/>
              </a:ext>
            </a:extLst>
          </p:cNvPr>
          <p:cNvSpPr txBox="1">
            <a:spLocks/>
          </p:cNvSpPr>
          <p:nvPr/>
        </p:nvSpPr>
        <p:spPr bwMode="auto">
          <a:xfrm>
            <a:off x="180000" y="4500000"/>
            <a:ext cx="8964000" cy="6931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Results are compared nationally across different NHS </a:t>
            </a:r>
            <a:r>
              <a:rPr lang="en-GB" sz="2000" dirty="0" smtClean="0">
                <a:latin typeface="Arial" panose="020B0604020202020204" pitchFamily="34" charset="0"/>
                <a:cs typeface="Arial" panose="020B0604020202020204" pitchFamily="34" charset="0"/>
              </a:rPr>
              <a:t>sites to identify analyser trends that may identify manufacturing issues</a:t>
            </a:r>
            <a:endParaRPr lang="en-GB" sz="2000" dirty="0">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xmlns="" id="{49DF4BAE-076B-4722-8E18-DCA8073BFF72}"/>
              </a:ext>
            </a:extLst>
          </p:cNvPr>
          <p:cNvSpPr txBox="1">
            <a:spLocks/>
          </p:cNvSpPr>
          <p:nvPr/>
        </p:nvSpPr>
        <p:spPr bwMode="auto">
          <a:xfrm>
            <a:off x="180001" y="5220000"/>
            <a:ext cx="8964000" cy="382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Reports </a:t>
            </a:r>
            <a:r>
              <a:rPr lang="en-GB" sz="2000" dirty="0" smtClean="0">
                <a:latin typeface="Arial" panose="020B0604020202020204" pitchFamily="34" charset="0"/>
                <a:cs typeface="Arial" panose="020B0604020202020204" pitchFamily="34" charset="0"/>
              </a:rPr>
              <a:t>are reviewed within the Pathology Quality Governance system</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51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64000"/>
            <a:ext cx="9143999" cy="864096"/>
          </a:xfrm>
        </p:spPr>
        <p:txBody>
          <a:bodyPr>
            <a:normAutofit/>
          </a:bodyPr>
          <a:lstStyle/>
          <a:p>
            <a:pPr algn="ctr"/>
            <a:r>
              <a:rPr lang="en-GB" sz="4400" dirty="0"/>
              <a:t>Clinical Incidents</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5589240"/>
            <a:ext cx="2592288" cy="65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180000" y="2880000"/>
            <a:ext cx="8568952" cy="4049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Identify the exact device and consumables used</a:t>
            </a:r>
          </a:p>
        </p:txBody>
      </p:sp>
      <p:sp>
        <p:nvSpPr>
          <p:cNvPr id="9" name="Content Placeholder 2"/>
          <p:cNvSpPr txBox="1">
            <a:spLocks/>
          </p:cNvSpPr>
          <p:nvPr/>
        </p:nvSpPr>
        <p:spPr bwMode="auto">
          <a:xfrm>
            <a:off x="180000" y="3600000"/>
            <a:ext cx="8888122" cy="72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Quarantine by attaching a sticker or putting everything into a clearly marked bag to ensure it is not used again by a colleague</a:t>
            </a:r>
            <a:r>
              <a:rPr lang="en-GB" sz="2000" dirty="0"/>
              <a:t> </a:t>
            </a:r>
          </a:p>
        </p:txBody>
      </p:sp>
      <p:sp>
        <p:nvSpPr>
          <p:cNvPr id="10" name="Content Placeholder 2"/>
          <p:cNvSpPr txBox="1">
            <a:spLocks/>
          </p:cNvSpPr>
          <p:nvPr/>
        </p:nvSpPr>
        <p:spPr bwMode="auto">
          <a:xfrm>
            <a:off x="180000" y="4500000"/>
            <a:ext cx="8568952" cy="4049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Phone EME to report</a:t>
            </a:r>
            <a:endParaRPr lang="en-GB" sz="2000" dirty="0"/>
          </a:p>
        </p:txBody>
      </p:sp>
      <p:sp>
        <p:nvSpPr>
          <p:cNvPr id="11" name="Content Placeholder 2"/>
          <p:cNvSpPr txBox="1">
            <a:spLocks/>
          </p:cNvSpPr>
          <p:nvPr/>
        </p:nvSpPr>
        <p:spPr bwMode="auto">
          <a:xfrm>
            <a:off x="180000" y="5220000"/>
            <a:ext cx="8856496" cy="4049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Remember to include the device serial or asset number in the </a:t>
            </a:r>
            <a:r>
              <a:rPr lang="en-GB" sz="2000" dirty="0" err="1">
                <a:latin typeface="Arial" panose="020B0604020202020204" pitchFamily="34" charset="0"/>
                <a:cs typeface="Arial" panose="020B0604020202020204" pitchFamily="34" charset="0"/>
              </a:rPr>
              <a:t>Datix</a:t>
            </a:r>
            <a:r>
              <a:rPr lang="en-GB" sz="2000" dirty="0">
                <a:latin typeface="Arial" panose="020B0604020202020204" pitchFamily="34" charset="0"/>
                <a:cs typeface="Arial" panose="020B0604020202020204" pitchFamily="34" charset="0"/>
              </a:rPr>
              <a:t> report</a:t>
            </a:r>
            <a:endParaRPr lang="en-GB" sz="2000" dirty="0"/>
          </a:p>
        </p:txBody>
      </p:sp>
      <p:sp>
        <p:nvSpPr>
          <p:cNvPr id="12" name="Content Placeholder 2"/>
          <p:cNvSpPr txBox="1">
            <a:spLocks/>
          </p:cNvSpPr>
          <p:nvPr/>
        </p:nvSpPr>
        <p:spPr bwMode="auto">
          <a:xfrm>
            <a:off x="180000" y="2160000"/>
            <a:ext cx="888812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sz="2000" dirty="0">
                <a:latin typeface="Arial" panose="020B0604020202020204" pitchFamily="34" charset="0"/>
                <a:cs typeface="Arial" panose="020B0604020202020204" pitchFamily="34" charset="0"/>
              </a:rPr>
              <a:t>If a Clinical Incident involving a POCT device has happened or is suspected:</a:t>
            </a:r>
          </a:p>
        </p:txBody>
      </p:sp>
    </p:spTree>
    <p:extLst>
      <p:ext uri="{BB962C8B-B14F-4D97-AF65-F5344CB8AC3E}">
        <p14:creationId xmlns:p14="http://schemas.microsoft.com/office/powerpoint/2010/main" val="112347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64000"/>
            <a:ext cx="9144000" cy="864096"/>
          </a:xfrm>
        </p:spPr>
        <p:txBody>
          <a:bodyPr>
            <a:normAutofit/>
          </a:bodyPr>
          <a:lstStyle/>
          <a:p>
            <a:pPr algn="ctr"/>
            <a:r>
              <a:rPr lang="en-GB" sz="4400" dirty="0"/>
              <a:t>Gem 4000 Support Team</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5589240"/>
            <a:ext cx="2592288" cy="65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180000" y="1980000"/>
            <a:ext cx="856895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sz="2000" dirty="0">
                <a:latin typeface="Arial" panose="020B0604020202020204" pitchFamily="34" charset="0"/>
                <a:cs typeface="Arial" panose="020B0604020202020204" pitchFamily="34" charset="0"/>
              </a:rPr>
              <a:t>Your MTW Gem 4000 support teams are:</a:t>
            </a:r>
          </a:p>
        </p:txBody>
      </p:sp>
      <p:sp>
        <p:nvSpPr>
          <p:cNvPr id="8" name="Content Placeholder 2"/>
          <p:cNvSpPr txBox="1">
            <a:spLocks/>
          </p:cNvSpPr>
          <p:nvPr/>
        </p:nvSpPr>
        <p:spPr bwMode="auto">
          <a:xfrm>
            <a:off x="180000" y="2340000"/>
            <a:ext cx="8568952" cy="36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sz="2000" b="1" dirty="0">
                <a:latin typeface="Arial" panose="020B0604020202020204" pitchFamily="34" charset="0"/>
                <a:cs typeface="Arial" panose="020B0604020202020204" pitchFamily="34" charset="0"/>
              </a:rPr>
              <a:t>EME</a:t>
            </a:r>
          </a:p>
        </p:txBody>
      </p:sp>
      <p:sp>
        <p:nvSpPr>
          <p:cNvPr id="10" name="Content Placeholder 2"/>
          <p:cNvSpPr txBox="1">
            <a:spLocks/>
          </p:cNvSpPr>
          <p:nvPr/>
        </p:nvSpPr>
        <p:spPr bwMode="auto">
          <a:xfrm>
            <a:off x="180000" y="2700000"/>
            <a:ext cx="6696745" cy="440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Breakdowns</a:t>
            </a:r>
            <a:endParaRPr lang="en-GB" sz="16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sp>
        <p:nvSpPr>
          <p:cNvPr id="12" name="Content Placeholder 2"/>
          <p:cNvSpPr txBox="1">
            <a:spLocks/>
          </p:cNvSpPr>
          <p:nvPr/>
        </p:nvSpPr>
        <p:spPr bwMode="auto">
          <a:xfrm>
            <a:off x="208749" y="3240000"/>
            <a:ext cx="8964000" cy="36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sz="2000" b="1" dirty="0">
                <a:latin typeface="Arial" panose="020B0604020202020204" pitchFamily="34" charset="0"/>
                <a:cs typeface="Arial" panose="020B0604020202020204" pitchFamily="34" charset="0"/>
              </a:rPr>
              <a:t>Integra</a:t>
            </a:r>
          </a:p>
        </p:txBody>
      </p:sp>
      <p:sp>
        <p:nvSpPr>
          <p:cNvPr id="15" name="Content Placeholder 2"/>
          <p:cNvSpPr txBox="1">
            <a:spLocks/>
          </p:cNvSpPr>
          <p:nvPr/>
        </p:nvSpPr>
        <p:spPr bwMode="auto">
          <a:xfrm>
            <a:off x="180000" y="3600001"/>
            <a:ext cx="8012143" cy="1125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Consumables</a:t>
            </a:r>
          </a:p>
          <a:p>
            <a:pPr>
              <a:buNone/>
            </a:pPr>
            <a:r>
              <a:rPr lang="en-GB" sz="2000" dirty="0" smtClean="0">
                <a:latin typeface="Arial" panose="020B0604020202020204" pitchFamily="34" charset="0"/>
                <a:cs typeface="Arial" panose="020B0604020202020204" pitchFamily="34" charset="0"/>
              </a:rPr>
              <a:t>	Cartridges, CVPs, Paper</a:t>
            </a:r>
          </a:p>
          <a:p>
            <a:pPr>
              <a:buNone/>
            </a:pPr>
            <a:r>
              <a:rPr lang="en-GB" sz="2000" dirty="0" smtClean="0">
                <a:latin typeface="Arial" panose="020B0604020202020204" pitchFamily="34" charset="0"/>
                <a:cs typeface="Arial" panose="020B0604020202020204" pitchFamily="34" charset="0"/>
              </a:rPr>
              <a:t>	Syringes and Capillaries</a:t>
            </a:r>
            <a:endParaRPr lang="en-GB" sz="2000" dirty="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xmlns="" id="{49DF4BAE-076B-4722-8E18-DCA8073BFF72}"/>
              </a:ext>
            </a:extLst>
          </p:cNvPr>
          <p:cNvSpPr txBox="1">
            <a:spLocks/>
          </p:cNvSpPr>
          <p:nvPr/>
        </p:nvSpPr>
        <p:spPr bwMode="auto">
          <a:xfrm>
            <a:off x="180000" y="4860000"/>
            <a:ext cx="8964000" cy="36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None/>
            </a:pPr>
            <a:r>
              <a:rPr lang="en-GB" sz="2000" b="1" dirty="0">
                <a:latin typeface="Arial" panose="020B0604020202020204" pitchFamily="34" charset="0"/>
                <a:cs typeface="Arial" panose="020B0604020202020204" pitchFamily="34" charset="0"/>
              </a:rPr>
              <a:t>POCT Team - Email </a:t>
            </a:r>
            <a:r>
              <a:rPr lang="en-GB" sz="2000" dirty="0">
                <a:latin typeface="Arial" panose="020B0604020202020204" pitchFamily="34" charset="0"/>
                <a:cs typeface="Arial" panose="020B0604020202020204" pitchFamily="34" charset="0"/>
                <a:hlinkClick r:id="rId3"/>
              </a:rPr>
              <a:t>mtw-tr.POCT@nhs.net</a:t>
            </a:r>
            <a:endParaRPr lang="en-GB" sz="2000" dirty="0">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xmlns="" id="{5152B7B0-B930-4374-BB20-84DAEF215749}"/>
              </a:ext>
            </a:extLst>
          </p:cNvPr>
          <p:cNvSpPr txBox="1">
            <a:spLocks/>
          </p:cNvSpPr>
          <p:nvPr/>
        </p:nvSpPr>
        <p:spPr bwMode="auto">
          <a:xfrm>
            <a:off x="179512" y="5220000"/>
            <a:ext cx="871296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Advice </a:t>
            </a:r>
            <a:r>
              <a:rPr lang="en-GB" sz="2000" dirty="0">
                <a:latin typeface="Arial" panose="020B0604020202020204" pitchFamily="34" charset="0"/>
                <a:cs typeface="Arial" panose="020B0604020202020204" pitchFamily="34" charset="0"/>
              </a:rPr>
              <a:t>and support if incorrect results are </a:t>
            </a:r>
            <a:r>
              <a:rPr lang="en-GB" sz="2000" dirty="0" smtClean="0">
                <a:latin typeface="Arial" panose="020B0604020202020204" pitchFamily="34" charset="0"/>
                <a:cs typeface="Arial" panose="020B0604020202020204" pitchFamily="34" charset="0"/>
              </a:rPr>
              <a:t>suspected, EQA management</a:t>
            </a:r>
            <a:endParaRPr lang="en-GB" sz="2000" dirty="0">
              <a:latin typeface="Arial" panose="020B0604020202020204" pitchFamily="34" charset="0"/>
              <a:cs typeface="Arial" panose="020B0604020202020204" pitchFamily="34" charset="0"/>
            </a:endParaRPr>
          </a:p>
        </p:txBody>
      </p:sp>
      <p:pic>
        <p:nvPicPr>
          <p:cNvPr id="3074" name="Picture 2" descr="Image result for GEM4000 pack"/>
          <p:cNvPicPr>
            <a:picLocks noChangeAspect="1" noChangeArrowheads="1"/>
          </p:cNvPicPr>
          <p:nvPr/>
        </p:nvPicPr>
        <p:blipFill>
          <a:blip r:embed="rId4" cstate="print"/>
          <a:srcRect/>
          <a:stretch>
            <a:fillRect/>
          </a:stretch>
        </p:blipFill>
        <p:spPr bwMode="auto">
          <a:xfrm>
            <a:off x="5364088" y="2564904"/>
            <a:ext cx="3262734" cy="2183993"/>
          </a:xfrm>
          <a:prstGeom prst="rect">
            <a:avLst/>
          </a:prstGeom>
          <a:noFill/>
        </p:spPr>
      </p:pic>
      <p:sp>
        <p:nvSpPr>
          <p:cNvPr id="16" name="Content Placeholder 2">
            <a:extLst>
              <a:ext uri="{FF2B5EF4-FFF2-40B4-BE49-F238E27FC236}">
                <a16:creationId xmlns:a16="http://schemas.microsoft.com/office/drawing/2014/main" xmlns="" id="{5152B7B0-B930-4374-BB20-84DAEF215749}"/>
              </a:ext>
            </a:extLst>
          </p:cNvPr>
          <p:cNvSpPr txBox="1">
            <a:spLocks/>
          </p:cNvSpPr>
          <p:nvPr/>
        </p:nvSpPr>
        <p:spPr bwMode="auto">
          <a:xfrm>
            <a:off x="180000" y="5652000"/>
            <a:ext cx="784887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New POCT Intranet page now available</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03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5" grpId="0"/>
      <p:bldP spid="13" grpId="0"/>
      <p:bldP spid="14"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64000"/>
            <a:ext cx="9144000" cy="864096"/>
          </a:xfrm>
        </p:spPr>
        <p:txBody>
          <a:bodyPr>
            <a:normAutofit/>
          </a:bodyPr>
          <a:lstStyle/>
          <a:p>
            <a:pPr algn="ctr"/>
            <a:r>
              <a:rPr lang="en-GB" sz="4400" dirty="0"/>
              <a:t>Trust Documentation</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5589240"/>
            <a:ext cx="2592288" cy="65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180000" y="1980000"/>
            <a:ext cx="856895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sz="2000" dirty="0">
                <a:latin typeface="Arial" panose="020B0604020202020204" pitchFamily="34" charset="0"/>
                <a:cs typeface="Arial" panose="020B0604020202020204" pitchFamily="34" charset="0"/>
              </a:rPr>
              <a:t>You have a training record to complete</a:t>
            </a:r>
          </a:p>
        </p:txBody>
      </p:sp>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276872"/>
            <a:ext cx="4306240" cy="301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ontent Placeholder 2"/>
          <p:cNvSpPr txBox="1">
            <a:spLocks/>
          </p:cNvSpPr>
          <p:nvPr/>
        </p:nvSpPr>
        <p:spPr bwMode="auto">
          <a:xfrm>
            <a:off x="180000" y="2520000"/>
            <a:ext cx="4284476" cy="4049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Please read and initial each point</a:t>
            </a:r>
          </a:p>
        </p:txBody>
      </p:sp>
      <p:sp>
        <p:nvSpPr>
          <p:cNvPr id="17" name="Content Placeholder 2"/>
          <p:cNvSpPr txBox="1">
            <a:spLocks/>
          </p:cNvSpPr>
          <p:nvPr/>
        </p:nvSpPr>
        <p:spPr bwMode="auto">
          <a:xfrm>
            <a:off x="180000" y="2880000"/>
            <a:ext cx="4608024" cy="693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If you are not sure or feel something may have been missed please ask</a:t>
            </a:r>
          </a:p>
        </p:txBody>
      </p:sp>
      <p:sp>
        <p:nvSpPr>
          <p:cNvPr id="18" name="Content Placeholder 2"/>
          <p:cNvSpPr txBox="1">
            <a:spLocks/>
          </p:cNvSpPr>
          <p:nvPr/>
        </p:nvSpPr>
        <p:spPr bwMode="auto">
          <a:xfrm>
            <a:off x="180000" y="3600000"/>
            <a:ext cx="4536016" cy="7209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0"/>
            <a:r>
              <a:rPr lang="en-GB" sz="2000" dirty="0">
                <a:latin typeface="Arial" panose="020B0604020202020204" pitchFamily="34" charset="0"/>
                <a:cs typeface="Arial" panose="020B0604020202020204" pitchFamily="34" charset="0"/>
              </a:rPr>
              <a:t>Experienced registered practitioners can sign themselves as competent</a:t>
            </a:r>
          </a:p>
        </p:txBody>
      </p:sp>
      <p:sp>
        <p:nvSpPr>
          <p:cNvPr id="19" name="Content Placeholder 2"/>
          <p:cNvSpPr txBox="1">
            <a:spLocks/>
          </p:cNvSpPr>
          <p:nvPr/>
        </p:nvSpPr>
        <p:spPr bwMode="auto">
          <a:xfrm>
            <a:off x="180000" y="4320000"/>
            <a:ext cx="4284476" cy="98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0"/>
            <a:r>
              <a:rPr lang="en-GB" sz="2000" dirty="0">
                <a:latin typeface="Arial" panose="020B0604020202020204" pitchFamily="34" charset="0"/>
                <a:cs typeface="Arial" panose="020B0604020202020204" pitchFamily="34" charset="0"/>
              </a:rPr>
              <a:t>New / Unregistered Practitioners require a peer signature to confirm competence</a:t>
            </a:r>
          </a:p>
        </p:txBody>
      </p:sp>
      <p:sp>
        <p:nvSpPr>
          <p:cNvPr id="20" name="Content Placeholder 2"/>
          <p:cNvSpPr txBox="1">
            <a:spLocks/>
          </p:cNvSpPr>
          <p:nvPr/>
        </p:nvSpPr>
        <p:spPr bwMode="auto">
          <a:xfrm>
            <a:off x="180000" y="5292000"/>
            <a:ext cx="5904168" cy="729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All users are responsible for </a:t>
            </a:r>
            <a:r>
              <a:rPr lang="en-GB" sz="2000" dirty="0" smtClean="0">
                <a:latin typeface="Arial" panose="020B0604020202020204" pitchFamily="34" charset="0"/>
                <a:cs typeface="Arial" panose="020B0604020202020204" pitchFamily="34" charset="0"/>
              </a:rPr>
              <a:t>completing and returning their Appendix C document to EME</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59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64000"/>
            <a:ext cx="9144000" cy="864096"/>
          </a:xfrm>
        </p:spPr>
        <p:txBody>
          <a:bodyPr>
            <a:normAutofit/>
          </a:bodyPr>
          <a:lstStyle/>
          <a:p>
            <a:pPr algn="ctr"/>
            <a:r>
              <a:rPr lang="en-GB" sz="4400" dirty="0"/>
              <a:t>Any Questions?</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5589240"/>
            <a:ext cx="2592288" cy="65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xmlns="" id="{027E2FF4-B551-4DBB-B22F-235F0C15A3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1844824"/>
            <a:ext cx="304800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828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64000"/>
            <a:ext cx="9144000" cy="864096"/>
          </a:xfrm>
        </p:spPr>
        <p:txBody>
          <a:bodyPr>
            <a:normAutofit/>
          </a:bodyPr>
          <a:lstStyle/>
          <a:p>
            <a:pPr algn="ctr"/>
            <a:r>
              <a:rPr lang="en-US" altLang="en-US" sz="4400" dirty="0"/>
              <a:t>Gem 4000 Training</a:t>
            </a:r>
            <a:endParaRPr lang="en-GB" sz="44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5589240"/>
            <a:ext cx="2592288" cy="65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180000" y="1980000"/>
            <a:ext cx="856895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sz="2000" dirty="0">
                <a:latin typeface="Arial" panose="020B0604020202020204" pitchFamily="34" charset="0"/>
                <a:cs typeface="Arial" panose="020B0604020202020204" pitchFamily="34" charset="0"/>
              </a:rPr>
              <a:t>ISO 22870 states that training should include:</a:t>
            </a:r>
          </a:p>
        </p:txBody>
      </p:sp>
      <p:sp>
        <p:nvSpPr>
          <p:cNvPr id="9" name="Content Placeholder 2"/>
          <p:cNvSpPr txBox="1">
            <a:spLocks/>
          </p:cNvSpPr>
          <p:nvPr/>
        </p:nvSpPr>
        <p:spPr bwMode="auto">
          <a:xfrm>
            <a:off x="180000" y="2880000"/>
            <a:ext cx="856895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Theory of the measurement system (chemistry and detector)</a:t>
            </a:r>
          </a:p>
        </p:txBody>
      </p:sp>
      <p:sp>
        <p:nvSpPr>
          <p:cNvPr id="10" name="Content Placeholder 2"/>
          <p:cNvSpPr txBox="1">
            <a:spLocks/>
          </p:cNvSpPr>
          <p:nvPr/>
        </p:nvSpPr>
        <p:spPr bwMode="auto">
          <a:xfrm>
            <a:off x="180000" y="3600000"/>
            <a:ext cx="856895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Your responsibility for checking the device</a:t>
            </a:r>
          </a:p>
        </p:txBody>
      </p:sp>
      <p:sp>
        <p:nvSpPr>
          <p:cNvPr id="11" name="Content Placeholder 2"/>
          <p:cNvSpPr txBox="1">
            <a:spLocks/>
          </p:cNvSpPr>
          <p:nvPr/>
        </p:nvSpPr>
        <p:spPr bwMode="auto">
          <a:xfrm>
            <a:off x="180000" y="3960000"/>
            <a:ext cx="856895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Any maintenance required and its frequency</a:t>
            </a:r>
          </a:p>
        </p:txBody>
      </p:sp>
      <p:sp>
        <p:nvSpPr>
          <p:cNvPr id="12" name="Content Placeholder 2"/>
          <p:cNvSpPr txBox="1">
            <a:spLocks/>
          </p:cNvSpPr>
          <p:nvPr/>
        </p:nvSpPr>
        <p:spPr bwMode="auto">
          <a:xfrm>
            <a:off x="180000" y="4320000"/>
            <a:ext cx="856895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Recognition of device failure and fault</a:t>
            </a:r>
          </a:p>
        </p:txBody>
      </p:sp>
      <p:sp>
        <p:nvSpPr>
          <p:cNvPr id="13" name="Content Placeholder 2"/>
          <p:cNvSpPr txBox="1">
            <a:spLocks/>
          </p:cNvSpPr>
          <p:nvPr/>
        </p:nvSpPr>
        <p:spPr bwMode="auto">
          <a:xfrm>
            <a:off x="180000" y="4680000"/>
            <a:ext cx="856895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What actions to take in the event of a failure or fault</a:t>
            </a:r>
          </a:p>
        </p:txBody>
      </p:sp>
      <p:sp>
        <p:nvSpPr>
          <p:cNvPr id="15" name="Content Placeholder 2"/>
          <p:cNvSpPr txBox="1">
            <a:spLocks/>
          </p:cNvSpPr>
          <p:nvPr/>
        </p:nvSpPr>
        <p:spPr bwMode="auto">
          <a:xfrm>
            <a:off x="180000" y="5040000"/>
            <a:ext cx="9385511"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Your responsibility for reporting problems with the device</a:t>
            </a:r>
          </a:p>
        </p:txBody>
      </p:sp>
      <p:sp>
        <p:nvSpPr>
          <p:cNvPr id="16" name="Content Placeholder 2"/>
          <p:cNvSpPr txBox="1">
            <a:spLocks/>
          </p:cNvSpPr>
          <p:nvPr/>
        </p:nvSpPr>
        <p:spPr bwMode="auto">
          <a:xfrm>
            <a:off x="180000" y="5400000"/>
            <a:ext cx="89640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Contact details to use in an emergency, including out of hours</a:t>
            </a:r>
            <a:endParaRPr lang="en-GB" altLang="en-US" sz="2000" dirty="0">
              <a:latin typeface="Arial" pitchFamily="34" charset="0"/>
              <a:cs typeface="Arial" pitchFamily="34" charset="0"/>
            </a:endParaRPr>
          </a:p>
        </p:txBody>
      </p:sp>
      <p:sp>
        <p:nvSpPr>
          <p:cNvPr id="14" name="Content Placeholder 2"/>
          <p:cNvSpPr txBox="1">
            <a:spLocks/>
          </p:cNvSpPr>
          <p:nvPr/>
        </p:nvSpPr>
        <p:spPr bwMode="auto">
          <a:xfrm>
            <a:off x="180000" y="5760000"/>
            <a:ext cx="89640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The above needs to be documented - Appendix C</a:t>
            </a:r>
            <a:endParaRPr lang="en-GB" altLang="en-US" sz="2000" dirty="0">
              <a:latin typeface="Arial" pitchFamily="34" charset="0"/>
              <a:cs typeface="Arial" pitchFamily="34" charset="0"/>
            </a:endParaRPr>
          </a:p>
        </p:txBody>
      </p:sp>
      <p:sp>
        <p:nvSpPr>
          <p:cNvPr id="17" name="Content Placeholder 2"/>
          <p:cNvSpPr txBox="1">
            <a:spLocks/>
          </p:cNvSpPr>
          <p:nvPr/>
        </p:nvSpPr>
        <p:spPr bwMode="auto">
          <a:xfrm>
            <a:off x="180000" y="3240000"/>
            <a:ext cx="8856496"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Pre-analytical issues including storage conditions ?Room temp. or fridge</a:t>
            </a:r>
          </a:p>
        </p:txBody>
      </p:sp>
      <p:sp>
        <p:nvSpPr>
          <p:cNvPr id="18" name="Content Placeholder 2">
            <a:extLst>
              <a:ext uri="{FF2B5EF4-FFF2-40B4-BE49-F238E27FC236}">
                <a16:creationId xmlns:a16="http://schemas.microsoft.com/office/drawing/2014/main" xmlns="" id="{0F6B6132-32EE-43D1-8DB2-CB81B857586D}"/>
              </a:ext>
            </a:extLst>
          </p:cNvPr>
          <p:cNvSpPr txBox="1">
            <a:spLocks/>
          </p:cNvSpPr>
          <p:nvPr/>
        </p:nvSpPr>
        <p:spPr bwMode="auto">
          <a:xfrm>
            <a:off x="180000" y="2520000"/>
            <a:ext cx="856895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The name of the device and how to use it including sample collection</a:t>
            </a:r>
          </a:p>
        </p:txBody>
      </p:sp>
    </p:spTree>
    <p:extLst>
      <p:ext uri="{BB962C8B-B14F-4D97-AF65-F5344CB8AC3E}">
        <p14:creationId xmlns:p14="http://schemas.microsoft.com/office/powerpoint/2010/main" val="382209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5" grpId="0"/>
      <p:bldP spid="16" grpId="0"/>
      <p:bldP spid="14"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864000"/>
            <a:ext cx="9144000" cy="864096"/>
          </a:xfrm>
        </p:spPr>
        <p:txBody>
          <a:bodyPr>
            <a:normAutofit/>
          </a:bodyPr>
          <a:lstStyle/>
          <a:p>
            <a:pPr algn="ctr"/>
            <a:r>
              <a:rPr lang="en-GB" sz="4400" dirty="0"/>
              <a:t>Health and Safety</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5589240"/>
            <a:ext cx="2592288" cy="65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180000" y="1980000"/>
            <a:ext cx="856895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sz="2000" dirty="0">
                <a:latin typeface="Arial" panose="020B0604020202020204" pitchFamily="34" charset="0"/>
                <a:cs typeface="Arial" panose="020B0604020202020204" pitchFamily="34" charset="0"/>
              </a:rPr>
              <a:t>To ensure H&amp;S standards are met, the following guidelines apply:</a:t>
            </a:r>
          </a:p>
        </p:txBody>
      </p:sp>
      <p:sp>
        <p:nvSpPr>
          <p:cNvPr id="8" name="Content Placeholder 2"/>
          <p:cNvSpPr txBox="1">
            <a:spLocks/>
          </p:cNvSpPr>
          <p:nvPr/>
        </p:nvSpPr>
        <p:spPr bwMode="auto">
          <a:xfrm>
            <a:off x="180000" y="2520000"/>
            <a:ext cx="8568952" cy="4049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Always label the patient’s sample prior to doing the test</a:t>
            </a:r>
          </a:p>
          <a:p>
            <a:pPr marL="0" indent="0">
              <a:buNone/>
            </a:pPr>
            <a:r>
              <a:rPr lang="en-GB" sz="2000" dirty="0">
                <a:latin typeface="Arial" panose="020B0604020202020204" pitchFamily="34" charset="0"/>
                <a:cs typeface="Arial" panose="020B0604020202020204" pitchFamily="34" charset="0"/>
              </a:rPr>
              <a:t>   </a:t>
            </a:r>
          </a:p>
        </p:txBody>
      </p:sp>
      <p:sp>
        <p:nvSpPr>
          <p:cNvPr id="10" name="Content Placeholder 2"/>
          <p:cNvSpPr txBox="1">
            <a:spLocks/>
          </p:cNvSpPr>
          <p:nvPr/>
        </p:nvSpPr>
        <p:spPr bwMode="auto">
          <a:xfrm>
            <a:off x="180000" y="3060000"/>
            <a:ext cx="856895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Wash your own hands and put on gloves prior to testing a patient</a:t>
            </a:r>
          </a:p>
        </p:txBody>
      </p:sp>
      <p:sp>
        <p:nvSpPr>
          <p:cNvPr id="12" name="Content Placeholder 2"/>
          <p:cNvSpPr txBox="1">
            <a:spLocks/>
          </p:cNvSpPr>
          <p:nvPr/>
        </p:nvSpPr>
        <p:spPr bwMode="auto">
          <a:xfrm>
            <a:off x="180000" y="3600000"/>
            <a:ext cx="8964000" cy="4049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Clean the outside of the Gem 4000 analysers with </a:t>
            </a:r>
            <a:r>
              <a:rPr lang="en-GB" sz="2000" dirty="0" err="1">
                <a:latin typeface="Arial" panose="020B0604020202020204" pitchFamily="34" charset="0"/>
                <a:cs typeface="Arial" panose="020B0604020202020204" pitchFamily="34" charset="0"/>
              </a:rPr>
              <a:t>Clinell</a:t>
            </a:r>
            <a:r>
              <a:rPr lang="en-GB" sz="2000" dirty="0">
                <a:latin typeface="Arial" panose="020B0604020202020204" pitchFamily="34" charset="0"/>
                <a:cs typeface="Arial" panose="020B0604020202020204" pitchFamily="34" charset="0"/>
              </a:rPr>
              <a:t> wipes</a:t>
            </a:r>
            <a:endParaRPr lang="en-GB" sz="2000" dirty="0">
              <a:solidFill>
                <a:srgbClr val="FF0000"/>
              </a:solidFill>
              <a:latin typeface="Arial" panose="020B0604020202020204" pitchFamily="34" charset="0"/>
              <a:cs typeface="Arial" panose="020B0604020202020204" pitchFamily="34" charset="0"/>
            </a:endParaRPr>
          </a:p>
        </p:txBody>
      </p:sp>
      <p:sp>
        <p:nvSpPr>
          <p:cNvPr id="15" name="Content Placeholder 2"/>
          <p:cNvSpPr txBox="1">
            <a:spLocks/>
          </p:cNvSpPr>
          <p:nvPr/>
        </p:nvSpPr>
        <p:spPr bwMode="auto">
          <a:xfrm>
            <a:off x="180001" y="5040000"/>
            <a:ext cx="8964000" cy="693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GB" sz="2000" dirty="0">
              <a:latin typeface="Arial" panose="020B0604020202020204" pitchFamily="34" charset="0"/>
              <a:cs typeface="Arial" panose="020B0604020202020204" pitchFamily="34" charset="0"/>
            </a:endParaRPr>
          </a:p>
        </p:txBody>
      </p:sp>
      <p:sp>
        <p:nvSpPr>
          <p:cNvPr id="13" name="Content Placeholder 2"/>
          <p:cNvSpPr txBox="1">
            <a:spLocks/>
          </p:cNvSpPr>
          <p:nvPr/>
        </p:nvSpPr>
        <p:spPr bwMode="auto">
          <a:xfrm>
            <a:off x="180000" y="5220000"/>
            <a:ext cx="8964000" cy="72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Dispose of used syringes and needles in accordance with the Trust Waste &amp; Infection Prevention &amp; Control policies</a:t>
            </a:r>
          </a:p>
        </p:txBody>
      </p:sp>
      <p:sp>
        <p:nvSpPr>
          <p:cNvPr id="11" name="Content Placeholder 2">
            <a:extLst>
              <a:ext uri="{FF2B5EF4-FFF2-40B4-BE49-F238E27FC236}">
                <a16:creationId xmlns:a16="http://schemas.microsoft.com/office/drawing/2014/main" xmlns="" id="{B2AEACDA-A8BD-436F-9270-ECFFA294D51A}"/>
              </a:ext>
            </a:extLst>
          </p:cNvPr>
          <p:cNvSpPr txBox="1">
            <a:spLocks/>
          </p:cNvSpPr>
          <p:nvPr/>
        </p:nvSpPr>
        <p:spPr bwMode="auto">
          <a:xfrm>
            <a:off x="180000" y="4680000"/>
            <a:ext cx="8964000" cy="4252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The GEM4000 probe is self-cleaning – only use water if required</a:t>
            </a:r>
          </a:p>
        </p:txBody>
      </p:sp>
      <p:sp>
        <p:nvSpPr>
          <p:cNvPr id="14" name="Content Placeholder 2">
            <a:extLst>
              <a:ext uri="{FF2B5EF4-FFF2-40B4-BE49-F238E27FC236}">
                <a16:creationId xmlns:a16="http://schemas.microsoft.com/office/drawing/2014/main" xmlns="" id="{7B3D9406-C2FF-4E01-A635-4E16858705C6}"/>
              </a:ext>
            </a:extLst>
          </p:cNvPr>
          <p:cNvSpPr txBox="1">
            <a:spLocks/>
          </p:cNvSpPr>
          <p:nvPr/>
        </p:nvSpPr>
        <p:spPr bwMode="auto">
          <a:xfrm>
            <a:off x="180000" y="4140000"/>
            <a:ext cx="8964000" cy="4049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The grey sampling area should be cleaned then rinsed with water and dried</a:t>
            </a:r>
            <a:endParaRPr lang="en-GB" sz="2000" dirty="0"/>
          </a:p>
        </p:txBody>
      </p:sp>
    </p:spTree>
    <p:extLst>
      <p:ext uri="{BB962C8B-B14F-4D97-AF65-F5344CB8AC3E}">
        <p14:creationId xmlns:p14="http://schemas.microsoft.com/office/powerpoint/2010/main" val="150780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04000"/>
            <a:ext cx="9144000" cy="864096"/>
          </a:xfrm>
        </p:spPr>
        <p:txBody>
          <a:bodyPr>
            <a:normAutofit/>
          </a:bodyPr>
          <a:lstStyle/>
          <a:p>
            <a:pPr algn="ctr"/>
            <a:r>
              <a:rPr lang="en-GB" sz="4400" dirty="0"/>
              <a:t>Blood Gas</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5589240"/>
            <a:ext cx="2592288" cy="65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a:extLst>
              <a:ext uri="{FF2B5EF4-FFF2-40B4-BE49-F238E27FC236}">
                <a16:creationId xmlns:a16="http://schemas.microsoft.com/office/drawing/2014/main" xmlns="" id="{0F6B6132-32EE-43D1-8DB2-CB81B857586D}"/>
              </a:ext>
            </a:extLst>
          </p:cNvPr>
          <p:cNvSpPr txBox="1">
            <a:spLocks/>
          </p:cNvSpPr>
          <p:nvPr/>
        </p:nvSpPr>
        <p:spPr bwMode="auto">
          <a:xfrm>
            <a:off x="180000" y="1440000"/>
            <a:ext cx="856895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1530" dirty="0">
                <a:latin typeface="Arial" panose="020B0604020202020204" pitchFamily="34" charset="0"/>
                <a:cs typeface="Arial" panose="020B0604020202020204" pitchFamily="34" charset="0"/>
              </a:rPr>
              <a:t>pH and pCO</a:t>
            </a:r>
            <a:r>
              <a:rPr lang="en-GB" sz="1530" baseline="-25000" dirty="0">
                <a:latin typeface="Arial" panose="020B0604020202020204" pitchFamily="34" charset="0"/>
                <a:cs typeface="Arial" panose="020B0604020202020204" pitchFamily="34" charset="0"/>
              </a:rPr>
              <a:t>2</a:t>
            </a:r>
            <a:r>
              <a:rPr lang="en-GB" sz="1530" dirty="0">
                <a:latin typeface="Arial" panose="020B0604020202020204" pitchFamily="34" charset="0"/>
                <a:cs typeface="Arial" panose="020B0604020202020204" pitchFamily="34" charset="0"/>
              </a:rPr>
              <a:t>, HCO</a:t>
            </a:r>
            <a:r>
              <a:rPr lang="en-GB" sz="1530" baseline="-25000" dirty="0">
                <a:latin typeface="Arial" panose="020B0604020202020204" pitchFamily="34" charset="0"/>
                <a:cs typeface="Arial" panose="020B0604020202020204" pitchFamily="34" charset="0"/>
              </a:rPr>
              <a:t>3</a:t>
            </a:r>
            <a:r>
              <a:rPr lang="en-GB" sz="1530" baseline="50000" dirty="0">
                <a:latin typeface="Arial" panose="020B0604020202020204" pitchFamily="34" charset="0"/>
                <a:cs typeface="Arial" panose="020B0604020202020204" pitchFamily="34" charset="0"/>
              </a:rPr>
              <a:t>–</a:t>
            </a:r>
            <a:r>
              <a:rPr lang="en-GB" sz="1530" dirty="0">
                <a:latin typeface="Arial" panose="020B0604020202020204" pitchFamily="34" charset="0"/>
                <a:cs typeface="Arial" panose="020B0604020202020204" pitchFamily="34" charset="0"/>
              </a:rPr>
              <a:t>, and TCO</a:t>
            </a:r>
            <a:r>
              <a:rPr lang="en-GB" sz="1530" baseline="-25000" dirty="0">
                <a:latin typeface="Arial" panose="020B0604020202020204" pitchFamily="34" charset="0"/>
                <a:cs typeface="Arial" panose="020B0604020202020204" pitchFamily="34" charset="0"/>
              </a:rPr>
              <a:t>2</a:t>
            </a:r>
            <a:r>
              <a:rPr lang="en-GB" sz="1530" dirty="0">
                <a:latin typeface="Arial" panose="020B0604020202020204" pitchFamily="34" charset="0"/>
                <a:cs typeface="Arial" panose="020B0604020202020204" pitchFamily="34" charset="0"/>
              </a:rPr>
              <a:t>, define the acid-base status of the patient</a:t>
            </a:r>
          </a:p>
        </p:txBody>
      </p:sp>
      <p:sp>
        <p:nvSpPr>
          <p:cNvPr id="8" name="Content Placeholder 2">
            <a:extLst>
              <a:ext uri="{FF2B5EF4-FFF2-40B4-BE49-F238E27FC236}">
                <a16:creationId xmlns:a16="http://schemas.microsoft.com/office/drawing/2014/main" xmlns="" id="{0F6B6132-32EE-43D1-8DB2-CB81B857586D}"/>
              </a:ext>
            </a:extLst>
          </p:cNvPr>
          <p:cNvSpPr txBox="1">
            <a:spLocks/>
          </p:cNvSpPr>
          <p:nvPr/>
        </p:nvSpPr>
        <p:spPr bwMode="auto">
          <a:xfrm>
            <a:off x="180000" y="1800000"/>
            <a:ext cx="856895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1530" dirty="0">
                <a:latin typeface="Arial" panose="020B0604020202020204" pitchFamily="34" charset="0"/>
                <a:cs typeface="Arial" panose="020B0604020202020204" pitchFamily="34" charset="0"/>
              </a:rPr>
              <a:t>Arterial pO</a:t>
            </a:r>
            <a:r>
              <a:rPr lang="en-GB" sz="1530" baseline="-25000" dirty="0">
                <a:latin typeface="Arial" panose="020B0604020202020204" pitchFamily="34" charset="0"/>
                <a:cs typeface="Arial" panose="020B0604020202020204" pitchFamily="34" charset="0"/>
              </a:rPr>
              <a:t>2</a:t>
            </a:r>
            <a:r>
              <a:rPr lang="en-GB" sz="1530" dirty="0">
                <a:latin typeface="Arial" panose="020B0604020202020204" pitchFamily="34" charset="0"/>
                <a:cs typeface="Arial" panose="020B0604020202020204" pitchFamily="34" charset="0"/>
              </a:rPr>
              <a:t> indicates if there is adequate oxygen available to body tissues</a:t>
            </a:r>
          </a:p>
        </p:txBody>
      </p:sp>
      <p:sp>
        <p:nvSpPr>
          <p:cNvPr id="9" name="Content Placeholder 2">
            <a:extLst>
              <a:ext uri="{FF2B5EF4-FFF2-40B4-BE49-F238E27FC236}">
                <a16:creationId xmlns:a16="http://schemas.microsoft.com/office/drawing/2014/main" xmlns="" id="{0F6B6132-32EE-43D1-8DB2-CB81B857586D}"/>
              </a:ext>
            </a:extLst>
          </p:cNvPr>
          <p:cNvSpPr txBox="1">
            <a:spLocks/>
          </p:cNvSpPr>
          <p:nvPr/>
        </p:nvSpPr>
        <p:spPr bwMode="auto">
          <a:xfrm>
            <a:off x="180000" y="2160000"/>
            <a:ext cx="89640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1530" dirty="0">
                <a:latin typeface="Arial" panose="020B0604020202020204" pitchFamily="34" charset="0"/>
                <a:cs typeface="Arial" panose="020B0604020202020204" pitchFamily="34" charset="0"/>
              </a:rPr>
              <a:t>Sodium is the major positive ion in extracellular fluid - osmotic pressure and body water distribution </a:t>
            </a:r>
          </a:p>
        </p:txBody>
      </p:sp>
      <p:sp>
        <p:nvSpPr>
          <p:cNvPr id="10" name="Content Placeholder 2">
            <a:extLst>
              <a:ext uri="{FF2B5EF4-FFF2-40B4-BE49-F238E27FC236}">
                <a16:creationId xmlns:a16="http://schemas.microsoft.com/office/drawing/2014/main" xmlns="" id="{0F6B6132-32EE-43D1-8DB2-CB81B857586D}"/>
              </a:ext>
            </a:extLst>
          </p:cNvPr>
          <p:cNvSpPr txBox="1">
            <a:spLocks/>
          </p:cNvSpPr>
          <p:nvPr/>
        </p:nvSpPr>
        <p:spPr bwMode="auto">
          <a:xfrm>
            <a:off x="180000" y="2520000"/>
            <a:ext cx="896448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1530" dirty="0">
                <a:latin typeface="Arial" panose="020B0604020202020204" pitchFamily="34" charset="0"/>
                <a:cs typeface="Arial" panose="020B0604020202020204" pitchFamily="34" charset="0"/>
              </a:rPr>
              <a:t>Potassium is the major positive ion in intracellular fluid - including respiratory &amp; myocardial actions</a:t>
            </a:r>
          </a:p>
        </p:txBody>
      </p:sp>
      <p:sp>
        <p:nvSpPr>
          <p:cNvPr id="11" name="Content Placeholder 2">
            <a:extLst>
              <a:ext uri="{FF2B5EF4-FFF2-40B4-BE49-F238E27FC236}">
                <a16:creationId xmlns:a16="http://schemas.microsoft.com/office/drawing/2014/main" xmlns="" id="{0F6B6132-32EE-43D1-8DB2-CB81B857586D}"/>
              </a:ext>
            </a:extLst>
          </p:cNvPr>
          <p:cNvSpPr txBox="1">
            <a:spLocks/>
          </p:cNvSpPr>
          <p:nvPr/>
        </p:nvSpPr>
        <p:spPr bwMode="auto">
          <a:xfrm>
            <a:off x="180000" y="2880000"/>
            <a:ext cx="89640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1530" dirty="0">
                <a:latin typeface="Arial" panose="020B0604020202020204" pitchFamily="34" charset="0"/>
                <a:cs typeface="Arial" panose="020B0604020202020204" pitchFamily="34" charset="0"/>
              </a:rPr>
              <a:t>IONISED calcium is critical for multiple functions - including neuromuscular actions</a:t>
            </a:r>
          </a:p>
        </p:txBody>
      </p:sp>
      <p:sp>
        <p:nvSpPr>
          <p:cNvPr id="12" name="Content Placeholder 2">
            <a:extLst>
              <a:ext uri="{FF2B5EF4-FFF2-40B4-BE49-F238E27FC236}">
                <a16:creationId xmlns:a16="http://schemas.microsoft.com/office/drawing/2014/main" xmlns="" id="{0F6B6132-32EE-43D1-8DB2-CB81B857586D}"/>
              </a:ext>
            </a:extLst>
          </p:cNvPr>
          <p:cNvSpPr txBox="1">
            <a:spLocks/>
          </p:cNvSpPr>
          <p:nvPr/>
        </p:nvSpPr>
        <p:spPr bwMode="auto">
          <a:xfrm>
            <a:off x="180001" y="3240000"/>
            <a:ext cx="896448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1530" dirty="0">
                <a:latin typeface="Arial" panose="020B0604020202020204" pitchFamily="34" charset="0"/>
                <a:cs typeface="Arial" panose="020B0604020202020204" pitchFamily="34" charset="0"/>
              </a:rPr>
              <a:t>Chloride is the major negative ion in extracellular fluid and often reflects sodium concentrations</a:t>
            </a:r>
          </a:p>
        </p:txBody>
      </p:sp>
      <p:sp>
        <p:nvSpPr>
          <p:cNvPr id="13" name="Content Placeholder 2">
            <a:extLst>
              <a:ext uri="{FF2B5EF4-FFF2-40B4-BE49-F238E27FC236}">
                <a16:creationId xmlns:a16="http://schemas.microsoft.com/office/drawing/2014/main" xmlns="" id="{0F6B6132-32EE-43D1-8DB2-CB81B857586D}"/>
              </a:ext>
            </a:extLst>
          </p:cNvPr>
          <p:cNvSpPr txBox="1">
            <a:spLocks/>
          </p:cNvSpPr>
          <p:nvPr/>
        </p:nvSpPr>
        <p:spPr bwMode="auto">
          <a:xfrm>
            <a:off x="180000" y="3600000"/>
            <a:ext cx="896448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1530" dirty="0" err="1">
                <a:latin typeface="Arial" panose="020B0604020202020204" pitchFamily="34" charset="0"/>
                <a:cs typeface="Arial" panose="020B0604020202020204" pitchFamily="34" charset="0"/>
              </a:rPr>
              <a:t>Hematocrit</a:t>
            </a:r>
            <a:r>
              <a:rPr lang="en-GB" sz="1530" dirty="0">
                <a:latin typeface="Arial" panose="020B0604020202020204" pitchFamily="34" charset="0"/>
                <a:cs typeface="Arial" panose="020B0604020202020204" pitchFamily="34" charset="0"/>
              </a:rPr>
              <a:t> is the percentage of the total blood volume that is occupied by red blood cells</a:t>
            </a:r>
          </a:p>
        </p:txBody>
      </p:sp>
      <p:sp>
        <p:nvSpPr>
          <p:cNvPr id="14" name="Content Placeholder 2">
            <a:extLst>
              <a:ext uri="{FF2B5EF4-FFF2-40B4-BE49-F238E27FC236}">
                <a16:creationId xmlns:a16="http://schemas.microsoft.com/office/drawing/2014/main" xmlns="" id="{0F6B6132-32EE-43D1-8DB2-CB81B857586D}"/>
              </a:ext>
            </a:extLst>
          </p:cNvPr>
          <p:cNvSpPr txBox="1">
            <a:spLocks/>
          </p:cNvSpPr>
          <p:nvPr/>
        </p:nvSpPr>
        <p:spPr bwMode="auto">
          <a:xfrm>
            <a:off x="179999" y="3960000"/>
            <a:ext cx="9022717"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1530" dirty="0">
                <a:latin typeface="Arial" panose="020B0604020202020204" pitchFamily="34" charset="0"/>
                <a:cs typeface="Arial" panose="020B0604020202020204" pitchFamily="34" charset="0"/>
              </a:rPr>
              <a:t>Glucose is the primary energy source. Poor control may occur in diabetes, severe illness and shock</a:t>
            </a:r>
          </a:p>
        </p:txBody>
      </p:sp>
      <p:sp>
        <p:nvSpPr>
          <p:cNvPr id="15" name="Content Placeholder 2">
            <a:extLst>
              <a:ext uri="{FF2B5EF4-FFF2-40B4-BE49-F238E27FC236}">
                <a16:creationId xmlns:a16="http://schemas.microsoft.com/office/drawing/2014/main" xmlns="" id="{0F6B6132-32EE-43D1-8DB2-CB81B857586D}"/>
              </a:ext>
            </a:extLst>
          </p:cNvPr>
          <p:cNvSpPr txBox="1">
            <a:spLocks/>
          </p:cNvSpPr>
          <p:nvPr/>
        </p:nvSpPr>
        <p:spPr bwMode="auto">
          <a:xfrm>
            <a:off x="180000" y="4320000"/>
            <a:ext cx="89640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1530" dirty="0">
                <a:latin typeface="Arial" panose="020B0604020202020204" pitchFamily="34" charset="0"/>
                <a:cs typeface="Arial" panose="020B0604020202020204" pitchFamily="34" charset="0"/>
              </a:rPr>
              <a:t>Lactate is produced during carbohydrate metabolism. If cells lack oxygen, lactate levels may rise</a:t>
            </a:r>
          </a:p>
        </p:txBody>
      </p:sp>
      <p:sp>
        <p:nvSpPr>
          <p:cNvPr id="16" name="Content Placeholder 2">
            <a:extLst>
              <a:ext uri="{FF2B5EF4-FFF2-40B4-BE49-F238E27FC236}">
                <a16:creationId xmlns:a16="http://schemas.microsoft.com/office/drawing/2014/main" xmlns="" id="{0F6B6132-32EE-43D1-8DB2-CB81B857586D}"/>
              </a:ext>
            </a:extLst>
          </p:cNvPr>
          <p:cNvSpPr txBox="1">
            <a:spLocks/>
          </p:cNvSpPr>
          <p:nvPr/>
        </p:nvSpPr>
        <p:spPr bwMode="auto">
          <a:xfrm>
            <a:off x="180000" y="4680000"/>
            <a:ext cx="8964000" cy="54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1530" dirty="0">
                <a:latin typeface="Arial" panose="020B0604020202020204" pitchFamily="34" charset="0"/>
                <a:cs typeface="Arial" panose="020B0604020202020204" pitchFamily="34" charset="0"/>
              </a:rPr>
              <a:t>Total bilirubin is the sum of  two bilirubin fractions, unconjugated and conjugated. Raised levels of bilirubin may be seen as jaundice in the skin and eyes of a patient</a:t>
            </a:r>
          </a:p>
        </p:txBody>
      </p:sp>
      <p:sp>
        <p:nvSpPr>
          <p:cNvPr id="17" name="Content Placeholder 2">
            <a:extLst>
              <a:ext uri="{FF2B5EF4-FFF2-40B4-BE49-F238E27FC236}">
                <a16:creationId xmlns:a16="http://schemas.microsoft.com/office/drawing/2014/main" xmlns="" id="{0F6B6132-32EE-43D1-8DB2-CB81B857586D}"/>
              </a:ext>
            </a:extLst>
          </p:cNvPr>
          <p:cNvSpPr txBox="1">
            <a:spLocks/>
          </p:cNvSpPr>
          <p:nvPr/>
        </p:nvSpPr>
        <p:spPr bwMode="auto">
          <a:xfrm>
            <a:off x="180000" y="5219999"/>
            <a:ext cx="8856496" cy="8012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1530" dirty="0">
                <a:latin typeface="Arial" panose="020B0604020202020204" pitchFamily="34" charset="0"/>
                <a:cs typeface="Arial" panose="020B0604020202020204" pitchFamily="34" charset="0"/>
              </a:rPr>
              <a:t>Co-oximetry (</a:t>
            </a:r>
            <a:r>
              <a:rPr lang="en-GB" sz="1530" dirty="0" err="1">
                <a:latin typeface="Arial" panose="020B0604020202020204" pitchFamily="34" charset="0"/>
                <a:cs typeface="Arial" panose="020B0604020202020204" pitchFamily="34" charset="0"/>
              </a:rPr>
              <a:t>tHb</a:t>
            </a:r>
            <a:r>
              <a:rPr lang="en-GB" sz="1530" dirty="0">
                <a:latin typeface="Arial" panose="020B0604020202020204" pitchFamily="34" charset="0"/>
                <a:cs typeface="Arial" panose="020B0604020202020204" pitchFamily="34" charset="0"/>
              </a:rPr>
              <a:t>, O2Hb, </a:t>
            </a:r>
            <a:r>
              <a:rPr lang="en-GB" sz="1530" dirty="0" err="1">
                <a:latin typeface="Arial" panose="020B0604020202020204" pitchFamily="34" charset="0"/>
                <a:cs typeface="Arial" panose="020B0604020202020204" pitchFamily="34" charset="0"/>
              </a:rPr>
              <a:t>COHb</a:t>
            </a:r>
            <a:r>
              <a:rPr lang="en-GB" sz="1530" dirty="0">
                <a:latin typeface="Arial" panose="020B0604020202020204" pitchFamily="34" charset="0"/>
                <a:cs typeface="Arial" panose="020B0604020202020204" pitchFamily="34" charset="0"/>
              </a:rPr>
              <a:t>, </a:t>
            </a:r>
            <a:r>
              <a:rPr lang="en-GB" sz="1530" dirty="0" err="1">
                <a:latin typeface="Arial" panose="020B0604020202020204" pitchFamily="34" charset="0"/>
                <a:cs typeface="Arial" panose="020B0604020202020204" pitchFamily="34" charset="0"/>
              </a:rPr>
              <a:t>MetHb</a:t>
            </a:r>
            <a:r>
              <a:rPr lang="en-GB" sz="1530" dirty="0">
                <a:latin typeface="Arial" panose="020B0604020202020204" pitchFamily="34" charset="0"/>
                <a:cs typeface="Arial" panose="020B0604020202020204" pitchFamily="34" charset="0"/>
              </a:rPr>
              <a:t>, </a:t>
            </a:r>
            <a:r>
              <a:rPr lang="en-GB" sz="1530" dirty="0" err="1">
                <a:latin typeface="Arial" panose="020B0604020202020204" pitchFamily="34" charset="0"/>
                <a:cs typeface="Arial" panose="020B0604020202020204" pitchFamily="34" charset="0"/>
              </a:rPr>
              <a:t>HHb</a:t>
            </a:r>
            <a:r>
              <a:rPr lang="en-GB" sz="1530" dirty="0">
                <a:latin typeface="Arial" panose="020B0604020202020204" pitchFamily="34" charset="0"/>
                <a:cs typeface="Arial" panose="020B0604020202020204" pitchFamily="34" charset="0"/>
              </a:rPr>
              <a:t>, SO2) evaluates the ability of blood to carry oxygen by measuring the total haemoglobin and the percentages that are bound to oxygen or that are blocked by chemicals such as carbon monoxide or drugs</a:t>
            </a:r>
          </a:p>
        </p:txBody>
      </p:sp>
    </p:spTree>
    <p:extLst>
      <p:ext uri="{BB962C8B-B14F-4D97-AF65-F5344CB8AC3E}">
        <p14:creationId xmlns:p14="http://schemas.microsoft.com/office/powerpoint/2010/main" val="427071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64000"/>
            <a:ext cx="9143999" cy="864096"/>
          </a:xfrm>
        </p:spPr>
        <p:txBody>
          <a:bodyPr>
            <a:normAutofit/>
          </a:bodyPr>
          <a:lstStyle/>
          <a:p>
            <a:pPr algn="ctr"/>
            <a:r>
              <a:rPr lang="en-GB" sz="4400" dirty="0"/>
              <a:t>How Does it Measure?</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5589240"/>
            <a:ext cx="2592288" cy="65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80000" y="5255738"/>
            <a:ext cx="8964000" cy="400110"/>
          </a:xfrm>
          <a:prstGeom prst="rect">
            <a:avLst/>
          </a:prstGeom>
        </p:spPr>
        <p:txBody>
          <a:bodyPr wrap="square">
            <a:spAutoFit/>
          </a:bodyPr>
          <a:lstStyle/>
          <a:p>
            <a:r>
              <a:rPr lang="en-GB" sz="2000" b="1" dirty="0">
                <a:latin typeface="Arial" panose="020B0604020202020204" pitchFamily="34" charset="0"/>
                <a:cs typeface="Arial" panose="020B0604020202020204" pitchFamily="34" charset="0"/>
              </a:rPr>
              <a:t>You do not need to memorise this </a:t>
            </a:r>
            <a:r>
              <a:rPr lang="en-GB" sz="2000" dirty="0">
                <a:latin typeface="Arial" panose="020B0604020202020204" pitchFamily="34" charset="0"/>
                <a:cs typeface="Arial" panose="020B0604020202020204" pitchFamily="34" charset="0"/>
              </a:rPr>
              <a:t>- it is just to show there is a lot going on!</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867" y="2808000"/>
            <a:ext cx="3841896"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40000" y="1980000"/>
            <a:ext cx="3512013" cy="635559"/>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Optical absorbance</a:t>
            </a:r>
          </a:p>
          <a:p>
            <a:r>
              <a:rPr lang="en-GB" sz="1530" dirty="0">
                <a:latin typeface="Arial" panose="020B0604020202020204" pitchFamily="34" charset="0"/>
                <a:cs typeface="Arial" panose="020B0604020202020204" pitchFamily="34" charset="0"/>
              </a:rPr>
              <a:t>(</a:t>
            </a:r>
            <a:r>
              <a:rPr lang="en-GB" sz="1530" dirty="0" err="1">
                <a:latin typeface="Arial" panose="020B0604020202020204" pitchFamily="34" charset="0"/>
                <a:cs typeface="Arial" panose="020B0604020202020204" pitchFamily="34" charset="0"/>
              </a:rPr>
              <a:t>tHB</a:t>
            </a:r>
            <a:r>
              <a:rPr lang="en-GB" sz="1530" dirty="0">
                <a:latin typeface="Arial" panose="020B0604020202020204" pitchFamily="34" charset="0"/>
                <a:cs typeface="Arial" panose="020B0604020202020204" pitchFamily="34" charset="0"/>
              </a:rPr>
              <a:t>, O</a:t>
            </a:r>
            <a:r>
              <a:rPr lang="en-GB" sz="1530" baseline="-25000" dirty="0">
                <a:latin typeface="Arial" panose="020B0604020202020204" pitchFamily="34" charset="0"/>
                <a:cs typeface="Arial" panose="020B0604020202020204" pitchFamily="34" charset="0"/>
              </a:rPr>
              <a:t>2</a:t>
            </a:r>
            <a:r>
              <a:rPr lang="en-GB" sz="1530" dirty="0">
                <a:latin typeface="Arial" panose="020B0604020202020204" pitchFamily="34" charset="0"/>
                <a:cs typeface="Arial" panose="020B0604020202020204" pitchFamily="34" charset="0"/>
              </a:rPr>
              <a:t>Hb, </a:t>
            </a:r>
            <a:r>
              <a:rPr lang="en-GB" sz="1530" dirty="0" err="1">
                <a:latin typeface="Arial" panose="020B0604020202020204" pitchFamily="34" charset="0"/>
                <a:cs typeface="Arial" panose="020B0604020202020204" pitchFamily="34" charset="0"/>
              </a:rPr>
              <a:t>COHb</a:t>
            </a:r>
            <a:r>
              <a:rPr lang="en-GB" sz="1530" dirty="0">
                <a:latin typeface="Arial" panose="020B0604020202020204" pitchFamily="34" charset="0"/>
                <a:cs typeface="Arial" panose="020B0604020202020204" pitchFamily="34" charset="0"/>
              </a:rPr>
              <a:t>, </a:t>
            </a:r>
            <a:r>
              <a:rPr lang="en-GB" sz="1530" dirty="0" err="1">
                <a:latin typeface="Arial" panose="020B0604020202020204" pitchFamily="34" charset="0"/>
                <a:cs typeface="Arial" panose="020B0604020202020204" pitchFamily="34" charset="0"/>
              </a:rPr>
              <a:t>HHb</a:t>
            </a:r>
            <a:r>
              <a:rPr lang="en-GB" sz="1530" dirty="0">
                <a:latin typeface="Arial" panose="020B0604020202020204" pitchFamily="34" charset="0"/>
                <a:cs typeface="Arial" panose="020B0604020202020204" pitchFamily="34" charset="0"/>
              </a:rPr>
              <a:t>, sO</a:t>
            </a:r>
            <a:r>
              <a:rPr lang="en-GB" sz="1530" baseline="-25000" dirty="0">
                <a:latin typeface="Arial" panose="020B0604020202020204" pitchFamily="34" charset="0"/>
                <a:cs typeface="Arial" panose="020B0604020202020204" pitchFamily="34" charset="0"/>
              </a:rPr>
              <a:t>2</a:t>
            </a:r>
            <a:r>
              <a:rPr lang="en-GB" sz="1530" dirty="0">
                <a:latin typeface="Arial" panose="020B0604020202020204" pitchFamily="34" charset="0"/>
                <a:cs typeface="Arial" panose="020B0604020202020204" pitchFamily="34" charset="0"/>
              </a:rPr>
              <a:t>, </a:t>
            </a:r>
            <a:r>
              <a:rPr lang="en-GB" sz="1530" dirty="0" err="1">
                <a:latin typeface="Arial" panose="020B0604020202020204" pitchFamily="34" charset="0"/>
                <a:cs typeface="Arial" panose="020B0604020202020204" pitchFamily="34" charset="0"/>
              </a:rPr>
              <a:t>tbil</a:t>
            </a:r>
            <a:r>
              <a:rPr lang="en-GB" sz="1530" dirty="0">
                <a:latin typeface="Arial" panose="020B0604020202020204" pitchFamily="34" charset="0"/>
                <a:cs typeface="Arial" panose="020B0604020202020204" pitchFamily="34" charset="0"/>
              </a:rPr>
              <a:t>)</a:t>
            </a:r>
          </a:p>
        </p:txBody>
      </p:sp>
      <p:sp>
        <p:nvSpPr>
          <p:cNvPr id="6" name="TextBox 5"/>
          <p:cNvSpPr txBox="1"/>
          <p:nvPr/>
        </p:nvSpPr>
        <p:spPr>
          <a:xfrm>
            <a:off x="180000" y="1980000"/>
            <a:ext cx="4294735" cy="635559"/>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Potential difference</a:t>
            </a:r>
          </a:p>
          <a:p>
            <a:r>
              <a:rPr lang="en-GB" sz="1530" dirty="0">
                <a:latin typeface="Arial" panose="020B0604020202020204" pitchFamily="34" charset="0"/>
                <a:cs typeface="Arial" panose="020B0604020202020204" pitchFamily="34" charset="0"/>
              </a:rPr>
              <a:t>(pH, Na, K, Cl, IONISED Ca, </a:t>
            </a:r>
            <a:r>
              <a:rPr lang="en-GB" sz="1530" dirty="0" err="1">
                <a:latin typeface="Arial" panose="020B0604020202020204" pitchFamily="34" charset="0"/>
                <a:cs typeface="Arial" panose="020B0604020202020204" pitchFamily="34" charset="0"/>
              </a:rPr>
              <a:t>glu</a:t>
            </a:r>
            <a:r>
              <a:rPr lang="en-GB" sz="1530" dirty="0">
                <a:latin typeface="Arial" panose="020B0604020202020204" pitchFamily="34" charset="0"/>
                <a:cs typeface="Arial" panose="020B0604020202020204" pitchFamily="34" charset="0"/>
              </a:rPr>
              <a:t>, </a:t>
            </a:r>
            <a:r>
              <a:rPr lang="en-GB" sz="1530" dirty="0" err="1">
                <a:latin typeface="Arial" panose="020B0604020202020204" pitchFamily="34" charset="0"/>
                <a:cs typeface="Arial" panose="020B0604020202020204" pitchFamily="34" charset="0"/>
              </a:rPr>
              <a:t>lact</a:t>
            </a:r>
            <a:r>
              <a:rPr lang="en-GB" sz="1530" dirty="0">
                <a:latin typeface="Arial" panose="020B0604020202020204" pitchFamily="34" charset="0"/>
                <a:cs typeface="Arial" panose="020B0604020202020204" pitchFamily="34" charset="0"/>
              </a:rPr>
              <a:t>, pO</a:t>
            </a:r>
            <a:r>
              <a:rPr lang="en-GB" sz="1530" baseline="-25000" dirty="0">
                <a:latin typeface="Arial" panose="020B0604020202020204" pitchFamily="34" charset="0"/>
                <a:cs typeface="Arial" panose="020B0604020202020204" pitchFamily="34" charset="0"/>
              </a:rPr>
              <a:t>2</a:t>
            </a:r>
            <a:r>
              <a:rPr lang="en-GB" sz="1530" dirty="0">
                <a:latin typeface="Arial" panose="020B0604020202020204" pitchFamily="34" charset="0"/>
                <a:cs typeface="Arial" panose="020B0604020202020204" pitchFamily="34" charset="0"/>
              </a:rPr>
              <a:t>, </a:t>
            </a:r>
            <a:r>
              <a:rPr lang="en-GB" sz="1530" dirty="0" err="1">
                <a:latin typeface="Arial" panose="020B0604020202020204" pitchFamily="34" charset="0"/>
                <a:cs typeface="Arial" panose="020B0604020202020204" pitchFamily="34" charset="0"/>
              </a:rPr>
              <a:t>Hct</a:t>
            </a:r>
            <a:r>
              <a:rPr lang="en-GB" sz="1530" dirty="0">
                <a:latin typeface="Arial" panose="020B0604020202020204" pitchFamily="34" charset="0"/>
                <a:cs typeface="Arial" panose="020B0604020202020204" pitchFamily="34" charset="0"/>
              </a:rPr>
              <a:t>)</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808000"/>
            <a:ext cx="2962275"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66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64000"/>
            <a:ext cx="9144000" cy="864096"/>
          </a:xfrm>
        </p:spPr>
        <p:txBody>
          <a:bodyPr>
            <a:normAutofit/>
          </a:bodyPr>
          <a:lstStyle/>
          <a:p>
            <a:pPr algn="ctr"/>
            <a:r>
              <a:rPr lang="en-GB" sz="4400" dirty="0"/>
              <a:t>Test Menu</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5589240"/>
            <a:ext cx="2592288" cy="65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Content Placeholder 2"/>
          <p:cNvSpPr txBox="1">
            <a:spLocks/>
          </p:cNvSpPr>
          <p:nvPr/>
        </p:nvSpPr>
        <p:spPr bwMode="auto">
          <a:xfrm flipV="1">
            <a:off x="540000" y="4915827"/>
            <a:ext cx="8266243" cy="1693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GB" sz="2000" dirty="0"/>
          </a:p>
        </p:txBody>
      </p:sp>
      <p:pic>
        <p:nvPicPr>
          <p:cNvPr id="3" name="Picture 2">
            <a:extLst>
              <a:ext uri="{FF2B5EF4-FFF2-40B4-BE49-F238E27FC236}">
                <a16:creationId xmlns:a16="http://schemas.microsoft.com/office/drawing/2014/main" xmlns="" id="{6D3933E7-88EC-4185-963E-06EDE81BEED6}"/>
              </a:ext>
            </a:extLst>
          </p:cNvPr>
          <p:cNvPicPr>
            <a:picLocks noChangeAspect="1"/>
          </p:cNvPicPr>
          <p:nvPr/>
        </p:nvPicPr>
        <p:blipFill>
          <a:blip r:embed="rId3" cstate="print"/>
          <a:stretch>
            <a:fillRect/>
          </a:stretch>
        </p:blipFill>
        <p:spPr>
          <a:xfrm>
            <a:off x="5853929" y="2016664"/>
            <a:ext cx="3038551" cy="2253017"/>
          </a:xfrm>
          <a:prstGeom prst="rect">
            <a:avLst/>
          </a:prstGeom>
        </p:spPr>
      </p:pic>
      <p:sp>
        <p:nvSpPr>
          <p:cNvPr id="8" name="Content Placeholder 2">
            <a:extLst>
              <a:ext uri="{FF2B5EF4-FFF2-40B4-BE49-F238E27FC236}">
                <a16:creationId xmlns:a16="http://schemas.microsoft.com/office/drawing/2014/main" xmlns="" id="{0918F697-126B-4B71-906C-3FEFF425F31C}"/>
              </a:ext>
            </a:extLst>
          </p:cNvPr>
          <p:cNvSpPr txBox="1">
            <a:spLocks/>
          </p:cNvSpPr>
          <p:nvPr/>
        </p:nvSpPr>
        <p:spPr bwMode="auto">
          <a:xfrm>
            <a:off x="180000" y="1980000"/>
            <a:ext cx="5638266" cy="7091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b="1" dirty="0">
                <a:latin typeface="Arial" panose="020B0604020202020204" pitchFamily="34" charset="0"/>
                <a:cs typeface="Arial" panose="020B0604020202020204" pitchFamily="34" charset="0"/>
              </a:rPr>
              <a:t>Measured values</a:t>
            </a:r>
          </a:p>
          <a:p>
            <a:pPr marL="0" indent="0">
              <a:buNone/>
            </a:pPr>
            <a:r>
              <a:rPr lang="en-GB" sz="2000" dirty="0">
                <a:latin typeface="Arial" panose="020B0604020202020204" pitchFamily="34" charset="0"/>
                <a:cs typeface="Arial" panose="020B0604020202020204" pitchFamily="34" charset="0"/>
              </a:rPr>
              <a:t>pH, pO</a:t>
            </a:r>
            <a:r>
              <a:rPr lang="en-GB" sz="2000" baseline="-25000" dirty="0">
                <a:latin typeface="Arial" panose="020B0604020202020204" pitchFamily="34" charset="0"/>
                <a:cs typeface="Arial" panose="020B0604020202020204" pitchFamily="34" charset="0"/>
              </a:rPr>
              <a:t>2</a:t>
            </a:r>
            <a:r>
              <a:rPr lang="en-GB" sz="2000" dirty="0">
                <a:latin typeface="Arial" panose="020B0604020202020204" pitchFamily="34" charset="0"/>
                <a:cs typeface="Arial" panose="020B0604020202020204" pitchFamily="34" charset="0"/>
              </a:rPr>
              <a:t>, Na, K, Cl, IONISED Ca, </a:t>
            </a:r>
            <a:r>
              <a:rPr lang="en-GB" sz="2000" dirty="0" err="1">
                <a:latin typeface="Arial" panose="020B0604020202020204" pitchFamily="34" charset="0"/>
                <a:cs typeface="Arial" panose="020B0604020202020204" pitchFamily="34" charset="0"/>
              </a:rPr>
              <a:t>Glu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Lact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Hct</a:t>
            </a:r>
            <a:endParaRPr lang="en-GB" sz="2000"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xmlns="" id="{46606A98-0A57-4272-9BFB-99B903E6897F}"/>
              </a:ext>
            </a:extLst>
          </p:cNvPr>
          <p:cNvSpPr txBox="1">
            <a:spLocks/>
          </p:cNvSpPr>
          <p:nvPr/>
        </p:nvSpPr>
        <p:spPr bwMode="auto">
          <a:xfrm>
            <a:off x="180000" y="2880000"/>
            <a:ext cx="5641669" cy="13367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b="1" dirty="0">
                <a:latin typeface="Arial" panose="020B0604020202020204" pitchFamily="34" charset="0"/>
                <a:cs typeface="Arial" panose="020B0604020202020204" pitchFamily="34" charset="0"/>
              </a:rPr>
              <a:t>Temperature corrected values</a:t>
            </a:r>
          </a:p>
          <a:p>
            <a:pPr marL="0" indent="0">
              <a:buNone/>
            </a:pPr>
            <a:r>
              <a:rPr lang="en-GB" sz="2000" dirty="0">
                <a:latin typeface="Arial" panose="020B0604020202020204" pitchFamily="34" charset="0"/>
                <a:cs typeface="Arial" panose="020B0604020202020204" pitchFamily="34" charset="0"/>
              </a:rPr>
              <a:t>Used in some areas e.g. ITU and correct only if the true current patient temperature is entered in the temperature information field</a:t>
            </a:r>
          </a:p>
        </p:txBody>
      </p:sp>
      <p:sp>
        <p:nvSpPr>
          <p:cNvPr id="10" name="Content Placeholder 2">
            <a:extLst>
              <a:ext uri="{FF2B5EF4-FFF2-40B4-BE49-F238E27FC236}">
                <a16:creationId xmlns:a16="http://schemas.microsoft.com/office/drawing/2014/main" xmlns="" id="{BDF6D22C-E34C-4D5D-A921-9CBF333791C6}"/>
              </a:ext>
            </a:extLst>
          </p:cNvPr>
          <p:cNvSpPr txBox="1">
            <a:spLocks/>
          </p:cNvSpPr>
          <p:nvPr/>
        </p:nvSpPr>
        <p:spPr bwMode="auto">
          <a:xfrm>
            <a:off x="180000" y="4320000"/>
            <a:ext cx="8035639" cy="7646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b="1" dirty="0">
                <a:latin typeface="Arial" panose="020B0604020202020204" pitchFamily="34" charset="0"/>
                <a:cs typeface="Arial" panose="020B0604020202020204" pitchFamily="34" charset="0"/>
              </a:rPr>
              <a:t>Co-oximetry values</a:t>
            </a:r>
          </a:p>
          <a:p>
            <a:pPr marL="0" indent="0">
              <a:buNone/>
            </a:pPr>
            <a:r>
              <a:rPr lang="en-GB" sz="2000" dirty="0" err="1">
                <a:latin typeface="Arial" panose="020B0604020202020204" pitchFamily="34" charset="0"/>
                <a:cs typeface="Arial" panose="020B0604020202020204" pitchFamily="34" charset="0"/>
              </a:rPr>
              <a:t>tHB</a:t>
            </a:r>
            <a:r>
              <a:rPr lang="en-GB" sz="2000" dirty="0">
                <a:latin typeface="Arial" panose="020B0604020202020204" pitchFamily="34" charset="0"/>
                <a:cs typeface="Arial" panose="020B0604020202020204" pitchFamily="34" charset="0"/>
              </a:rPr>
              <a:t>, O</a:t>
            </a:r>
            <a:r>
              <a:rPr lang="en-GB" sz="2000" baseline="-25000" dirty="0">
                <a:latin typeface="Arial" panose="020B0604020202020204" pitchFamily="34" charset="0"/>
                <a:cs typeface="Arial" panose="020B0604020202020204" pitchFamily="34" charset="0"/>
              </a:rPr>
              <a:t>2</a:t>
            </a:r>
            <a:r>
              <a:rPr lang="en-GB" sz="2000" dirty="0">
                <a:latin typeface="Arial" panose="020B0604020202020204" pitchFamily="34" charset="0"/>
                <a:cs typeface="Arial" panose="020B0604020202020204" pitchFamily="34" charset="0"/>
              </a:rPr>
              <a:t>Hb, </a:t>
            </a:r>
            <a:r>
              <a:rPr lang="en-GB" sz="2000" dirty="0" err="1">
                <a:latin typeface="Arial" panose="020B0604020202020204" pitchFamily="34" charset="0"/>
                <a:cs typeface="Arial" panose="020B0604020202020204" pitchFamily="34" charset="0"/>
              </a:rPr>
              <a:t>COHb</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HHb</a:t>
            </a:r>
            <a:r>
              <a:rPr lang="en-GB" sz="2000" dirty="0">
                <a:latin typeface="Arial" panose="020B0604020202020204" pitchFamily="34" charset="0"/>
                <a:cs typeface="Arial" panose="020B0604020202020204" pitchFamily="34" charset="0"/>
              </a:rPr>
              <a:t>, sO</a:t>
            </a:r>
            <a:r>
              <a:rPr lang="en-GB" sz="2000" baseline="-25000" dirty="0">
                <a:latin typeface="Arial" panose="020B0604020202020204" pitchFamily="34" charset="0"/>
                <a:cs typeface="Arial" panose="020B0604020202020204" pitchFamily="34" charset="0"/>
              </a:rPr>
              <a:t>2</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tbil</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xmlns="" id="{ACEE39A6-BAE6-4FB0-8244-9D34F1EF16F4}"/>
              </a:ext>
            </a:extLst>
          </p:cNvPr>
          <p:cNvSpPr txBox="1">
            <a:spLocks/>
          </p:cNvSpPr>
          <p:nvPr/>
        </p:nvSpPr>
        <p:spPr bwMode="auto">
          <a:xfrm>
            <a:off x="180000" y="5220000"/>
            <a:ext cx="6768264" cy="10287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0"/>
            <a:r>
              <a:rPr lang="en-GB" sz="2000" b="1" dirty="0">
                <a:latin typeface="Arial" panose="020B0604020202020204" pitchFamily="34" charset="0"/>
                <a:cs typeface="Arial" panose="020B0604020202020204" pitchFamily="34" charset="0"/>
              </a:rPr>
              <a:t>Derived values</a:t>
            </a:r>
          </a:p>
          <a:p>
            <a:pPr marL="0" lvl="0" indent="0">
              <a:buNone/>
            </a:pPr>
            <a:r>
              <a:rPr lang="en-GB" sz="2000" dirty="0">
                <a:latin typeface="Arial" panose="020B0604020202020204" pitchFamily="34" charset="0"/>
                <a:cs typeface="Arial" panose="020B0604020202020204" pitchFamily="34" charset="0"/>
              </a:rPr>
              <a:t>Calculated using equations applied to one or more measured values e.g. TCO2, BE(B), HC0</a:t>
            </a:r>
            <a:r>
              <a:rPr lang="en-GB" sz="2000" baseline="-25000" dirty="0">
                <a:latin typeface="Arial" panose="020B0604020202020204" pitchFamily="34" charset="0"/>
                <a:cs typeface="Arial" panose="020B0604020202020204" pitchFamily="34" charset="0"/>
              </a:rPr>
              <a:t>3</a:t>
            </a:r>
            <a:r>
              <a:rPr lang="en-GB" sz="2000" baseline="30000"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00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864000"/>
            <a:ext cx="9143999" cy="864096"/>
          </a:xfrm>
        </p:spPr>
        <p:txBody>
          <a:bodyPr>
            <a:normAutofit/>
          </a:bodyPr>
          <a:lstStyle/>
          <a:p>
            <a:pPr algn="ctr"/>
            <a:r>
              <a:rPr lang="en-GB" sz="4400" dirty="0"/>
              <a:t>Cartridges</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5589240"/>
            <a:ext cx="2592288" cy="65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180000" y="1980000"/>
            <a:ext cx="302384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sz="2000" b="1" dirty="0">
                <a:solidFill>
                  <a:srgbClr val="FF0000"/>
                </a:solidFill>
                <a:latin typeface="Arial" panose="020B0604020202020204" pitchFamily="34" charset="0"/>
                <a:cs typeface="Arial" panose="020B0604020202020204" pitchFamily="34" charset="0"/>
              </a:rPr>
              <a:t>Obtained from Integra</a:t>
            </a:r>
          </a:p>
        </p:txBody>
      </p:sp>
      <p:sp>
        <p:nvSpPr>
          <p:cNvPr id="6" name="AutoShape 2" descr="Image result for coaguchek pt test stri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Image result for coaguchek pt test stri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xmlns="" id="{6D0C65A9-B0DB-44DE-B807-3BF20DAAF81F}"/>
              </a:ext>
            </a:extLst>
          </p:cNvPr>
          <p:cNvPicPr>
            <a:picLocks noChangeAspect="1"/>
          </p:cNvPicPr>
          <p:nvPr/>
        </p:nvPicPr>
        <p:blipFill>
          <a:blip r:embed="rId3" cstate="print"/>
          <a:stretch>
            <a:fillRect/>
          </a:stretch>
        </p:blipFill>
        <p:spPr>
          <a:xfrm>
            <a:off x="3960000" y="2160000"/>
            <a:ext cx="4854046" cy="3027140"/>
          </a:xfrm>
          <a:prstGeom prst="rect">
            <a:avLst/>
          </a:prstGeom>
        </p:spPr>
      </p:pic>
      <p:sp>
        <p:nvSpPr>
          <p:cNvPr id="10" name="Content Placeholder 2">
            <a:extLst>
              <a:ext uri="{FF2B5EF4-FFF2-40B4-BE49-F238E27FC236}">
                <a16:creationId xmlns:a16="http://schemas.microsoft.com/office/drawing/2014/main" xmlns="" id="{A5E0B6FB-D9A0-44B7-A7CA-F5E7E3E0920C}"/>
              </a:ext>
            </a:extLst>
          </p:cNvPr>
          <p:cNvSpPr txBox="1">
            <a:spLocks/>
          </p:cNvSpPr>
          <p:nvPr/>
        </p:nvSpPr>
        <p:spPr bwMode="auto">
          <a:xfrm>
            <a:off x="180000" y="2520000"/>
            <a:ext cx="2715699" cy="4049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Store at 15-25°C</a:t>
            </a:r>
            <a:r>
              <a:rPr lang="en-GB" sz="2000" dirty="0">
                <a:latin typeface="Arial" panose="020B0604020202020204" pitchFamily="34" charset="0"/>
                <a:cs typeface="Arial" panose="020B0604020202020204" pitchFamily="34" charset="0"/>
              </a:rPr>
              <a:t>   </a:t>
            </a:r>
          </a:p>
        </p:txBody>
      </p:sp>
      <p:sp>
        <p:nvSpPr>
          <p:cNvPr id="11" name="Content Placeholder 2">
            <a:extLst>
              <a:ext uri="{FF2B5EF4-FFF2-40B4-BE49-F238E27FC236}">
                <a16:creationId xmlns:a16="http://schemas.microsoft.com/office/drawing/2014/main" xmlns="" id="{1A9A80A1-A29E-441F-B510-53D748540983}"/>
              </a:ext>
            </a:extLst>
          </p:cNvPr>
          <p:cNvSpPr txBox="1">
            <a:spLocks/>
          </p:cNvSpPr>
          <p:nvPr/>
        </p:nvSpPr>
        <p:spPr bwMode="auto">
          <a:xfrm>
            <a:off x="180000" y="3060000"/>
            <a:ext cx="3891501" cy="687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Stable until the expiration date listed on the package</a:t>
            </a:r>
            <a:r>
              <a:rPr lang="en-GB" sz="2000" dirty="0">
                <a:latin typeface="Arial" panose="020B0604020202020204" pitchFamily="34" charset="0"/>
                <a:cs typeface="Arial" panose="020B0604020202020204" pitchFamily="34" charset="0"/>
              </a:rPr>
              <a:t>   </a:t>
            </a:r>
          </a:p>
        </p:txBody>
      </p:sp>
      <p:sp>
        <p:nvSpPr>
          <p:cNvPr id="12" name="Content Placeholder 2">
            <a:extLst>
              <a:ext uri="{FF2B5EF4-FFF2-40B4-BE49-F238E27FC236}">
                <a16:creationId xmlns:a16="http://schemas.microsoft.com/office/drawing/2014/main" xmlns="" id="{4293C496-652A-4E7C-BBA4-CDD271121757}"/>
              </a:ext>
            </a:extLst>
          </p:cNvPr>
          <p:cNvSpPr txBox="1">
            <a:spLocks/>
          </p:cNvSpPr>
          <p:nvPr/>
        </p:nvSpPr>
        <p:spPr bwMode="auto">
          <a:xfrm>
            <a:off x="180000" y="3960000"/>
            <a:ext cx="5328104" cy="13630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Once loaded onto the </a:t>
            </a:r>
            <a:r>
              <a:rPr lang="en-US" sz="2000" dirty="0" err="1">
                <a:latin typeface="Arial" panose="020B0604020202020204" pitchFamily="34" charset="0"/>
                <a:cs typeface="Arial" panose="020B0604020202020204" pitchFamily="34" charset="0"/>
              </a:rPr>
              <a:t>analyser</a:t>
            </a:r>
            <a:r>
              <a:rPr lang="en-US" sz="2000" dirty="0">
                <a:latin typeface="Arial" panose="020B0604020202020204" pitchFamily="34" charset="0"/>
                <a:cs typeface="Arial" panose="020B0604020202020204" pitchFamily="34" charset="0"/>
              </a:rPr>
              <a:t> the cartridge </a:t>
            </a:r>
            <a:r>
              <a:rPr lang="en-US" sz="2000" dirty="0" smtClean="0">
                <a:latin typeface="Arial" panose="020B0604020202020204" pitchFamily="34" charset="0"/>
                <a:cs typeface="Arial" panose="020B0604020202020204" pitchFamily="34" charset="0"/>
              </a:rPr>
              <a:t>has a maximum onboard life of either </a:t>
            </a:r>
            <a:r>
              <a:rPr lang="en-US" sz="2000" dirty="0">
                <a:latin typeface="Arial" panose="020B0604020202020204" pitchFamily="34" charset="0"/>
                <a:cs typeface="Arial" panose="020B0604020202020204" pitchFamily="34" charset="0"/>
              </a:rPr>
              <a:t>21 or 30 </a:t>
            </a:r>
            <a:r>
              <a:rPr lang="en-US" sz="2000" dirty="0" smtClean="0">
                <a:latin typeface="Arial" panose="020B0604020202020204" pitchFamily="34" charset="0"/>
                <a:cs typeface="Arial" panose="020B0604020202020204" pitchFamily="34" charset="0"/>
              </a:rPr>
              <a:t>days, </a:t>
            </a:r>
            <a:r>
              <a:rPr lang="en-US" sz="2000" dirty="0">
                <a:latin typeface="Arial" panose="020B0604020202020204" pitchFamily="34" charset="0"/>
                <a:cs typeface="Arial" panose="020B0604020202020204" pitchFamily="34" charset="0"/>
              </a:rPr>
              <a:t>or </a:t>
            </a:r>
            <a:r>
              <a:rPr lang="en-US" sz="2000" dirty="0" smtClean="0">
                <a:latin typeface="Arial" panose="020B0604020202020204" pitchFamily="34" charset="0"/>
                <a:cs typeface="Arial" panose="020B0604020202020204" pitchFamily="34" charset="0"/>
              </a:rPr>
              <a:t>is removed </a:t>
            </a:r>
            <a:r>
              <a:rPr lang="en-US" sz="2000" dirty="0">
                <a:latin typeface="Arial" panose="020B0604020202020204" pitchFamily="34" charset="0"/>
                <a:cs typeface="Arial" panose="020B0604020202020204" pitchFamily="34" charset="0"/>
              </a:rPr>
              <a:t>when </a:t>
            </a:r>
            <a:r>
              <a:rPr lang="en-US" sz="2000" dirty="0" smtClean="0">
                <a:latin typeface="Arial" panose="020B0604020202020204" pitchFamily="34" charset="0"/>
                <a:cs typeface="Arial" panose="020B0604020202020204" pitchFamily="34" charset="0"/>
              </a:rPr>
              <a:t>all the tests </a:t>
            </a:r>
            <a:r>
              <a:rPr lang="en-US" sz="2000" dirty="0">
                <a:latin typeface="Arial" panose="020B0604020202020204" pitchFamily="34" charset="0"/>
                <a:cs typeface="Arial" panose="020B0604020202020204" pitchFamily="34" charset="0"/>
              </a:rPr>
              <a:t>are used</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745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864A9C-9C21-441A-8E21-DA0F903299A8}"/>
              </a:ext>
            </a:extLst>
          </p:cNvPr>
          <p:cNvPicPr>
            <a:picLocks noChangeAspect="1"/>
          </p:cNvPicPr>
          <p:nvPr/>
        </p:nvPicPr>
        <p:blipFill>
          <a:blip r:embed="rId2" cstate="print"/>
          <a:stretch>
            <a:fillRect/>
          </a:stretch>
        </p:blipFill>
        <p:spPr>
          <a:xfrm>
            <a:off x="272911" y="4509120"/>
            <a:ext cx="2047875" cy="1409700"/>
          </a:xfrm>
          <a:prstGeom prst="rect">
            <a:avLst/>
          </a:prstGeom>
        </p:spPr>
      </p:pic>
      <p:pic>
        <p:nvPicPr>
          <p:cNvPr id="4" name="Picture 3">
            <a:extLst>
              <a:ext uri="{FF2B5EF4-FFF2-40B4-BE49-F238E27FC236}">
                <a16:creationId xmlns:a16="http://schemas.microsoft.com/office/drawing/2014/main" xmlns="" id="{116EF087-A76A-4464-B5D7-1714800FA771}"/>
              </a:ext>
            </a:extLst>
          </p:cNvPr>
          <p:cNvPicPr>
            <a:picLocks noChangeAspect="1"/>
          </p:cNvPicPr>
          <p:nvPr/>
        </p:nvPicPr>
        <p:blipFill>
          <a:blip r:embed="rId3" cstate="print"/>
          <a:stretch>
            <a:fillRect/>
          </a:stretch>
        </p:blipFill>
        <p:spPr>
          <a:xfrm>
            <a:off x="2469957" y="4509120"/>
            <a:ext cx="2076450" cy="1409700"/>
          </a:xfrm>
          <a:prstGeom prst="rect">
            <a:avLst/>
          </a:prstGeom>
        </p:spPr>
      </p:pic>
      <p:pic>
        <p:nvPicPr>
          <p:cNvPr id="5" name="Picture 4">
            <a:extLst>
              <a:ext uri="{FF2B5EF4-FFF2-40B4-BE49-F238E27FC236}">
                <a16:creationId xmlns:a16="http://schemas.microsoft.com/office/drawing/2014/main" xmlns="" id="{BB9BBA20-2E72-4DBB-8CEB-3CA9F67F5F02}"/>
              </a:ext>
            </a:extLst>
          </p:cNvPr>
          <p:cNvPicPr>
            <a:picLocks noChangeAspect="1"/>
          </p:cNvPicPr>
          <p:nvPr/>
        </p:nvPicPr>
        <p:blipFill>
          <a:blip r:embed="rId4" cstate="print"/>
          <a:stretch>
            <a:fillRect/>
          </a:stretch>
        </p:blipFill>
        <p:spPr>
          <a:xfrm>
            <a:off x="4695578" y="4509120"/>
            <a:ext cx="1952625" cy="1409700"/>
          </a:xfrm>
          <a:prstGeom prst="rect">
            <a:avLst/>
          </a:prstGeom>
        </p:spPr>
      </p:pic>
      <p:pic>
        <p:nvPicPr>
          <p:cNvPr id="6" name="Picture 5">
            <a:extLst>
              <a:ext uri="{FF2B5EF4-FFF2-40B4-BE49-F238E27FC236}">
                <a16:creationId xmlns:a16="http://schemas.microsoft.com/office/drawing/2014/main" xmlns="" id="{206478EF-0118-444C-93B0-5014222495DC}"/>
              </a:ext>
            </a:extLst>
          </p:cNvPr>
          <p:cNvPicPr>
            <a:picLocks noChangeAspect="1"/>
          </p:cNvPicPr>
          <p:nvPr/>
        </p:nvPicPr>
        <p:blipFill>
          <a:blip r:embed="rId5" cstate="print"/>
          <a:stretch>
            <a:fillRect/>
          </a:stretch>
        </p:blipFill>
        <p:spPr>
          <a:xfrm>
            <a:off x="6789791" y="4529473"/>
            <a:ext cx="2047875" cy="1409700"/>
          </a:xfrm>
          <a:prstGeom prst="rect">
            <a:avLst/>
          </a:prstGeom>
        </p:spPr>
      </p:pic>
      <p:sp>
        <p:nvSpPr>
          <p:cNvPr id="16" name="Content Placeholder 2">
            <a:extLst>
              <a:ext uri="{FF2B5EF4-FFF2-40B4-BE49-F238E27FC236}">
                <a16:creationId xmlns:a16="http://schemas.microsoft.com/office/drawing/2014/main" xmlns="" id="{B8911242-1C03-4348-8E9F-A9C35F893226}"/>
              </a:ext>
            </a:extLst>
          </p:cNvPr>
          <p:cNvSpPr txBox="1">
            <a:spLocks/>
          </p:cNvSpPr>
          <p:nvPr/>
        </p:nvSpPr>
        <p:spPr bwMode="auto">
          <a:xfrm>
            <a:off x="180000" y="1980000"/>
            <a:ext cx="7926656" cy="3644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Press the tab at the top of the system to release the door</a:t>
            </a:r>
            <a:endParaRPr lang="en-GB" sz="2000" dirty="0">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xmlns="" id="{42AAF529-3EFF-4C14-B2B4-572895DD0901}"/>
              </a:ext>
            </a:extLst>
          </p:cNvPr>
          <p:cNvSpPr txBox="1">
            <a:spLocks/>
          </p:cNvSpPr>
          <p:nvPr/>
        </p:nvSpPr>
        <p:spPr bwMode="auto">
          <a:xfrm>
            <a:off x="180000" y="2520000"/>
            <a:ext cx="5946779" cy="3644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Open the door</a:t>
            </a:r>
          </a:p>
        </p:txBody>
      </p:sp>
      <p:sp>
        <p:nvSpPr>
          <p:cNvPr id="18" name="Content Placeholder 2">
            <a:extLst>
              <a:ext uri="{FF2B5EF4-FFF2-40B4-BE49-F238E27FC236}">
                <a16:creationId xmlns:a16="http://schemas.microsoft.com/office/drawing/2014/main" xmlns="" id="{8739B0C6-F19A-449F-94DF-96AC28C1E649}"/>
              </a:ext>
            </a:extLst>
          </p:cNvPr>
          <p:cNvSpPr txBox="1">
            <a:spLocks/>
          </p:cNvSpPr>
          <p:nvPr/>
        </p:nvSpPr>
        <p:spPr bwMode="auto">
          <a:xfrm>
            <a:off x="180000" y="3060000"/>
            <a:ext cx="8091676" cy="6735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Place the roll of paper in the compartment so that the paper unfurls from the bottom</a:t>
            </a:r>
            <a:endParaRPr lang="en-GB" sz="2000" dirty="0">
              <a:latin typeface="Arial" panose="020B0604020202020204" pitchFamily="34" charset="0"/>
              <a:cs typeface="Arial" panose="020B0604020202020204" pitchFamily="34" charset="0"/>
            </a:endParaRPr>
          </a:p>
        </p:txBody>
      </p:sp>
      <p:sp>
        <p:nvSpPr>
          <p:cNvPr id="19" name="Content Placeholder 2">
            <a:extLst>
              <a:ext uri="{FF2B5EF4-FFF2-40B4-BE49-F238E27FC236}">
                <a16:creationId xmlns:a16="http://schemas.microsoft.com/office/drawing/2014/main" xmlns="" id="{ED38FCA8-C0C0-4782-8C3E-24C35BC579B9}"/>
              </a:ext>
            </a:extLst>
          </p:cNvPr>
          <p:cNvSpPr txBox="1">
            <a:spLocks/>
          </p:cNvSpPr>
          <p:nvPr/>
        </p:nvSpPr>
        <p:spPr bwMode="auto">
          <a:xfrm>
            <a:off x="180000" y="3852000"/>
            <a:ext cx="5946779" cy="3644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Press the door firmly closed</a:t>
            </a:r>
            <a:endParaRPr lang="en-GB" sz="2000" dirty="0">
              <a:latin typeface="Arial" panose="020B0604020202020204" pitchFamily="34" charset="0"/>
              <a:cs typeface="Arial" panose="020B0604020202020204" pitchFamily="34" charset="0"/>
            </a:endParaRPr>
          </a:p>
        </p:txBody>
      </p:sp>
      <p:sp>
        <p:nvSpPr>
          <p:cNvPr id="13" name="Title 1"/>
          <p:cNvSpPr txBox="1">
            <a:spLocks/>
          </p:cNvSpPr>
          <p:nvPr/>
        </p:nvSpPr>
        <p:spPr>
          <a:xfrm>
            <a:off x="0" y="864000"/>
            <a:ext cx="9144000" cy="85533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0070C0"/>
                </a:solidFill>
                <a:latin typeface="Arial" pitchFamily="34" charset="0"/>
                <a:ea typeface="+mj-ea"/>
                <a:cs typeface="Arial" pitchFamily="34" charset="0"/>
              </a:defRPr>
            </a:lvl1pPr>
          </a:lstStyle>
          <a:p>
            <a:pPr algn="ctr"/>
            <a:r>
              <a:rPr lang="en-GB" sz="4400" dirty="0"/>
              <a:t>Installing Printer Paper</a:t>
            </a:r>
          </a:p>
        </p:txBody>
      </p:sp>
    </p:spTree>
    <p:extLst>
      <p:ext uri="{BB962C8B-B14F-4D97-AF65-F5344CB8AC3E}">
        <p14:creationId xmlns:p14="http://schemas.microsoft.com/office/powerpoint/2010/main" val="185059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theme/theme1.xml><?xml version="1.0" encoding="utf-8"?>
<a:theme xmlns:a="http://schemas.openxmlformats.org/drawingml/2006/main" name="mtw-pr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mtw-pride</Template>
  <TotalTime>10505</TotalTime>
  <Words>2192</Words>
  <Application>Microsoft Office PowerPoint</Application>
  <PresentationFormat>On-screen Show (4:3)</PresentationFormat>
  <Paragraphs>243</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mtw-pride</vt:lpstr>
      <vt:lpstr>GEM4000 Blood Gas Analyser User</vt:lpstr>
      <vt:lpstr>What is POCT?</vt:lpstr>
      <vt:lpstr>Gem 4000 Training</vt:lpstr>
      <vt:lpstr>Health and Safety</vt:lpstr>
      <vt:lpstr>Blood Gas</vt:lpstr>
      <vt:lpstr>How Does it Measure?</vt:lpstr>
      <vt:lpstr>Test Menu</vt:lpstr>
      <vt:lpstr>Cartridges</vt:lpstr>
      <vt:lpstr>PowerPoint Presentation</vt:lpstr>
      <vt:lpstr>iQM</vt:lpstr>
      <vt:lpstr>Results Change Over Time</vt:lpstr>
      <vt:lpstr>Limitations</vt:lpstr>
      <vt:lpstr>Syringes</vt:lpstr>
      <vt:lpstr>How Much Blood?</vt:lpstr>
      <vt:lpstr>Patient Testing</vt:lpstr>
      <vt:lpstr>Syringe</vt:lpstr>
      <vt:lpstr>Capillary</vt:lpstr>
      <vt:lpstr>Identifying the Patient</vt:lpstr>
      <vt:lpstr>Results</vt:lpstr>
      <vt:lpstr>Reviewing Past Results</vt:lpstr>
      <vt:lpstr>Error Messages</vt:lpstr>
      <vt:lpstr>Standard Cleaning</vt:lpstr>
      <vt:lpstr>External Quality Assurance (EQA)</vt:lpstr>
      <vt:lpstr>Clinical Incidents</vt:lpstr>
      <vt:lpstr>Gem 4000 Support Team</vt:lpstr>
      <vt:lpstr>Trust Documentation</vt:lpstr>
      <vt:lpstr>Any Questions?</vt:lpstr>
    </vt:vector>
  </TitlesOfParts>
  <Company>Maidstone and Tunbridge Wells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hannah.alland</dc:creator>
  <cp:lastModifiedBy>kerrie.chuter</cp:lastModifiedBy>
  <cp:revision>715</cp:revision>
  <dcterms:created xsi:type="dcterms:W3CDTF">2017-06-05T15:33:46Z</dcterms:created>
  <dcterms:modified xsi:type="dcterms:W3CDTF">2019-08-05T15:26:37Z</dcterms:modified>
</cp:coreProperties>
</file>