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459" r:id="rId3"/>
    <p:sldId id="469" r:id="rId4"/>
    <p:sldId id="417" r:id="rId5"/>
    <p:sldId id="507" r:id="rId6"/>
    <p:sldId id="419" r:id="rId7"/>
    <p:sldId id="470" r:id="rId8"/>
    <p:sldId id="477" r:id="rId9"/>
    <p:sldId id="420" r:id="rId10"/>
    <p:sldId id="503" r:id="rId11"/>
    <p:sldId id="425" r:id="rId12"/>
    <p:sldId id="427" r:id="rId13"/>
    <p:sldId id="429" r:id="rId14"/>
    <p:sldId id="431" r:id="rId15"/>
    <p:sldId id="434" r:id="rId16"/>
    <p:sldId id="435" r:id="rId17"/>
    <p:sldId id="471" r:id="rId18"/>
    <p:sldId id="409" r:id="rId19"/>
    <p:sldId id="410" r:id="rId20"/>
    <p:sldId id="414" r:id="rId21"/>
    <p:sldId id="472" r:id="rId22"/>
    <p:sldId id="441" r:id="rId23"/>
    <p:sldId id="508" r:id="rId24"/>
    <p:sldId id="502" r:id="rId25"/>
    <p:sldId id="489" r:id="rId26"/>
    <p:sldId id="492" r:id="rId27"/>
    <p:sldId id="501" r:id="rId28"/>
    <p:sldId id="491" r:id="rId29"/>
    <p:sldId id="509" r:id="rId30"/>
    <p:sldId id="510" r:id="rId31"/>
    <p:sldId id="474" r:id="rId32"/>
    <p:sldId id="506" r:id="rId33"/>
    <p:sldId id="456" r:id="rId3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7" autoAdjust="0"/>
    <p:restoredTop sz="86286" autoAdjust="0"/>
  </p:normalViewPr>
  <p:slideViewPr>
    <p:cSldViewPr>
      <p:cViewPr>
        <p:scale>
          <a:sx n="120" d="100"/>
          <a:sy n="120" d="100"/>
        </p:scale>
        <p:origin x="-1374" y="-300"/>
      </p:cViewPr>
      <p:guideLst>
        <p:guide orient="horz" pos="2160"/>
        <p:guide pos="2880"/>
      </p:guideLst>
    </p:cSldViewPr>
  </p:slideViewPr>
  <p:outlineViewPr>
    <p:cViewPr>
      <p:scale>
        <a:sx n="33" d="100"/>
        <a:sy n="33" d="100"/>
      </p:scale>
      <p:origin x="0" y="63846"/>
    </p:cViewPr>
  </p:outlineViewPr>
  <p:notesTextViewPr>
    <p:cViewPr>
      <p:scale>
        <a:sx n="1" d="1"/>
        <a:sy n="1" d="1"/>
      </p:scale>
      <p:origin x="0" y="0"/>
    </p:cViewPr>
  </p:notesTextViewPr>
  <p:sorterViewPr>
    <p:cViewPr>
      <p:scale>
        <a:sx n="100" d="100"/>
        <a:sy n="100" d="100"/>
      </p:scale>
      <p:origin x="0" y="15990"/>
    </p:cViewPr>
  </p:sorterViewPr>
  <p:notesViewPr>
    <p:cSldViewPr>
      <p:cViewPr varScale="1">
        <p:scale>
          <a:sx n="78" d="100"/>
          <a:sy n="78" d="100"/>
        </p:scale>
        <p:origin x="-3306"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ED06E91-D78E-49DF-8A9D-3BD0EFD13727}" type="datetimeFigureOut">
              <a:rPr lang="en-GB" smtClean="0"/>
              <a:t>24/01/2017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04DD556-EA88-4164-BC57-54FEC9879D8E}" type="slidenum">
              <a:rPr lang="en-GB" smtClean="0"/>
              <a:t>‹#›</a:t>
            </a:fld>
            <a:endParaRPr lang="en-GB" dirty="0"/>
          </a:p>
        </p:txBody>
      </p:sp>
    </p:spTree>
    <p:extLst>
      <p:ext uri="{BB962C8B-B14F-4D97-AF65-F5344CB8AC3E}">
        <p14:creationId xmlns:p14="http://schemas.microsoft.com/office/powerpoint/2010/main" val="233543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4DD556-EA88-4164-BC57-54FEC9879D8E}" type="slidenum">
              <a:rPr lang="en-GB" smtClean="0"/>
              <a:t>1</a:t>
            </a:fld>
            <a:endParaRPr lang="en-GB" dirty="0"/>
          </a:p>
        </p:txBody>
      </p:sp>
    </p:spTree>
    <p:extLst>
      <p:ext uri="{BB962C8B-B14F-4D97-AF65-F5344CB8AC3E}">
        <p14:creationId xmlns:p14="http://schemas.microsoft.com/office/powerpoint/2010/main" val="770479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1371600"/>
            <a:ext cx="7848596" cy="1927226"/>
          </a:xfrm>
        </p:spPr>
        <p:txBody>
          <a:bodyPr anchor="b"/>
          <a:lstStyle>
            <a:lvl1pPr>
              <a:defRPr sz="5400" cap="all"/>
            </a:lvl1pPr>
          </a:lstStyle>
          <a:p>
            <a:pPr lvl="0"/>
            <a:r>
              <a:rPr lang="en-US" dirty="0" smtClean="0"/>
              <a:t>Click to edit Master title style</a:t>
            </a:r>
            <a:endParaRPr lang="en-US" dirty="0"/>
          </a:p>
        </p:txBody>
      </p:sp>
      <p:sp>
        <p:nvSpPr>
          <p:cNvPr id="3" name="Subtitle 2"/>
          <p:cNvSpPr txBox="1">
            <a:spLocks noGrp="1"/>
          </p:cNvSpPr>
          <p:nvPr>
            <p:ph type="subTitle" idx="1"/>
          </p:nvPr>
        </p:nvSpPr>
        <p:spPr>
          <a:xfrm>
            <a:off x="685800" y="3505196"/>
            <a:ext cx="6400800" cy="1752603"/>
          </a:xfrm>
        </p:spPr>
        <p:txBody>
          <a:bodyPr/>
          <a:lstStyle>
            <a:lvl1pPr marL="0" indent="0">
              <a:buNone/>
              <a:defRPr>
                <a:solidFill>
                  <a:srgbClr val="57576E"/>
                </a:solidFill>
              </a:defRPr>
            </a:lvl1pPr>
          </a:lstStyle>
          <a:p>
            <a:pPr lvl="0"/>
            <a:r>
              <a:rPr lang="en-US" smtClean="0"/>
              <a:t>Click to edit Master subtitle style</a:t>
            </a:r>
            <a:endParaRPr lang="en-US"/>
          </a:p>
        </p:txBody>
      </p:sp>
      <p:sp>
        <p:nvSpPr>
          <p:cNvPr id="4" name="Date Placeholder 3"/>
          <p:cNvSpPr txBox="1">
            <a:spLocks noGrp="1"/>
          </p:cNvSpPr>
          <p:nvPr>
            <p:ph type="dt" sz="half" idx="7"/>
          </p:nvPr>
        </p:nvSpPr>
        <p:spPr>
          <a:xfrm>
            <a:off x="457200" y="18288"/>
            <a:ext cx="2895603" cy="329184"/>
          </a:xfrm>
          <a:prstGeom prst="rect">
            <a:avLst/>
          </a:prstGeom>
        </p:spPr>
        <p:txBody>
          <a:bodyPr/>
          <a:lstStyle>
            <a:lvl1pPr>
              <a:defRPr/>
            </a:lvl1pPr>
          </a:lstStyle>
          <a:p>
            <a:pPr lvl="0"/>
            <a:endParaRPr lang="en-US" dirty="0"/>
          </a:p>
        </p:txBody>
      </p:sp>
      <p:cxnSp>
        <p:nvCxnSpPr>
          <p:cNvPr id="7" name="Straight Connector 7"/>
          <p:cNvCxnSpPr/>
          <p:nvPr/>
        </p:nvCxnSpPr>
        <p:spPr>
          <a:xfrm>
            <a:off x="685800" y="3398523"/>
            <a:ext cx="7848596" cy="1581"/>
          </a:xfrm>
          <a:prstGeom prst="straightConnector1">
            <a:avLst/>
          </a:prstGeom>
          <a:noFill/>
          <a:ln w="19046">
            <a:solidFill>
              <a:srgbClr val="D2533C"/>
            </a:solidFill>
            <a:prstDash val="solid"/>
          </a:ln>
        </p:spPr>
      </p:cxnSp>
    </p:spTree>
    <p:extLst>
      <p:ext uri="{BB962C8B-B14F-4D97-AF65-F5344CB8AC3E}">
        <p14:creationId xmlns:p14="http://schemas.microsoft.com/office/powerpoint/2010/main" val="3410502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7"/>
          </p:nvPr>
        </p:nvSpPr>
        <p:spPr>
          <a:xfrm>
            <a:off x="457200" y="18288"/>
            <a:ext cx="2895603" cy="329184"/>
          </a:xfrm>
          <a:prstGeom prst="rect">
            <a:avLst/>
          </a:prstGeom>
        </p:spPr>
        <p:txBody>
          <a:bodyPr/>
          <a:lstStyle>
            <a:lvl1pPr>
              <a:defRPr/>
            </a:lvl1pPr>
          </a:lstStyle>
          <a:p>
            <a:pPr lvl="0"/>
            <a:endParaRPr lang="en-US" dirty="0"/>
          </a:p>
        </p:txBody>
      </p:sp>
      <p:sp>
        <p:nvSpPr>
          <p:cNvPr id="6" name="Slide Number Placeholder 5"/>
          <p:cNvSpPr txBox="1">
            <a:spLocks noGrp="1"/>
          </p:cNvSpPr>
          <p:nvPr>
            <p:ph type="sldNum" sz="quarter" idx="8"/>
          </p:nvPr>
        </p:nvSpPr>
        <p:spPr/>
        <p:txBody>
          <a:bodyPr/>
          <a:lstStyle>
            <a:lvl1pPr>
              <a:defRPr/>
            </a:lvl1pPr>
          </a:lstStyle>
          <a:p>
            <a:pPr lvl="0"/>
            <a:fld id="{BF2413BF-13DB-4DD2-8369-E2B4CFC9242C}" type="slidenum">
              <a:t>‹#›</a:t>
            </a:fld>
            <a:endParaRPr lang="en-US" dirty="0"/>
          </a:p>
        </p:txBody>
      </p:sp>
    </p:spTree>
    <p:extLst>
      <p:ext uri="{BB962C8B-B14F-4D97-AF65-F5344CB8AC3E}">
        <p14:creationId xmlns:p14="http://schemas.microsoft.com/office/powerpoint/2010/main" val="54058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609603"/>
            <a:ext cx="2057400" cy="5867403"/>
          </a:xfrm>
        </p:spPr>
        <p:txBody>
          <a:bodyPr vert="eaVert" anchor="b"/>
          <a:lstStyle>
            <a:lvl1pPr>
              <a:defRPr/>
            </a:lvl1pPr>
          </a:lstStyle>
          <a:p>
            <a:pPr lvl="0"/>
            <a:r>
              <a:rPr lang="en-US" smtClean="0"/>
              <a:t>Click to edit Master title style</a:t>
            </a:r>
            <a:endParaRPr lang="en-US"/>
          </a:p>
        </p:txBody>
      </p:sp>
      <p:sp>
        <p:nvSpPr>
          <p:cNvPr id="3" name="Vertical Text Placeholder 2"/>
          <p:cNvSpPr txBox="1">
            <a:spLocks noGrp="1"/>
          </p:cNvSpPr>
          <p:nvPr>
            <p:ph type="body" orient="vert" idx="1"/>
          </p:nvPr>
        </p:nvSpPr>
        <p:spPr>
          <a:xfrm>
            <a:off x="457200" y="609603"/>
            <a:ext cx="6019796" cy="5867403"/>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7"/>
          </p:nvPr>
        </p:nvSpPr>
        <p:spPr>
          <a:xfrm>
            <a:off x="457200" y="18288"/>
            <a:ext cx="2895603" cy="329184"/>
          </a:xfrm>
          <a:prstGeom prst="rect">
            <a:avLst/>
          </a:prstGeom>
        </p:spPr>
        <p:txBody>
          <a:bodyPr/>
          <a:lstStyle>
            <a:lvl1pPr>
              <a:defRPr/>
            </a:lvl1pPr>
          </a:lstStyle>
          <a:p>
            <a:pPr lvl="0"/>
            <a:endParaRPr lang="en-US" dirty="0"/>
          </a:p>
        </p:txBody>
      </p:sp>
      <p:sp>
        <p:nvSpPr>
          <p:cNvPr id="6" name="Slide Number Placeholder 5"/>
          <p:cNvSpPr txBox="1">
            <a:spLocks noGrp="1"/>
          </p:cNvSpPr>
          <p:nvPr>
            <p:ph type="sldNum" sz="quarter" idx="8"/>
          </p:nvPr>
        </p:nvSpPr>
        <p:spPr/>
        <p:txBody>
          <a:bodyPr/>
          <a:lstStyle>
            <a:lvl1pPr>
              <a:defRPr/>
            </a:lvl1pPr>
          </a:lstStyle>
          <a:p>
            <a:pPr lvl="0"/>
            <a:fld id="{D8D23DCA-68AC-4E40-8EE5-3B2514DF06D1}" type="slidenum">
              <a:t>‹#›</a:t>
            </a:fld>
            <a:endParaRPr lang="en-US" dirty="0"/>
          </a:p>
        </p:txBody>
      </p:sp>
    </p:spTree>
    <p:extLst>
      <p:ext uri="{BB962C8B-B14F-4D97-AF65-F5344CB8AC3E}">
        <p14:creationId xmlns:p14="http://schemas.microsoft.com/office/powerpoint/2010/main" val="4093756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noGrp="1"/>
          </p:cNvSpPr>
          <p:nvPr>
            <p:ph type="dt" sz="half" idx="7"/>
          </p:nvPr>
        </p:nvSpPr>
        <p:spPr>
          <a:xfrm>
            <a:off x="457200" y="18288"/>
            <a:ext cx="2895603" cy="329184"/>
          </a:xfrm>
          <a:prstGeom prst="rect">
            <a:avLst/>
          </a:prstGeom>
        </p:spPr>
        <p:txBody>
          <a:bodyPr/>
          <a:lstStyle>
            <a:lvl1pPr>
              <a:defRPr/>
            </a:lvl1pPr>
          </a:lstStyle>
          <a:p>
            <a:pPr lvl="0"/>
            <a:endParaRPr lang="en-US" dirty="0"/>
          </a:p>
        </p:txBody>
      </p:sp>
      <p:sp>
        <p:nvSpPr>
          <p:cNvPr id="6" name="Slide Number Placeholder 5"/>
          <p:cNvSpPr txBox="1">
            <a:spLocks noGrp="1"/>
          </p:cNvSpPr>
          <p:nvPr>
            <p:ph type="sldNum" sz="quarter" idx="8"/>
          </p:nvPr>
        </p:nvSpPr>
        <p:spPr/>
        <p:txBody>
          <a:bodyPr/>
          <a:lstStyle>
            <a:lvl1pPr>
              <a:defRPr/>
            </a:lvl1pPr>
          </a:lstStyle>
          <a:p>
            <a:pPr lvl="0"/>
            <a:fld id="{5D69C39F-3355-4E9E-8346-4B9EC61F6E8C}" type="slidenum">
              <a:t>‹#›</a:t>
            </a:fld>
            <a:endParaRPr lang="en-US" dirty="0"/>
          </a:p>
        </p:txBody>
      </p:sp>
    </p:spTree>
    <p:extLst>
      <p:ext uri="{BB962C8B-B14F-4D97-AF65-F5344CB8AC3E}">
        <p14:creationId xmlns:p14="http://schemas.microsoft.com/office/powerpoint/2010/main" val="211837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D2533C"/>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2362196"/>
            <a:ext cx="7772400" cy="2200274"/>
          </a:xfrm>
        </p:spPr>
        <p:txBody>
          <a:bodyPr anchor="b"/>
          <a:lstStyle>
            <a:lvl1pPr>
              <a:defRPr sz="4800" cap="all">
                <a:solidFill>
                  <a:srgbClr val="F3F2DC"/>
                </a:solidFill>
              </a:defRPr>
            </a:lvl1pPr>
          </a:lstStyle>
          <a:p>
            <a:pPr lvl="0"/>
            <a:r>
              <a:rPr lang="en-US" smtClean="0"/>
              <a:t>Click to edit Master title style</a:t>
            </a:r>
            <a:endParaRPr lang="en-US"/>
          </a:p>
        </p:txBody>
      </p:sp>
      <p:sp>
        <p:nvSpPr>
          <p:cNvPr id="3" name="Text Placeholder 2"/>
          <p:cNvSpPr txBox="1">
            <a:spLocks noGrp="1"/>
          </p:cNvSpPr>
          <p:nvPr>
            <p:ph type="body" idx="1"/>
          </p:nvPr>
        </p:nvSpPr>
        <p:spPr>
          <a:xfrm>
            <a:off x="722311" y="4626864"/>
            <a:ext cx="7772400" cy="1500182"/>
          </a:xfrm>
        </p:spPr>
        <p:txBody>
          <a:bodyPr/>
          <a:lstStyle>
            <a:lvl1pPr marL="0" indent="0">
              <a:buNone/>
              <a:defRPr>
                <a:solidFill>
                  <a:srgbClr val="F3F2DC"/>
                </a:solidFill>
              </a:defRPr>
            </a:lvl1pPr>
          </a:lstStyle>
          <a:p>
            <a:pPr lvl="0"/>
            <a:r>
              <a:rPr lang="en-US" smtClean="0"/>
              <a:t>Click to edit Master text styles</a:t>
            </a:r>
          </a:p>
        </p:txBody>
      </p:sp>
      <p:sp>
        <p:nvSpPr>
          <p:cNvPr id="4" name="Date Placeholder 3"/>
          <p:cNvSpPr txBox="1">
            <a:spLocks noGrp="1"/>
          </p:cNvSpPr>
          <p:nvPr>
            <p:ph type="dt" sz="half" idx="7"/>
          </p:nvPr>
        </p:nvSpPr>
        <p:spPr>
          <a:xfrm>
            <a:off x="457200" y="18288"/>
            <a:ext cx="2895603" cy="329184"/>
          </a:xfrm>
          <a:prstGeom prst="rect">
            <a:avLst/>
          </a:prstGeom>
        </p:spPr>
        <p:txBody>
          <a:bodyPr/>
          <a:lstStyle>
            <a:lvl1pPr>
              <a:defRPr/>
            </a:lvl1pPr>
          </a:lstStyle>
          <a:p>
            <a:pPr lvl="0"/>
            <a:endParaRPr lang="en-US" dirty="0"/>
          </a:p>
        </p:txBody>
      </p:sp>
      <p:sp>
        <p:nvSpPr>
          <p:cNvPr id="6" name="Slide Number Placeholder 5"/>
          <p:cNvSpPr txBox="1">
            <a:spLocks noGrp="1"/>
          </p:cNvSpPr>
          <p:nvPr>
            <p:ph type="sldNum" sz="quarter" idx="8"/>
          </p:nvPr>
        </p:nvSpPr>
        <p:spPr/>
        <p:txBody>
          <a:bodyPr/>
          <a:lstStyle>
            <a:lvl1pPr>
              <a:defRPr/>
            </a:lvl1pPr>
          </a:lstStyle>
          <a:p>
            <a:pPr lvl="0"/>
            <a:fld id="{D05428E9-521E-4C8E-A9C3-CC718F2D4C02}" type="slidenum">
              <a:t>‹#›</a:t>
            </a:fld>
            <a:endParaRPr lang="en-US" dirty="0"/>
          </a:p>
        </p:txBody>
      </p:sp>
      <p:cxnSp>
        <p:nvCxnSpPr>
          <p:cNvPr id="7" name="Straight Connector 6"/>
          <p:cNvCxnSpPr/>
          <p:nvPr/>
        </p:nvCxnSpPr>
        <p:spPr>
          <a:xfrm>
            <a:off x="731520" y="4599432"/>
            <a:ext cx="7848596" cy="1591"/>
          </a:xfrm>
          <a:prstGeom prst="straightConnector1">
            <a:avLst/>
          </a:prstGeom>
          <a:noFill/>
          <a:ln w="19046">
            <a:solidFill>
              <a:srgbClr val="F3F2DC"/>
            </a:solidFill>
            <a:prstDash val="solid"/>
          </a:ln>
        </p:spPr>
      </p:cxnSp>
    </p:spTree>
    <p:extLst>
      <p:ext uri="{BB962C8B-B14F-4D97-AF65-F5344CB8AC3E}">
        <p14:creationId xmlns:p14="http://schemas.microsoft.com/office/powerpoint/2010/main" val="2776333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dirty="0"/>
          </a:p>
        </p:txBody>
      </p:sp>
      <p:sp>
        <p:nvSpPr>
          <p:cNvPr id="3" name="Content Placeholder 2"/>
          <p:cNvSpPr txBox="1">
            <a:spLocks noGrp="1"/>
          </p:cNvSpPr>
          <p:nvPr>
            <p:ph idx="1"/>
          </p:nvPr>
        </p:nvSpPr>
        <p:spPr>
          <a:xfrm>
            <a:off x="457200" y="1673352"/>
            <a:ext cx="4038603" cy="4718303"/>
          </a:xfrm>
        </p:spPr>
        <p:txBody>
          <a:bodyPr/>
          <a:lstStyle>
            <a:lvl1pPr>
              <a:spcBef>
                <a:spcPts val="700"/>
              </a:spcBef>
              <a:defRPr sz="2000"/>
            </a:lvl1pPr>
            <a:lvl2pPr>
              <a:spcBef>
                <a:spcPts val="600"/>
              </a:spcBef>
              <a:defRPr sz="1800"/>
            </a:lvl2pPr>
            <a:lvl3pPr>
              <a:spcBef>
                <a:spcPts val="500"/>
              </a:spcBef>
              <a:defRPr sz="1600"/>
            </a:lvl3pPr>
            <a:lvl4pPr>
              <a:defRPr sz="1400"/>
            </a:lvl4pPr>
            <a:lvl5pPr>
              <a:spcBef>
                <a:spcPts val="400"/>
              </a:spcBef>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txBox="1">
            <a:spLocks noGrp="1"/>
          </p:cNvSpPr>
          <p:nvPr>
            <p:ph idx="2"/>
          </p:nvPr>
        </p:nvSpPr>
        <p:spPr>
          <a:xfrm>
            <a:off x="4648196" y="1673352"/>
            <a:ext cx="4038603" cy="4718303"/>
          </a:xfrm>
        </p:spPr>
        <p:txBody>
          <a:bodyPr/>
          <a:lstStyle>
            <a:lvl1pPr>
              <a:spcBef>
                <a:spcPts val="700"/>
              </a:spcBef>
              <a:defRPr sz="2000"/>
            </a:lvl1pPr>
            <a:lvl2pPr>
              <a:spcBef>
                <a:spcPts val="600"/>
              </a:spcBef>
              <a:defRPr sz="1800"/>
            </a:lvl2pPr>
            <a:lvl3pPr>
              <a:spcBef>
                <a:spcPts val="500"/>
              </a:spcBef>
              <a:defRPr sz="1600"/>
            </a:lvl3pPr>
            <a:lvl4pPr>
              <a:defRPr sz="1400"/>
            </a:lvl4pPr>
            <a:lvl5pPr>
              <a:spcBef>
                <a:spcPts val="400"/>
              </a:spcBef>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txBox="1">
            <a:spLocks noGrp="1"/>
          </p:cNvSpPr>
          <p:nvPr>
            <p:ph type="dt" sz="half" idx="7"/>
          </p:nvPr>
        </p:nvSpPr>
        <p:spPr>
          <a:xfrm>
            <a:off x="457200" y="18288"/>
            <a:ext cx="2895603" cy="329184"/>
          </a:xfrm>
          <a:prstGeom prst="rect">
            <a:avLst/>
          </a:prstGeom>
        </p:spPr>
        <p:txBody>
          <a:bodyPr/>
          <a:lstStyle>
            <a:lvl1pPr>
              <a:defRPr/>
            </a:lvl1pPr>
          </a:lstStyle>
          <a:p>
            <a:pPr lvl="0"/>
            <a:endParaRPr lang="en-US" dirty="0"/>
          </a:p>
        </p:txBody>
      </p:sp>
      <p:sp>
        <p:nvSpPr>
          <p:cNvPr id="7" name="Slide Number Placeholder 6"/>
          <p:cNvSpPr txBox="1">
            <a:spLocks noGrp="1"/>
          </p:cNvSpPr>
          <p:nvPr>
            <p:ph type="sldNum" sz="quarter" idx="8"/>
          </p:nvPr>
        </p:nvSpPr>
        <p:spPr/>
        <p:txBody>
          <a:bodyPr/>
          <a:lstStyle>
            <a:lvl1pPr>
              <a:defRPr/>
            </a:lvl1pPr>
          </a:lstStyle>
          <a:p>
            <a:pPr lvl="0"/>
            <a:fld id="{97DCC2B8-C3C0-4945-8B35-9D46B227E30E}" type="slidenum">
              <a:t>‹#›</a:t>
            </a:fld>
            <a:endParaRPr lang="en-US" dirty="0"/>
          </a:p>
        </p:txBody>
      </p:sp>
    </p:spTree>
    <p:extLst>
      <p:ext uri="{BB962C8B-B14F-4D97-AF65-F5344CB8AC3E}">
        <p14:creationId xmlns:p14="http://schemas.microsoft.com/office/powerpoint/2010/main" val="2539888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dirty="0"/>
          </a:p>
        </p:txBody>
      </p:sp>
      <p:sp>
        <p:nvSpPr>
          <p:cNvPr id="3" name="Text Placeholder 2"/>
          <p:cNvSpPr txBox="1">
            <a:spLocks noGrp="1"/>
          </p:cNvSpPr>
          <p:nvPr>
            <p:ph type="body" idx="1"/>
          </p:nvPr>
        </p:nvSpPr>
        <p:spPr>
          <a:xfrm>
            <a:off x="251520" y="1676396"/>
            <a:ext cx="4320470" cy="639759"/>
          </a:xfrm>
        </p:spPr>
        <p:txBody>
          <a:bodyPr anchor="ctr" anchorCtr="1"/>
          <a:lstStyle>
            <a:lvl1pPr marL="0" indent="0" algn="ctr">
              <a:spcBef>
                <a:spcPts val="500"/>
              </a:spcBef>
              <a:buNone/>
              <a:defRPr sz="2000">
                <a:solidFill>
                  <a:srgbClr val="D2533C"/>
                </a:solidFill>
              </a:defRPr>
            </a:lvl1pPr>
          </a:lstStyle>
          <a:p>
            <a:pPr lvl="0"/>
            <a:r>
              <a:rPr lang="en-US" smtClean="0"/>
              <a:t>Click to edit Master text styles</a:t>
            </a:r>
          </a:p>
        </p:txBody>
      </p:sp>
      <p:sp>
        <p:nvSpPr>
          <p:cNvPr id="4" name="Content Placeholder 3"/>
          <p:cNvSpPr txBox="1">
            <a:spLocks noGrp="1"/>
          </p:cNvSpPr>
          <p:nvPr>
            <p:ph idx="2"/>
          </p:nvPr>
        </p:nvSpPr>
        <p:spPr>
          <a:xfrm>
            <a:off x="457200" y="2438403"/>
            <a:ext cx="3931920" cy="3951286"/>
          </a:xfrm>
        </p:spPr>
        <p:txBody>
          <a:bodyPr/>
          <a:lstStyle>
            <a:lvl1pPr>
              <a:defRPr sz="1200"/>
            </a:lvl1pPr>
            <a:lvl2pPr>
              <a:defRPr sz="1100"/>
            </a:lvl2pPr>
            <a:lvl3pPr>
              <a:defRPr sz="1050"/>
            </a:lvl3pPr>
            <a:lvl4pPr>
              <a:defRPr sz="1000"/>
            </a:lvl4pPr>
            <a:lvl5pPr>
              <a:spcBef>
                <a:spcPts val="400"/>
              </a:spcBef>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txBox="1">
            <a:spLocks noGrp="1"/>
          </p:cNvSpPr>
          <p:nvPr>
            <p:ph type="body" idx="3"/>
          </p:nvPr>
        </p:nvSpPr>
        <p:spPr>
          <a:xfrm>
            <a:off x="4572796" y="1676396"/>
            <a:ext cx="4319684" cy="639759"/>
          </a:xfrm>
        </p:spPr>
        <p:txBody>
          <a:bodyPr anchor="ctr" anchorCtr="1"/>
          <a:lstStyle>
            <a:lvl1pPr marL="0" indent="0" algn="ctr">
              <a:spcBef>
                <a:spcPts val="500"/>
              </a:spcBef>
              <a:buNone/>
              <a:defRPr sz="2000">
                <a:solidFill>
                  <a:srgbClr val="D2533C"/>
                </a:solidFill>
              </a:defRPr>
            </a:lvl1pPr>
          </a:lstStyle>
          <a:p>
            <a:pPr lvl="0"/>
            <a:r>
              <a:rPr lang="en-US" smtClean="0"/>
              <a:t>Click to edit Master text styles</a:t>
            </a:r>
          </a:p>
        </p:txBody>
      </p:sp>
      <p:sp>
        <p:nvSpPr>
          <p:cNvPr id="6" name="Content Placeholder 5"/>
          <p:cNvSpPr txBox="1">
            <a:spLocks noGrp="1"/>
          </p:cNvSpPr>
          <p:nvPr>
            <p:ph idx="4"/>
          </p:nvPr>
        </p:nvSpPr>
        <p:spPr>
          <a:xfrm>
            <a:off x="4754880" y="2438403"/>
            <a:ext cx="3931920" cy="3951286"/>
          </a:xfrm>
        </p:spPr>
        <p:txBody>
          <a:bodyPr/>
          <a:lstStyle>
            <a:lvl1pPr>
              <a:defRPr sz="1200"/>
            </a:lvl1pPr>
            <a:lvl2pPr>
              <a:defRPr sz="1100"/>
            </a:lvl2pPr>
            <a:lvl3pPr>
              <a:defRPr sz="1050"/>
            </a:lvl3pPr>
            <a:lvl4pPr>
              <a:defRPr sz="1000"/>
            </a:lvl4pPr>
            <a:lvl5pPr>
              <a:spcBef>
                <a:spcPts val="400"/>
              </a:spcBef>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txBox="1">
            <a:spLocks noGrp="1"/>
          </p:cNvSpPr>
          <p:nvPr>
            <p:ph type="dt" sz="half" idx="7"/>
          </p:nvPr>
        </p:nvSpPr>
        <p:spPr>
          <a:xfrm>
            <a:off x="457200" y="18288"/>
            <a:ext cx="2895603" cy="329184"/>
          </a:xfrm>
          <a:prstGeom prst="rect">
            <a:avLst/>
          </a:prstGeom>
        </p:spPr>
        <p:txBody>
          <a:bodyPr/>
          <a:lstStyle>
            <a:lvl1pPr>
              <a:defRPr/>
            </a:lvl1pPr>
          </a:lstStyle>
          <a:p>
            <a:pPr lvl="0"/>
            <a:endParaRPr lang="en-US" dirty="0"/>
          </a:p>
        </p:txBody>
      </p:sp>
      <p:sp>
        <p:nvSpPr>
          <p:cNvPr id="9" name="Slide Number Placeholder 8"/>
          <p:cNvSpPr txBox="1">
            <a:spLocks noGrp="1"/>
          </p:cNvSpPr>
          <p:nvPr>
            <p:ph type="sldNum" sz="quarter" idx="8"/>
          </p:nvPr>
        </p:nvSpPr>
        <p:spPr/>
        <p:txBody>
          <a:bodyPr/>
          <a:lstStyle>
            <a:lvl1pPr>
              <a:defRPr/>
            </a:lvl1pPr>
          </a:lstStyle>
          <a:p>
            <a:pPr lvl="0"/>
            <a:fld id="{A2BDAFE6-325F-45B4-B155-6DED07C13A15}" type="slidenum">
              <a:t>‹#›</a:t>
            </a:fld>
            <a:endParaRPr lang="en-US" dirty="0"/>
          </a:p>
        </p:txBody>
      </p:sp>
      <p:cxnSp>
        <p:nvCxnSpPr>
          <p:cNvPr id="10" name="Straight Connector 10"/>
          <p:cNvCxnSpPr/>
          <p:nvPr/>
        </p:nvCxnSpPr>
        <p:spPr>
          <a:xfrm rot="5400013">
            <a:off x="2217813" y="4045826"/>
            <a:ext cx="4709160" cy="787"/>
          </a:xfrm>
          <a:prstGeom prst="straightConnector1">
            <a:avLst/>
          </a:prstGeom>
          <a:noFill/>
          <a:ln w="19046">
            <a:solidFill>
              <a:srgbClr val="D2533C"/>
            </a:solidFill>
            <a:prstDash val="solid"/>
          </a:ln>
        </p:spPr>
      </p:cxnSp>
    </p:spTree>
    <p:extLst>
      <p:ext uri="{BB962C8B-B14F-4D97-AF65-F5344CB8AC3E}">
        <p14:creationId xmlns:p14="http://schemas.microsoft.com/office/powerpoint/2010/main" val="707529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US"/>
          </a:p>
        </p:txBody>
      </p:sp>
      <p:sp>
        <p:nvSpPr>
          <p:cNvPr id="3" name="Date Placeholder 2"/>
          <p:cNvSpPr txBox="1">
            <a:spLocks noGrp="1"/>
          </p:cNvSpPr>
          <p:nvPr>
            <p:ph type="dt" sz="half" idx="7"/>
          </p:nvPr>
        </p:nvSpPr>
        <p:spPr>
          <a:xfrm>
            <a:off x="457200" y="18288"/>
            <a:ext cx="2895603" cy="329184"/>
          </a:xfrm>
          <a:prstGeom prst="rect">
            <a:avLst/>
          </a:prstGeom>
        </p:spPr>
        <p:txBody>
          <a:bodyPr/>
          <a:lstStyle>
            <a:lvl1pPr>
              <a:defRPr/>
            </a:lvl1pPr>
          </a:lstStyle>
          <a:p>
            <a:pPr lvl="0"/>
            <a:endParaRPr lang="en-US" dirty="0"/>
          </a:p>
        </p:txBody>
      </p:sp>
      <p:sp>
        <p:nvSpPr>
          <p:cNvPr id="5" name="Slide Number Placeholder 4"/>
          <p:cNvSpPr txBox="1">
            <a:spLocks noGrp="1"/>
          </p:cNvSpPr>
          <p:nvPr>
            <p:ph type="sldNum" sz="quarter" idx="8"/>
          </p:nvPr>
        </p:nvSpPr>
        <p:spPr/>
        <p:txBody>
          <a:bodyPr/>
          <a:lstStyle>
            <a:lvl1pPr>
              <a:defRPr/>
            </a:lvl1pPr>
          </a:lstStyle>
          <a:p>
            <a:pPr lvl="0"/>
            <a:fld id="{0E64C7E0-D490-4FFB-A4B3-DD00A01FCA67}" type="slidenum">
              <a:t>‹#›</a:t>
            </a:fld>
            <a:endParaRPr lang="en-US" dirty="0"/>
          </a:p>
        </p:txBody>
      </p:sp>
    </p:spTree>
    <p:extLst>
      <p:ext uri="{BB962C8B-B14F-4D97-AF65-F5344CB8AC3E}">
        <p14:creationId xmlns:p14="http://schemas.microsoft.com/office/powerpoint/2010/main" val="701554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a:xfrm>
            <a:off x="457200" y="18288"/>
            <a:ext cx="2895603" cy="329184"/>
          </a:xfrm>
          <a:prstGeom prst="rect">
            <a:avLst/>
          </a:prstGeom>
        </p:spPr>
        <p:txBody>
          <a:bodyPr/>
          <a:lstStyle>
            <a:lvl1pPr>
              <a:defRPr/>
            </a:lvl1pPr>
          </a:lstStyle>
          <a:p>
            <a:pPr lvl="0"/>
            <a:endParaRPr lang="en-US" dirty="0"/>
          </a:p>
        </p:txBody>
      </p:sp>
      <p:sp>
        <p:nvSpPr>
          <p:cNvPr id="4" name="Slide Number Placeholder 3"/>
          <p:cNvSpPr txBox="1">
            <a:spLocks noGrp="1"/>
          </p:cNvSpPr>
          <p:nvPr>
            <p:ph type="sldNum" sz="quarter" idx="8"/>
          </p:nvPr>
        </p:nvSpPr>
        <p:spPr/>
        <p:txBody>
          <a:bodyPr/>
          <a:lstStyle>
            <a:lvl1pPr>
              <a:defRPr/>
            </a:lvl1pPr>
          </a:lstStyle>
          <a:p>
            <a:pPr lvl="0"/>
            <a:fld id="{B611F69D-5F38-435C-A623-A1A0EA48E3D8}" type="slidenum">
              <a:t>‹#›</a:t>
            </a:fld>
            <a:endParaRPr lang="en-US" dirty="0"/>
          </a:p>
        </p:txBody>
      </p:sp>
    </p:spTree>
    <p:extLst>
      <p:ext uri="{BB962C8B-B14F-4D97-AF65-F5344CB8AC3E}">
        <p14:creationId xmlns:p14="http://schemas.microsoft.com/office/powerpoint/2010/main" val="2574545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92080"/>
            <a:ext cx="2139696" cy="1261872"/>
          </a:xfrm>
        </p:spPr>
        <p:txBody>
          <a:bodyPr anchor="b"/>
          <a:lstStyle>
            <a:lvl1pPr>
              <a:defRPr sz="2400"/>
            </a:lvl1pPr>
          </a:lstStyle>
          <a:p>
            <a:pPr lvl="0"/>
            <a:r>
              <a:rPr lang="en-US" smtClean="0"/>
              <a:t>Click to edit Master title style</a:t>
            </a:r>
            <a:endParaRPr lang="en-US"/>
          </a:p>
        </p:txBody>
      </p:sp>
      <p:sp>
        <p:nvSpPr>
          <p:cNvPr id="3" name="Content Placeholder 2"/>
          <p:cNvSpPr txBox="1">
            <a:spLocks noGrp="1"/>
          </p:cNvSpPr>
          <p:nvPr>
            <p:ph idx="1"/>
          </p:nvPr>
        </p:nvSpPr>
        <p:spPr>
          <a:xfrm>
            <a:off x="2971800" y="792080"/>
            <a:ext cx="5715000" cy="5577840"/>
          </a:xfrm>
        </p:spPr>
        <p:txBody>
          <a:bodyPr/>
          <a:lstStyle>
            <a:lvl1pPr>
              <a:spcBef>
                <a:spcPts val="800"/>
              </a:spcBef>
              <a:defRPr sz="3200"/>
            </a:lvl1pPr>
            <a:lvl2pPr>
              <a:spcBef>
                <a:spcPts val="700"/>
              </a:spcBef>
              <a:defRPr sz="2800"/>
            </a:lvl2pPr>
            <a:lvl3pPr>
              <a:spcBef>
                <a:spcPts val="600"/>
              </a:spcBef>
              <a:defRPr sz="2400"/>
            </a:lvl3pPr>
            <a:lvl4pPr>
              <a:spcBef>
                <a:spcPts val="500"/>
              </a:spcBef>
              <a:defRPr sz="2000"/>
            </a:lvl4pPr>
            <a:lvl5pPr>
              <a:spcBef>
                <a:spcPts val="500"/>
              </a:spcBef>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txBox="1">
            <a:spLocks noGrp="1"/>
          </p:cNvSpPr>
          <p:nvPr>
            <p:ph type="body" idx="2"/>
          </p:nvPr>
        </p:nvSpPr>
        <p:spPr>
          <a:xfrm>
            <a:off x="457200" y="2130551"/>
            <a:ext cx="2139696" cy="4243611"/>
          </a:xfrm>
        </p:spPr>
        <p:txBody>
          <a:bodyPr/>
          <a:lstStyle>
            <a:lvl1pPr marL="0" indent="0">
              <a:spcBef>
                <a:spcPts val="300"/>
              </a:spcBef>
              <a:buNone/>
              <a:defRPr sz="1400"/>
            </a:lvl1pPr>
          </a:lstStyle>
          <a:p>
            <a:pPr lvl="0"/>
            <a:r>
              <a:rPr lang="en-US" smtClean="0"/>
              <a:t>Click to edit Master text styles</a:t>
            </a:r>
          </a:p>
        </p:txBody>
      </p:sp>
      <p:sp>
        <p:nvSpPr>
          <p:cNvPr id="5" name="Date Placeholder 4"/>
          <p:cNvSpPr txBox="1">
            <a:spLocks noGrp="1"/>
          </p:cNvSpPr>
          <p:nvPr>
            <p:ph type="dt" sz="half" idx="7"/>
          </p:nvPr>
        </p:nvSpPr>
        <p:spPr>
          <a:xfrm>
            <a:off x="457200" y="18288"/>
            <a:ext cx="2895603" cy="329184"/>
          </a:xfrm>
          <a:prstGeom prst="rect">
            <a:avLst/>
          </a:prstGeom>
        </p:spPr>
        <p:txBody>
          <a:bodyPr/>
          <a:lstStyle>
            <a:lvl1pPr>
              <a:defRPr/>
            </a:lvl1pPr>
          </a:lstStyle>
          <a:p>
            <a:pPr lvl="0"/>
            <a:endParaRPr lang="en-US" dirty="0"/>
          </a:p>
        </p:txBody>
      </p:sp>
      <p:sp>
        <p:nvSpPr>
          <p:cNvPr id="7" name="Slide Number Placeholder 6"/>
          <p:cNvSpPr txBox="1">
            <a:spLocks noGrp="1"/>
          </p:cNvSpPr>
          <p:nvPr>
            <p:ph type="sldNum" sz="quarter" idx="8"/>
          </p:nvPr>
        </p:nvSpPr>
        <p:spPr/>
        <p:txBody>
          <a:bodyPr/>
          <a:lstStyle>
            <a:lvl1pPr>
              <a:defRPr/>
            </a:lvl1pPr>
          </a:lstStyle>
          <a:p>
            <a:pPr lvl="0"/>
            <a:fld id="{D10FB75A-3B2A-4B6E-A4DD-169DC240944C}" type="slidenum">
              <a:t>‹#›</a:t>
            </a:fld>
            <a:endParaRPr lang="en-US" dirty="0"/>
          </a:p>
        </p:txBody>
      </p:sp>
      <p:cxnSp>
        <p:nvCxnSpPr>
          <p:cNvPr id="8" name="Straight Connector 8"/>
          <p:cNvCxnSpPr/>
          <p:nvPr/>
        </p:nvCxnSpPr>
        <p:spPr>
          <a:xfrm rot="5400013">
            <a:off x="-13113" y="3580205"/>
            <a:ext cx="5577839" cy="1591"/>
          </a:xfrm>
          <a:prstGeom prst="straightConnector1">
            <a:avLst/>
          </a:prstGeom>
          <a:noFill/>
          <a:ln w="19046">
            <a:solidFill>
              <a:srgbClr val="D2533C"/>
            </a:solidFill>
            <a:prstDash val="solid"/>
          </a:ln>
        </p:spPr>
      </p:cxnSp>
    </p:spTree>
    <p:extLst>
      <p:ext uri="{BB962C8B-B14F-4D97-AF65-F5344CB8AC3E}">
        <p14:creationId xmlns:p14="http://schemas.microsoft.com/office/powerpoint/2010/main" val="2570429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792483"/>
            <a:ext cx="2142676" cy="1264916"/>
          </a:xfrm>
        </p:spPr>
        <p:txBody>
          <a:bodyPr anchor="b"/>
          <a:lstStyle>
            <a:lvl1pPr>
              <a:defRPr sz="2400"/>
            </a:lvl1pPr>
          </a:lstStyle>
          <a:p>
            <a:pPr lvl="0"/>
            <a:r>
              <a:rPr lang="en-US" smtClean="0"/>
              <a:t>Click to edit Master title style</a:t>
            </a:r>
            <a:endParaRPr lang="en-US"/>
          </a:p>
        </p:txBody>
      </p:sp>
      <p:sp>
        <p:nvSpPr>
          <p:cNvPr id="3" name="Picture Placeholder 2"/>
          <p:cNvSpPr txBox="1">
            <a:spLocks noGrp="1"/>
          </p:cNvSpPr>
          <p:nvPr>
            <p:ph type="pic" idx="1"/>
          </p:nvPr>
        </p:nvSpPr>
        <p:spPr>
          <a:xfrm>
            <a:off x="2858606" y="838203"/>
            <a:ext cx="5904390" cy="5500454"/>
          </a:xfrm>
          <a:solidFill>
            <a:srgbClr val="F3F2DC"/>
          </a:solidFill>
          <a:ln w="76196">
            <a:solidFill>
              <a:srgbClr val="FFFFFF"/>
            </a:solidFill>
            <a:prstDash val="solid"/>
            <a:miter/>
          </a:ln>
          <a:effectLst>
            <a:outerShdw dist="12701" dir="5400000" algn="tl">
              <a:srgbClr val="000000">
                <a:alpha val="59000"/>
              </a:srgbClr>
            </a:outerShdw>
          </a:effectLst>
        </p:spPr>
        <p:txBody>
          <a:bodyPr/>
          <a:lstStyle>
            <a:lvl1pPr marL="0" indent="0">
              <a:spcBef>
                <a:spcPts val="800"/>
              </a:spcBef>
              <a:buNone/>
              <a:defRPr sz="3200"/>
            </a:lvl1pPr>
          </a:lstStyle>
          <a:p>
            <a:pPr lvl="0"/>
            <a:r>
              <a:rPr lang="en-US" smtClean="0"/>
              <a:t>Click icon to add picture</a:t>
            </a:r>
            <a:endParaRPr lang="en-US" dirty="0"/>
          </a:p>
        </p:txBody>
      </p:sp>
      <p:sp>
        <p:nvSpPr>
          <p:cNvPr id="4" name="Text Placeholder 3"/>
          <p:cNvSpPr txBox="1">
            <a:spLocks noGrp="1"/>
          </p:cNvSpPr>
          <p:nvPr>
            <p:ph type="body" idx="2"/>
          </p:nvPr>
        </p:nvSpPr>
        <p:spPr>
          <a:xfrm>
            <a:off x="457200" y="2133596"/>
            <a:ext cx="2139696" cy="4242816"/>
          </a:xfrm>
        </p:spPr>
        <p:txBody>
          <a:bodyPr/>
          <a:lstStyle>
            <a:lvl1pPr marL="0" indent="0">
              <a:spcBef>
                <a:spcPts val="300"/>
              </a:spcBef>
              <a:buNone/>
              <a:defRPr sz="1400"/>
            </a:lvl1pPr>
          </a:lstStyle>
          <a:p>
            <a:pPr lvl="0"/>
            <a:r>
              <a:rPr lang="en-US" smtClean="0"/>
              <a:t>Click to edit Master text styles</a:t>
            </a:r>
          </a:p>
        </p:txBody>
      </p:sp>
      <p:sp>
        <p:nvSpPr>
          <p:cNvPr id="5" name="Date Placeholder 4"/>
          <p:cNvSpPr txBox="1">
            <a:spLocks noGrp="1"/>
          </p:cNvSpPr>
          <p:nvPr>
            <p:ph type="dt" sz="half" idx="7"/>
          </p:nvPr>
        </p:nvSpPr>
        <p:spPr>
          <a:xfrm>
            <a:off x="457200" y="18288"/>
            <a:ext cx="2895603" cy="329184"/>
          </a:xfrm>
          <a:prstGeom prst="rect">
            <a:avLst/>
          </a:prstGeom>
        </p:spPr>
        <p:txBody>
          <a:bodyPr/>
          <a:lstStyle>
            <a:lvl1pPr>
              <a:defRPr/>
            </a:lvl1pPr>
          </a:lstStyle>
          <a:p>
            <a:pPr lvl="0"/>
            <a:endParaRPr lang="en-US" dirty="0"/>
          </a:p>
        </p:txBody>
      </p:sp>
      <p:sp>
        <p:nvSpPr>
          <p:cNvPr id="7" name="Slide Number Placeholder 6"/>
          <p:cNvSpPr txBox="1">
            <a:spLocks noGrp="1"/>
          </p:cNvSpPr>
          <p:nvPr>
            <p:ph type="sldNum" sz="quarter" idx="8"/>
          </p:nvPr>
        </p:nvSpPr>
        <p:spPr/>
        <p:txBody>
          <a:bodyPr/>
          <a:lstStyle>
            <a:lvl1pPr>
              <a:defRPr/>
            </a:lvl1pPr>
          </a:lstStyle>
          <a:p>
            <a:pPr lvl="0"/>
            <a:fld id="{67553357-1755-429C-9504-0FC3770C5A2D}" type="slidenum">
              <a:t>‹#›</a:t>
            </a:fld>
            <a:endParaRPr lang="en-US" dirty="0"/>
          </a:p>
        </p:txBody>
      </p:sp>
    </p:spTree>
    <p:extLst>
      <p:ext uri="{BB962C8B-B14F-4D97-AF65-F5344CB8AC3E}">
        <p14:creationId xmlns:p14="http://schemas.microsoft.com/office/powerpoint/2010/main" val="1415547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21" Type="http://schemas.microsoft.com/office/2007/relationships/hdphoto" Target="../media/hdphoto2.wdp"/><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Placeholder 1"/>
          <p:cNvSpPr txBox="1">
            <a:spLocks noGrp="1"/>
          </p:cNvSpPr>
          <p:nvPr>
            <p:ph type="title"/>
          </p:nvPr>
        </p:nvSpPr>
        <p:spPr>
          <a:xfrm>
            <a:off x="457200" y="533396"/>
            <a:ext cx="8229600" cy="990596"/>
          </a:xfrm>
          <a:prstGeom prst="rect">
            <a:avLst/>
          </a:prstGeom>
          <a:noFill/>
          <a:ln>
            <a:noFill/>
          </a:ln>
        </p:spPr>
        <p:txBody>
          <a:bodyPr vert="horz" wrap="square" lIns="91440" tIns="45720" rIns="91440" bIns="45720" anchor="ctr" anchorCtr="0" compatLnSpc="1"/>
          <a:lstStyle/>
          <a:p>
            <a:pPr lvl="0"/>
            <a:r>
              <a:rPr lang="en-US" dirty="0" smtClean="0"/>
              <a:t>Click to edit Master title style</a:t>
            </a:r>
            <a:endParaRPr lang="en-US" dirty="0"/>
          </a:p>
        </p:txBody>
      </p:sp>
      <p:sp>
        <p:nvSpPr>
          <p:cNvPr id="4" name="Text Placeholder 2"/>
          <p:cNvSpPr txBox="1">
            <a:spLocks noGrp="1"/>
          </p:cNvSpPr>
          <p:nvPr>
            <p:ph type="body" idx="1"/>
          </p:nvPr>
        </p:nvSpPr>
        <p:spPr>
          <a:xfrm>
            <a:off x="457200" y="1600200"/>
            <a:ext cx="8229600" cy="4876796"/>
          </a:xfrm>
          <a:prstGeom prst="rect">
            <a:avLst/>
          </a:prstGeom>
          <a:noFill/>
          <a:ln>
            <a:noFill/>
          </a:ln>
        </p:spPr>
        <p:txBody>
          <a:bodyPr vert="horz" wrap="square" lIns="91440" tIns="45720" rIns="91440" bIns="45720" anchor="t" anchorCtr="0" compatLnSpc="1"/>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
          <p:cNvSpPr/>
          <p:nvPr userDrawn="1"/>
        </p:nvSpPr>
        <p:spPr>
          <a:xfrm>
            <a:off x="0" y="0"/>
            <a:ext cx="9144000" cy="365760"/>
          </a:xfrm>
          <a:prstGeom prst="rect">
            <a:avLst/>
          </a:prstGeom>
          <a:solidFill>
            <a:srgbClr val="93A299"/>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Arial"/>
            </a:endParaRPr>
          </a:p>
        </p:txBody>
      </p:sp>
      <p:sp>
        <p:nvSpPr>
          <p:cNvPr id="8" name="Slide Number Placeholder 5"/>
          <p:cNvSpPr txBox="1">
            <a:spLocks noGrp="1"/>
          </p:cNvSpPr>
          <p:nvPr>
            <p:ph type="sldNum" sz="quarter" idx="4"/>
          </p:nvPr>
        </p:nvSpPr>
        <p:spPr>
          <a:xfrm>
            <a:off x="8711953" y="365760"/>
            <a:ext cx="432047" cy="329184"/>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100" baseline="0" dirty="0" smtClean="0">
                <a:solidFill>
                  <a:schemeClr val="bg1">
                    <a:lumMod val="50000"/>
                  </a:schemeClr>
                </a:solidFill>
                <a:uFillTx/>
                <a:latin typeface="Arial"/>
              </a:defRPr>
            </a:lvl1pPr>
          </a:lstStyle>
          <a:p>
            <a:fld id="{EE3AB45D-D15A-4124-807E-C167007447A2}" type="slidenum">
              <a:rPr lang="en-GB" smtClean="0"/>
              <a:pPr/>
              <a:t>‹#›</a:t>
            </a:fld>
            <a:endParaRPr lang="en-GB" dirty="0"/>
          </a:p>
        </p:txBody>
      </p:sp>
      <p:grpSp>
        <p:nvGrpSpPr>
          <p:cNvPr id="13" name="Group 12"/>
          <p:cNvGrpSpPr/>
          <p:nvPr/>
        </p:nvGrpSpPr>
        <p:grpSpPr>
          <a:xfrm>
            <a:off x="128793" y="83134"/>
            <a:ext cx="2376240" cy="224767"/>
            <a:chOff x="2123728" y="90934"/>
            <a:chExt cx="2376240" cy="224767"/>
          </a:xfrm>
        </p:grpSpPr>
        <p:pic>
          <p:nvPicPr>
            <p:cNvPr id="14"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23728" y="90934"/>
              <a:ext cx="216000"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C79575A9-3CFC-4B10-BCE0-0CBEC2960A6A" descr="62F22884-EB24-4CDD-A2A0-81AB089D85CC@ekht"/>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2156" r="65406"/>
            <a:stretch/>
          </p:blipFill>
          <p:spPr bwMode="auto">
            <a:xfrm>
              <a:off x="2483768" y="95548"/>
              <a:ext cx="216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C79575A9-3CFC-4B10-BCE0-0CBEC2960A6A" descr="62F22884-EB24-4CDD-A2A0-81AB089D85CC@ekht"/>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43874" r="43301"/>
            <a:stretch/>
          </p:blipFill>
          <p:spPr bwMode="auto">
            <a:xfrm>
              <a:off x="3203848" y="103855"/>
              <a:ext cx="216000" cy="20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79575A9-3CFC-4B10-BCE0-0CBEC2960A6A" descr="62F22884-EB24-4CDD-A2A0-81AB089D85CC@ekht"/>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66001" r="21462"/>
            <a:stretch/>
          </p:blipFill>
          <p:spPr bwMode="auto">
            <a:xfrm>
              <a:off x="3563888" y="90934"/>
              <a:ext cx="216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C79575A9-3CFC-4B10-BCE0-0CBEC2960A6A" descr="62F22884-EB24-4CDD-A2A0-81AB089D85CC@ekht"/>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87516"/>
            <a:stretch/>
          </p:blipFill>
          <p:spPr bwMode="auto">
            <a:xfrm>
              <a:off x="4283968" y="99701"/>
              <a:ext cx="216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rotWithShape="1">
            <a:blip r:embed="rId18">
              <a:extLst>
                <a:ext uri="{BEBA8EAE-BF5A-486C-A8C5-ECC9F3942E4B}">
                  <a14:imgProps xmlns:a14="http://schemas.microsoft.com/office/drawing/2010/main">
                    <a14:imgLayer r:embed="rId19">
                      <a14:imgEffect>
                        <a14:backgroundRemoval t="42130" b="53704" l="41771" r="48281"/>
                      </a14:imgEffect>
                    </a14:imgLayer>
                  </a14:imgProps>
                </a:ext>
              </a:extLst>
            </a:blip>
            <a:srcRect l="41656" t="41562" r="51401" b="46095"/>
            <a:stretch/>
          </p:blipFill>
          <p:spPr bwMode="auto">
            <a:xfrm>
              <a:off x="3923928" y="90934"/>
              <a:ext cx="216000" cy="216000"/>
            </a:xfrm>
            <a:prstGeom prst="rect">
              <a:avLst/>
            </a:prstGeom>
            <a:noFill/>
            <a:ln>
              <a:noFill/>
            </a:ln>
            <a:extLst>
              <a:ext uri="{53640926-AAD7-44D8-BBD7-CCE9431645EC}">
                <a14:shadowObscured xmlns:a14="http://schemas.microsoft.com/office/drawing/2010/main"/>
              </a:ext>
            </a:extLst>
          </p:spPr>
        </p:pic>
        <p:pic>
          <p:nvPicPr>
            <p:cNvPr id="20" name="Picture 19"/>
            <p:cNvPicPr>
              <a:picLocks noChangeAspect="1"/>
            </p:cNvPicPr>
            <p:nvPr/>
          </p:nvPicPr>
          <p:blipFill rotWithShape="1">
            <a:blip r:embed="rId20">
              <a:extLst>
                <a:ext uri="{BEBA8EAE-BF5A-486C-A8C5-ECC9F3942E4B}">
                  <a14:imgProps xmlns:a14="http://schemas.microsoft.com/office/drawing/2010/main">
                    <a14:imgLayer r:embed="rId21">
                      <a14:imgEffect>
                        <a14:backgroundRemoval t="41944" b="53704" l="41667" r="48281"/>
                      </a14:imgEffect>
                    </a14:imgLayer>
                  </a14:imgProps>
                </a:ext>
              </a:extLst>
            </a:blip>
            <a:srcRect l="41668" t="41966" r="51676" b="46239"/>
            <a:stretch/>
          </p:blipFill>
          <p:spPr bwMode="auto">
            <a:xfrm>
              <a:off x="2843808" y="95548"/>
              <a:ext cx="216000" cy="216000"/>
            </a:xfrm>
            <a:prstGeom prst="rect">
              <a:avLst/>
            </a:prstGeom>
            <a:ln>
              <a:noFill/>
            </a:ln>
            <a:extLst>
              <a:ext uri="{53640926-AAD7-44D8-BBD7-CCE9431645EC}">
                <a14:shadowObscured xmlns:a14="http://schemas.microsoft.com/office/drawing/2010/main"/>
              </a:ext>
            </a:extLst>
          </p:spPr>
        </p:pic>
      </p:grpSp>
      <p:sp>
        <p:nvSpPr>
          <p:cNvPr id="21" name="TextBox 20"/>
          <p:cNvSpPr txBox="1"/>
          <p:nvPr/>
        </p:nvSpPr>
        <p:spPr>
          <a:xfrm>
            <a:off x="133680" y="6623075"/>
            <a:ext cx="2854144" cy="253916"/>
          </a:xfrm>
          <a:prstGeom prst="rect">
            <a:avLst/>
          </a:prstGeom>
          <a:noFill/>
        </p:spPr>
        <p:txBody>
          <a:bodyPr wrap="square" rtlCol="0">
            <a:spAutoFit/>
          </a:bodyPr>
          <a:lstStyle/>
          <a:p>
            <a:r>
              <a:rPr lang="en-GB" sz="1050" b="1" i="1" dirty="0" smtClean="0">
                <a:solidFill>
                  <a:schemeClr val="bg1">
                    <a:lumMod val="65000"/>
                  </a:schemeClr>
                </a:solidFill>
                <a:latin typeface="Arial" pitchFamily="34"/>
                <a:cs typeface="Arial" pitchFamily="34"/>
              </a:rPr>
              <a:t>Version: 1.3</a:t>
            </a:r>
            <a:r>
              <a:rPr lang="en-GB" sz="1050" b="1" i="1" baseline="0" dirty="0" smtClean="0">
                <a:solidFill>
                  <a:schemeClr val="bg1">
                    <a:lumMod val="65000"/>
                  </a:schemeClr>
                </a:solidFill>
                <a:latin typeface="Arial" pitchFamily="34"/>
                <a:cs typeface="Arial" pitchFamily="34"/>
              </a:rPr>
              <a:t> Red v1.3 </a:t>
            </a:r>
            <a:r>
              <a:rPr lang="en-GB" sz="1050" b="1" i="1" dirty="0" smtClean="0">
                <a:solidFill>
                  <a:schemeClr val="bg1">
                    <a:lumMod val="65000"/>
                  </a:schemeClr>
                </a:solidFill>
                <a:latin typeface="Arial" pitchFamily="34"/>
                <a:cs typeface="Arial" pitchFamily="34"/>
              </a:rPr>
              <a:t>Date: 23/01/17</a:t>
            </a:r>
            <a:endParaRPr lang="en-GB" sz="1050" b="1" i="1" dirty="0">
              <a:solidFill>
                <a:schemeClr val="bg1">
                  <a:lumMod val="65000"/>
                </a:schemeClr>
              </a:solidFill>
              <a:latin typeface="Arial" pitchFamily="34"/>
              <a:cs typeface="Arial" pitchFamily="34"/>
            </a:endParaRPr>
          </a:p>
        </p:txBody>
      </p:sp>
      <p:sp>
        <p:nvSpPr>
          <p:cNvPr id="6" name="TextBox 5"/>
          <p:cNvSpPr txBox="1"/>
          <p:nvPr userDrawn="1"/>
        </p:nvSpPr>
        <p:spPr>
          <a:xfrm>
            <a:off x="5210861" y="31000"/>
            <a:ext cx="3256020" cy="276999"/>
          </a:xfrm>
          <a:prstGeom prst="rect">
            <a:avLst/>
          </a:prstGeom>
          <a:noFill/>
        </p:spPr>
        <p:txBody>
          <a:bodyPr wrap="none" rtlCol="0">
            <a:spAutoFit/>
          </a:bodyPr>
          <a:lstStyle/>
          <a:p>
            <a:r>
              <a:rPr lang="en-GB" sz="1200" b="1" dirty="0" smtClean="0">
                <a:solidFill>
                  <a:schemeClr val="bg1"/>
                </a:solidFill>
                <a:latin typeface="Arial" panose="020B0604020202020204" pitchFamily="34" charset="0"/>
                <a:cs typeface="Arial" panose="020B0604020202020204" pitchFamily="34" charset="0"/>
              </a:rPr>
              <a:t>Kent and Medway Digital Health Roadmap</a:t>
            </a:r>
            <a:endParaRPr lang="en-GB" sz="1200" b="1" dirty="0">
              <a:solidFill>
                <a:schemeClr val="bg1"/>
              </a:solidFill>
              <a:latin typeface="Arial" panose="020B0604020202020204" pitchFamily="34" charset="0"/>
              <a:cs typeface="Arial" panose="020B0604020202020204" pitchFamily="34" charset="0"/>
            </a:endParaRPr>
          </a:p>
        </p:txBody>
      </p:sp>
      <p:pic>
        <p:nvPicPr>
          <p:cNvPr id="5122" name="Picture 2" descr="Nhs"/>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8460432" y="69333"/>
            <a:ext cx="608013" cy="2381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marL="0" marR="0" lvl="0" indent="0" algn="l" defTabSz="914400" rtl="0" eaLnBrk="1" fontAlgn="auto" hangingPunct="1">
        <a:lnSpc>
          <a:spcPct val="100000"/>
        </a:lnSpc>
        <a:spcBef>
          <a:spcPts val="0"/>
        </a:spcBef>
        <a:spcAft>
          <a:spcPts val="0"/>
        </a:spcAft>
        <a:buNone/>
        <a:tabLst/>
        <a:defRPr lang="en-US" sz="3600" b="0" i="0" u="none" strike="noStrike" kern="1200" cap="none" spc="-100" baseline="0">
          <a:solidFill>
            <a:srgbClr val="D2533C"/>
          </a:solidFill>
          <a:uFillTx/>
          <a:latin typeface="Arial"/>
        </a:defRPr>
      </a:lvl1pPr>
    </p:titleStyle>
    <p:bodyStyle>
      <a:lvl1pPr marL="182880" marR="0" lvl="0" indent="-182880" algn="l" defTabSz="914400" rtl="0" eaLnBrk="1" fontAlgn="auto" hangingPunct="1">
        <a:lnSpc>
          <a:spcPct val="100000"/>
        </a:lnSpc>
        <a:spcBef>
          <a:spcPts val="600"/>
        </a:spcBef>
        <a:spcAft>
          <a:spcPts val="0"/>
        </a:spcAft>
        <a:buClr>
          <a:srgbClr val="93A299"/>
        </a:buClr>
        <a:buSzPct val="85000"/>
        <a:buFont typeface="Arial" pitchFamily="34"/>
        <a:buChar char="•"/>
        <a:tabLst/>
        <a:defRPr lang="en-US" sz="2000" b="0" i="0" u="none" strike="noStrike" kern="1200" cap="none" spc="0" baseline="0">
          <a:solidFill>
            <a:srgbClr val="292934"/>
          </a:solidFill>
          <a:uFillTx/>
          <a:latin typeface="Arial"/>
        </a:defRPr>
      </a:lvl1pPr>
      <a:lvl2pPr marL="457200" marR="0" lvl="1" indent="-182880" algn="l" defTabSz="914400" rtl="0" eaLnBrk="1" fontAlgn="auto" hangingPunct="1">
        <a:lnSpc>
          <a:spcPct val="100000"/>
        </a:lnSpc>
        <a:spcBef>
          <a:spcPts val="500"/>
        </a:spcBef>
        <a:spcAft>
          <a:spcPts val="0"/>
        </a:spcAft>
        <a:buClr>
          <a:srgbClr val="93A299"/>
        </a:buClr>
        <a:buSzPct val="85000"/>
        <a:buFont typeface="Arial" pitchFamily="34"/>
        <a:buChar char="•"/>
        <a:tabLst/>
        <a:defRPr lang="en-US" sz="1800" b="0" i="0" u="none" strike="noStrike" kern="1200" cap="none" spc="0" baseline="0">
          <a:solidFill>
            <a:srgbClr val="292934"/>
          </a:solidFill>
          <a:uFillTx/>
          <a:latin typeface="Arial"/>
        </a:defRPr>
      </a:lvl2pPr>
      <a:lvl3pPr marL="731520" marR="0" lvl="2" indent="-182880" algn="l" defTabSz="914400" rtl="0" eaLnBrk="1" fontAlgn="auto" hangingPunct="1">
        <a:lnSpc>
          <a:spcPct val="100000"/>
        </a:lnSpc>
        <a:spcBef>
          <a:spcPts val="400"/>
        </a:spcBef>
        <a:spcAft>
          <a:spcPts val="0"/>
        </a:spcAft>
        <a:buClr>
          <a:srgbClr val="93A299"/>
        </a:buClr>
        <a:buSzPct val="90000"/>
        <a:buFont typeface="Arial" pitchFamily="34"/>
        <a:buChar char="•"/>
        <a:tabLst/>
        <a:defRPr lang="en-US" sz="1600" b="0" i="0" u="none" strike="noStrike" kern="1200" cap="none" spc="0" baseline="0">
          <a:solidFill>
            <a:srgbClr val="292934"/>
          </a:solidFill>
          <a:uFillTx/>
          <a:latin typeface="Arial"/>
        </a:defRPr>
      </a:lvl3pPr>
      <a:lvl4pPr marL="1005840" marR="0" lvl="3" indent="-182880" algn="l" defTabSz="914400" rtl="0" eaLnBrk="1" fontAlgn="auto" hangingPunct="1">
        <a:lnSpc>
          <a:spcPct val="100000"/>
        </a:lnSpc>
        <a:spcBef>
          <a:spcPts val="400"/>
        </a:spcBef>
        <a:spcAft>
          <a:spcPts val="0"/>
        </a:spcAft>
        <a:buClr>
          <a:srgbClr val="93A299"/>
        </a:buClr>
        <a:buSzPct val="100000"/>
        <a:buFont typeface="Arial" pitchFamily="34"/>
        <a:buChar char="•"/>
        <a:tabLst/>
        <a:defRPr lang="en-US" sz="1400" b="0" i="0" u="none" strike="noStrike" kern="1200" cap="none" spc="0" baseline="0">
          <a:solidFill>
            <a:srgbClr val="292934"/>
          </a:solidFill>
          <a:uFillTx/>
          <a:latin typeface="Arial"/>
        </a:defRPr>
      </a:lvl4pPr>
      <a:lvl5pPr marL="1188720" marR="0" lvl="4" indent="-137160" algn="l" defTabSz="914400" rtl="0" eaLnBrk="1" fontAlgn="auto" hangingPunct="1">
        <a:lnSpc>
          <a:spcPct val="100000"/>
        </a:lnSpc>
        <a:spcBef>
          <a:spcPts val="300"/>
        </a:spcBef>
        <a:spcAft>
          <a:spcPts val="0"/>
        </a:spcAft>
        <a:buClr>
          <a:srgbClr val="93A299"/>
        </a:buClr>
        <a:buSzPct val="100000"/>
        <a:buFont typeface="Arial" pitchFamily="34"/>
        <a:buChar char="•"/>
        <a:tabLst/>
        <a:defRPr lang="en-US" sz="1200" b="0" i="0" u="none" strike="noStrike" kern="1200" cap="none" spc="0" baseline="0">
          <a:solidFill>
            <a:srgbClr val="292934"/>
          </a:solidFill>
          <a:uFillTx/>
          <a:latin typeface="Arial"/>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3"/>
          <p:cNvSpPr txBox="1">
            <a:spLocks noGrp="1"/>
          </p:cNvSpPr>
          <p:nvPr>
            <p:ph type="ctrTitle"/>
          </p:nvPr>
        </p:nvSpPr>
        <p:spPr/>
        <p:txBody>
          <a:bodyPr/>
          <a:lstStyle/>
          <a:p>
            <a:pPr lvl="0"/>
            <a:r>
              <a:rPr lang="en-GB" b="1" dirty="0" smtClean="0"/>
              <a:t>A Digital Roadmap for Kent &amp; MEDWAY</a:t>
            </a:r>
            <a:endParaRPr lang="en-GB" dirty="0"/>
          </a:p>
        </p:txBody>
      </p:sp>
      <p:sp>
        <p:nvSpPr>
          <p:cNvPr id="3" name="Subtitle 4"/>
          <p:cNvSpPr txBox="1">
            <a:spLocks noGrp="1"/>
          </p:cNvSpPr>
          <p:nvPr>
            <p:ph type="subTitle" idx="1"/>
          </p:nvPr>
        </p:nvSpPr>
        <p:spPr/>
        <p:txBody>
          <a:bodyPr/>
          <a:lstStyle/>
          <a:p>
            <a:pPr lvl="0"/>
            <a:r>
              <a:rPr lang="en-GB" sz="1800" i="1" dirty="0" smtClean="0"/>
              <a:t>An Electronic Health Record is no longer a digital typewriter but an </a:t>
            </a:r>
            <a:r>
              <a:rPr lang="en-GB" sz="1800" b="1" i="1" dirty="0" smtClean="0">
                <a:solidFill>
                  <a:srgbClr val="D2533C"/>
                </a:solidFill>
                <a:latin typeface="Arial" pitchFamily="34"/>
                <a:cs typeface="Arial" pitchFamily="34"/>
              </a:rPr>
              <a:t>interactive medium</a:t>
            </a:r>
            <a:r>
              <a:rPr lang="en-GB" sz="1800" i="1" dirty="0" smtClean="0">
                <a:solidFill>
                  <a:srgbClr val="D2533C"/>
                </a:solidFill>
                <a:latin typeface="Arial" pitchFamily="34"/>
                <a:cs typeface="Arial" pitchFamily="34"/>
              </a:rPr>
              <a:t> </a:t>
            </a:r>
            <a:r>
              <a:rPr lang="en-GB" sz="1800" i="1" dirty="0" smtClean="0"/>
              <a:t>for practicing medicine (and delivering care) based on the highest standards in the world</a:t>
            </a:r>
          </a:p>
          <a:p>
            <a:pPr lvl="0"/>
            <a:endParaRPr lang="en-GB" i="1" dirty="0" smtClean="0"/>
          </a:p>
        </p:txBody>
      </p:sp>
      <p:sp>
        <p:nvSpPr>
          <p:cNvPr id="4" name="TextBox 3"/>
          <p:cNvSpPr txBox="1"/>
          <p:nvPr/>
        </p:nvSpPr>
        <p:spPr>
          <a:xfrm>
            <a:off x="683568" y="5941530"/>
            <a:ext cx="7992888"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i="1" dirty="0">
                <a:solidFill>
                  <a:srgbClr val="57576E"/>
                </a:solidFill>
                <a:latin typeface="Arial"/>
              </a:rPr>
              <a:t>We will use technology to improve outcomes through robust, secure and seamless use of information and systems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txBox="1">
            <a:spLocks/>
          </p:cNvSpPr>
          <p:nvPr/>
        </p:nvSpPr>
        <p:spPr>
          <a:xfrm>
            <a:off x="457200" y="533396"/>
            <a:ext cx="8229600" cy="990596"/>
          </a:xfrm>
          <a:prstGeom prst="rect">
            <a:avLst/>
          </a:prstGeom>
        </p:spPr>
        <p:txBody>
          <a:bodyPr/>
          <a:lstStyle>
            <a:lvl1pPr marL="0" marR="0" lvl="0" indent="0" algn="l" defTabSz="914400" rtl="0" eaLnBrk="1" fontAlgn="auto" hangingPunct="1">
              <a:lnSpc>
                <a:spcPct val="100000"/>
              </a:lnSpc>
              <a:spcBef>
                <a:spcPts val="0"/>
              </a:spcBef>
              <a:spcAft>
                <a:spcPts val="0"/>
              </a:spcAft>
              <a:buNone/>
              <a:tabLst/>
              <a:defRPr lang="en-US" sz="3600" b="0" i="0" u="none" strike="noStrike" kern="1200" cap="none" spc="-100" baseline="0">
                <a:solidFill>
                  <a:srgbClr val="D2533C"/>
                </a:solidFill>
                <a:uFillTx/>
                <a:latin typeface="Arial"/>
              </a:defRPr>
            </a:lvl1pPr>
          </a:lstStyle>
          <a:p>
            <a:r>
              <a:rPr lang="en-GB" dirty="0" smtClean="0"/>
              <a:t>	Universal care record</a:t>
            </a:r>
            <a:endParaRPr lang="en-GB" dirty="0"/>
          </a:p>
        </p:txBody>
      </p:sp>
      <p:pic>
        <p:nvPicPr>
          <p:cNvPr id="11" name="Picture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20688"/>
            <a:ext cx="719455" cy="7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5"/>
          <p:cNvSpPr txBox="1">
            <a:spLocks/>
          </p:cNvSpPr>
          <p:nvPr/>
        </p:nvSpPr>
        <p:spPr>
          <a:xfrm>
            <a:off x="457200" y="1600200"/>
            <a:ext cx="8229600" cy="4876796"/>
          </a:xfrm>
          <a:prstGeom prst="rect">
            <a:avLst/>
          </a:prstGeom>
        </p:spPr>
        <p:txBody>
          <a:bodyPr/>
          <a:lstStyle>
            <a:lvl1pPr marL="182880" marR="0" lvl="0" indent="-182880" algn="l" defTabSz="914400" rtl="0" eaLnBrk="1" fontAlgn="auto" hangingPunct="1">
              <a:lnSpc>
                <a:spcPct val="100000"/>
              </a:lnSpc>
              <a:spcBef>
                <a:spcPts val="600"/>
              </a:spcBef>
              <a:spcAft>
                <a:spcPts val="0"/>
              </a:spcAft>
              <a:buClr>
                <a:srgbClr val="93A299"/>
              </a:buClr>
              <a:buSzPct val="85000"/>
              <a:buFont typeface="Arial" pitchFamily="34"/>
              <a:buChar char="•"/>
              <a:tabLst/>
              <a:defRPr lang="en-US" sz="2000" b="0" i="0" u="none" strike="noStrike" kern="1200" cap="none" spc="0" baseline="0">
                <a:solidFill>
                  <a:srgbClr val="292934"/>
                </a:solidFill>
                <a:uFillTx/>
                <a:latin typeface="Arial"/>
              </a:defRPr>
            </a:lvl1pPr>
            <a:lvl2pPr marL="457200" marR="0" lvl="1" indent="-182880" algn="l" defTabSz="914400" rtl="0" eaLnBrk="1" fontAlgn="auto" hangingPunct="1">
              <a:lnSpc>
                <a:spcPct val="100000"/>
              </a:lnSpc>
              <a:spcBef>
                <a:spcPts val="500"/>
              </a:spcBef>
              <a:spcAft>
                <a:spcPts val="0"/>
              </a:spcAft>
              <a:buClr>
                <a:srgbClr val="93A299"/>
              </a:buClr>
              <a:buSzPct val="85000"/>
              <a:buFont typeface="Arial" pitchFamily="34"/>
              <a:buChar char="•"/>
              <a:tabLst/>
              <a:defRPr lang="en-US" sz="1800" b="0" i="0" u="none" strike="noStrike" kern="1200" cap="none" spc="0" baseline="0">
                <a:solidFill>
                  <a:srgbClr val="292934"/>
                </a:solidFill>
                <a:uFillTx/>
                <a:latin typeface="Arial"/>
              </a:defRPr>
            </a:lvl2pPr>
            <a:lvl3pPr marL="731520" marR="0" lvl="2" indent="-182880" algn="l" defTabSz="914400" rtl="0" eaLnBrk="1" fontAlgn="auto" hangingPunct="1">
              <a:lnSpc>
                <a:spcPct val="100000"/>
              </a:lnSpc>
              <a:spcBef>
                <a:spcPts val="400"/>
              </a:spcBef>
              <a:spcAft>
                <a:spcPts val="0"/>
              </a:spcAft>
              <a:buClr>
                <a:srgbClr val="93A299"/>
              </a:buClr>
              <a:buSzPct val="90000"/>
              <a:buFont typeface="Arial" pitchFamily="34"/>
              <a:buChar char="•"/>
              <a:tabLst/>
              <a:defRPr lang="en-US" sz="1600" b="0" i="0" u="none" strike="noStrike" kern="1200" cap="none" spc="0" baseline="0">
                <a:solidFill>
                  <a:srgbClr val="292934"/>
                </a:solidFill>
                <a:uFillTx/>
                <a:latin typeface="Arial"/>
              </a:defRPr>
            </a:lvl3pPr>
            <a:lvl4pPr marL="1005840" marR="0" lvl="3" indent="-182880" algn="l" defTabSz="914400" rtl="0" eaLnBrk="1" fontAlgn="auto" hangingPunct="1">
              <a:lnSpc>
                <a:spcPct val="100000"/>
              </a:lnSpc>
              <a:spcBef>
                <a:spcPts val="400"/>
              </a:spcBef>
              <a:spcAft>
                <a:spcPts val="0"/>
              </a:spcAft>
              <a:buClr>
                <a:srgbClr val="93A299"/>
              </a:buClr>
              <a:buSzPct val="100000"/>
              <a:buFont typeface="Arial" pitchFamily="34"/>
              <a:buChar char="•"/>
              <a:tabLst/>
              <a:defRPr lang="en-US" sz="1400" b="0" i="0" u="none" strike="noStrike" kern="1200" cap="none" spc="0" baseline="0">
                <a:solidFill>
                  <a:srgbClr val="292934"/>
                </a:solidFill>
                <a:uFillTx/>
                <a:latin typeface="Arial"/>
              </a:defRPr>
            </a:lvl4pPr>
            <a:lvl5pPr marL="1188720" marR="0" lvl="4" indent="-137160" algn="l" defTabSz="914400" rtl="0" eaLnBrk="1" fontAlgn="auto" hangingPunct="1">
              <a:lnSpc>
                <a:spcPct val="100000"/>
              </a:lnSpc>
              <a:spcBef>
                <a:spcPts val="300"/>
              </a:spcBef>
              <a:spcAft>
                <a:spcPts val="0"/>
              </a:spcAft>
              <a:buClr>
                <a:srgbClr val="93A299"/>
              </a:buClr>
              <a:buSzPct val="100000"/>
              <a:buFont typeface="Arial" pitchFamily="34"/>
              <a:buChar char="•"/>
              <a:tabLst/>
              <a:defRPr lang="en-US" sz="1200" b="0" i="0" u="none" strike="noStrike" kern="1200" cap="none" spc="0" baseline="0">
                <a:solidFill>
                  <a:srgbClr val="292934"/>
                </a:solidFill>
                <a:uFillTx/>
                <a:latin typeface="Arial"/>
              </a:defRPr>
            </a:lvl5pPr>
          </a:lstStyle>
          <a:p>
            <a:pPr marL="0" indent="0">
              <a:buNone/>
            </a:pPr>
            <a:r>
              <a:rPr lang="en-GB" sz="900" b="1" dirty="0" smtClean="0"/>
              <a:t>Vision</a:t>
            </a:r>
          </a:p>
          <a:p>
            <a:r>
              <a:rPr lang="en-GB" sz="900" dirty="0" smtClean="0"/>
              <a:t>Health and care professionals have immediate access to all relevant information about a patient’s care, treatment, diagnostics and previous history, for all patients across Kent &amp; </a:t>
            </a:r>
            <a:r>
              <a:rPr lang="en-GB" sz="900" dirty="0"/>
              <a:t>M</a:t>
            </a:r>
            <a:r>
              <a:rPr lang="en-GB" sz="900" dirty="0" smtClean="0"/>
              <a:t>edway; with each digital footprint area determining their own delivery approach.</a:t>
            </a:r>
          </a:p>
          <a:p>
            <a:pPr marL="0" indent="0">
              <a:spcAft>
                <a:spcPts val="600"/>
              </a:spcAft>
              <a:buNone/>
            </a:pPr>
            <a:r>
              <a:rPr lang="en-GB" sz="900" b="1" dirty="0" smtClean="0"/>
              <a:t>Key </a:t>
            </a:r>
            <a:r>
              <a:rPr lang="en-GB" sz="900" b="1" dirty="0" smtClean="0"/>
              <a:t>outcomes</a:t>
            </a:r>
            <a:endParaRPr lang="en-GB" sz="900" b="1" dirty="0" smtClean="0"/>
          </a:p>
          <a:p>
            <a:pPr>
              <a:spcBef>
                <a:spcPts val="0"/>
              </a:spcBef>
            </a:pPr>
            <a:r>
              <a:rPr lang="en-GB" sz="900" dirty="0" smtClean="0"/>
              <a:t>Establishment of a shared </a:t>
            </a:r>
            <a:r>
              <a:rPr lang="en-GB" sz="900" dirty="0" smtClean="0"/>
              <a:t>digital Kent </a:t>
            </a:r>
            <a:r>
              <a:rPr lang="en-GB" sz="900" dirty="0" smtClean="0"/>
              <a:t>&amp; Medway Universal </a:t>
            </a:r>
            <a:r>
              <a:rPr lang="en-GB" sz="900" dirty="0" smtClean="0"/>
              <a:t>Care Record to which </a:t>
            </a:r>
            <a:r>
              <a:rPr lang="en-GB" sz="900" dirty="0" smtClean="0"/>
              <a:t>all health and social care professionals treating a patient have </a:t>
            </a:r>
            <a:r>
              <a:rPr lang="en-GB" sz="900" dirty="0" smtClean="0"/>
              <a:t>access, this will allow, for example</a:t>
            </a:r>
          </a:p>
          <a:p>
            <a:pPr lvl="1">
              <a:spcBef>
                <a:spcPts val="0"/>
              </a:spcBef>
            </a:pPr>
            <a:r>
              <a:rPr lang="en-GB" sz="900" dirty="0" smtClean="0"/>
              <a:t>clinicians </a:t>
            </a:r>
            <a:r>
              <a:rPr lang="en-GB" sz="900" dirty="0" smtClean="0"/>
              <a:t>in </a:t>
            </a:r>
            <a:r>
              <a:rPr lang="en-GB" sz="900" dirty="0" smtClean="0"/>
              <a:t>hospitals to access </a:t>
            </a:r>
            <a:r>
              <a:rPr lang="en-GB" sz="900" dirty="0" smtClean="0"/>
              <a:t>GP </a:t>
            </a:r>
            <a:r>
              <a:rPr lang="en-GB" sz="900" dirty="0" smtClean="0"/>
              <a:t>records, </a:t>
            </a:r>
          </a:p>
          <a:p>
            <a:pPr lvl="1">
              <a:spcBef>
                <a:spcPts val="0"/>
              </a:spcBef>
            </a:pPr>
            <a:r>
              <a:rPr lang="en-GB" sz="900" dirty="0" smtClean="0"/>
              <a:t>GPs to access </a:t>
            </a:r>
            <a:r>
              <a:rPr lang="en-GB" sz="900" dirty="0" smtClean="0"/>
              <a:t>information about inpatient episodes </a:t>
            </a:r>
            <a:r>
              <a:rPr lang="en-GB" sz="900" dirty="0" smtClean="0"/>
              <a:t>and</a:t>
            </a:r>
          </a:p>
          <a:p>
            <a:pPr lvl="1">
              <a:spcBef>
                <a:spcPts val="0"/>
              </a:spcBef>
            </a:pPr>
            <a:r>
              <a:rPr lang="en-GB" sz="900" dirty="0" smtClean="0"/>
              <a:t>Social </a:t>
            </a:r>
            <a:r>
              <a:rPr lang="en-GB" sz="900" dirty="0" smtClean="0"/>
              <a:t>Care </a:t>
            </a:r>
            <a:r>
              <a:rPr lang="en-GB" sz="900" dirty="0" smtClean="0"/>
              <a:t>professionals to </a:t>
            </a:r>
            <a:r>
              <a:rPr lang="en-GB" sz="900" dirty="0"/>
              <a:t>a</a:t>
            </a:r>
            <a:r>
              <a:rPr lang="en-GB" sz="900" dirty="0" smtClean="0"/>
              <a:t>ccess </a:t>
            </a:r>
            <a:r>
              <a:rPr lang="en-GB" sz="900" dirty="0" smtClean="0"/>
              <a:t>critical data on adults and children.</a:t>
            </a:r>
          </a:p>
          <a:p>
            <a:r>
              <a:rPr lang="en-GB" sz="900" dirty="0" smtClean="0"/>
              <a:t>Access to a shared </a:t>
            </a:r>
            <a:r>
              <a:rPr lang="en-GB" sz="900" dirty="0" smtClean="0"/>
              <a:t>digital Kent </a:t>
            </a:r>
            <a:r>
              <a:rPr lang="en-GB" sz="900" dirty="0" smtClean="0"/>
              <a:t>&amp; Medway Universal Care </a:t>
            </a:r>
            <a:r>
              <a:rPr lang="en-GB" sz="900" dirty="0" smtClean="0"/>
              <a:t>Record </a:t>
            </a:r>
            <a:r>
              <a:rPr lang="en-GB" sz="900" dirty="0" smtClean="0"/>
              <a:t>expanded to include groups such as community pharmacies, optometrists and care homes who currently have no access to information.</a:t>
            </a:r>
          </a:p>
          <a:p>
            <a:pPr marL="0" indent="0">
              <a:buNone/>
            </a:pPr>
            <a:r>
              <a:rPr lang="en-GB" sz="900" b="1" dirty="0" smtClean="0"/>
              <a:t>Key requirements</a:t>
            </a:r>
          </a:p>
          <a:p>
            <a:r>
              <a:rPr lang="en-GB" sz="900" dirty="0" smtClean="0"/>
              <a:t>Interconnected health and social care systems where:</a:t>
            </a:r>
          </a:p>
          <a:p>
            <a:pPr lvl="1">
              <a:spcBef>
                <a:spcPts val="0"/>
              </a:spcBef>
            </a:pPr>
            <a:r>
              <a:rPr lang="en-GB" sz="900" dirty="0" smtClean="0"/>
              <a:t>No user has to re-enter the same patient data twice across Kent &amp; </a:t>
            </a:r>
            <a:r>
              <a:rPr lang="en-GB" sz="900" dirty="0" smtClean="0"/>
              <a:t>Medway.</a:t>
            </a:r>
          </a:p>
          <a:p>
            <a:pPr lvl="1">
              <a:spcBef>
                <a:spcPts val="0"/>
              </a:spcBef>
            </a:pPr>
            <a:r>
              <a:rPr lang="en-GB" sz="900" dirty="0" smtClean="0"/>
              <a:t>The </a:t>
            </a:r>
            <a:r>
              <a:rPr lang="en-GB" sz="900" dirty="0" smtClean="0"/>
              <a:t>provenance and timeliness of patient data is clear to users and patient data available in real time if </a:t>
            </a:r>
            <a:r>
              <a:rPr lang="en-GB" sz="900" dirty="0" smtClean="0"/>
              <a:t>required.</a:t>
            </a:r>
          </a:p>
          <a:p>
            <a:pPr lvl="1">
              <a:spcBef>
                <a:spcPts val="0"/>
              </a:spcBef>
            </a:pPr>
            <a:r>
              <a:rPr lang="en-GB" sz="900" dirty="0" smtClean="0"/>
              <a:t>Users </a:t>
            </a:r>
            <a:r>
              <a:rPr lang="en-GB" sz="900" dirty="0" smtClean="0"/>
              <a:t>do not have to “look for important patient data” it should be presented to them in a suitable form e.g. flag to indicate critical data available or data sorted semantically.</a:t>
            </a:r>
          </a:p>
          <a:p>
            <a:pPr lvl="1">
              <a:spcBef>
                <a:spcPts val="0"/>
              </a:spcBef>
            </a:pPr>
            <a:r>
              <a:rPr lang="en-GB" sz="900" dirty="0" smtClean="0"/>
              <a:t>Health and care professionals across care settings can access patient medications, allergies and adverse reactions.</a:t>
            </a:r>
          </a:p>
          <a:p>
            <a:pPr lvl="1">
              <a:spcBef>
                <a:spcPts val="0"/>
              </a:spcBef>
            </a:pPr>
            <a:r>
              <a:rPr lang="en-GB" sz="900" dirty="0" smtClean="0"/>
              <a:t>Clinicians, GPs and community pharmacists can utilise electronic prescriptions.</a:t>
            </a:r>
          </a:p>
          <a:p>
            <a:pPr marL="0" lvl="1" indent="0">
              <a:spcBef>
                <a:spcPts val="600"/>
              </a:spcBef>
              <a:buNone/>
            </a:pPr>
            <a:r>
              <a:rPr lang="en-GB" sz="900" b="1" dirty="0"/>
              <a:t>Key principles</a:t>
            </a:r>
          </a:p>
          <a:p>
            <a:pPr marL="171450" lvl="1" indent="-171450">
              <a:spcBef>
                <a:spcPts val="600"/>
              </a:spcBef>
            </a:pPr>
            <a:r>
              <a:rPr lang="en-GB" sz="900" dirty="0"/>
              <a:t>To be enabled for patients across Kent &amp; </a:t>
            </a:r>
            <a:r>
              <a:rPr lang="en-GB" sz="900" dirty="0" smtClean="0"/>
              <a:t>Medway</a:t>
            </a:r>
          </a:p>
          <a:p>
            <a:pPr marL="171450" lvl="1" indent="-171450">
              <a:spcBef>
                <a:spcPts val="600"/>
              </a:spcBef>
            </a:pPr>
            <a:r>
              <a:rPr lang="en-GB" sz="900" dirty="0" smtClean="0"/>
              <a:t>Key </a:t>
            </a:r>
            <a:r>
              <a:rPr lang="en-GB" sz="900" dirty="0"/>
              <a:t>identifier is the NHS number, but each system should be able to handle situations where this is unavailable.</a:t>
            </a:r>
          </a:p>
          <a:p>
            <a:r>
              <a:rPr lang="en-GB" sz="900" dirty="0" smtClean="0"/>
              <a:t>Have </a:t>
            </a:r>
            <a:r>
              <a:rPr lang="en-GB" sz="900" dirty="0"/>
              <a:t>agreed patient consent models and Information Governance in place.</a:t>
            </a:r>
          </a:p>
          <a:p>
            <a:pPr marL="171450" lvl="1" indent="-171450">
              <a:spcBef>
                <a:spcPts val="600"/>
              </a:spcBef>
            </a:pPr>
            <a:r>
              <a:rPr lang="en-GB" sz="900" dirty="0"/>
              <a:t>Committed to open and common standards where possible e.g. open architecture, open integration, open governance and other healthcare standards.</a:t>
            </a:r>
          </a:p>
          <a:p>
            <a:pPr marL="0" indent="0">
              <a:buNone/>
            </a:pPr>
            <a:r>
              <a:rPr lang="en-GB" sz="900" b="1" dirty="0"/>
              <a:t>Current position</a:t>
            </a:r>
          </a:p>
          <a:p>
            <a:r>
              <a:rPr lang="en-GB" sz="900" dirty="0"/>
              <a:t>Systems generally developed  separately by each organisation and so there is a lack of system integration across Kent &amp; Medway.</a:t>
            </a:r>
          </a:p>
          <a:p>
            <a:pPr marL="457200" lvl="2">
              <a:spcBef>
                <a:spcPts val="600"/>
              </a:spcBef>
            </a:pPr>
            <a:endParaRPr lang="en-GB" sz="900" dirty="0" smtClean="0"/>
          </a:p>
          <a:p>
            <a:pPr marL="457200" lvl="2">
              <a:spcBef>
                <a:spcPts val="600"/>
              </a:spcBef>
            </a:pPr>
            <a:endParaRPr lang="en-GB" sz="900" dirty="0" smtClean="0"/>
          </a:p>
          <a:p>
            <a:pPr lvl="1"/>
            <a:endParaRPr lang="en-GB" sz="900" dirty="0" smtClean="0"/>
          </a:p>
          <a:p>
            <a:endParaRPr lang="en-GB" sz="900" dirty="0"/>
          </a:p>
        </p:txBody>
      </p:sp>
      <p:sp>
        <p:nvSpPr>
          <p:cNvPr id="2" name="Slide Number Placeholder 1"/>
          <p:cNvSpPr>
            <a:spLocks noGrp="1"/>
          </p:cNvSpPr>
          <p:nvPr>
            <p:ph type="sldNum" sz="quarter" idx="8"/>
          </p:nvPr>
        </p:nvSpPr>
        <p:spPr/>
        <p:txBody>
          <a:bodyPr/>
          <a:lstStyle/>
          <a:p>
            <a:pPr lvl="0"/>
            <a:fld id="{B611F69D-5F38-435C-A623-A1A0EA48E3D8}" type="slidenum">
              <a:rPr lang="en-GB" smtClean="0"/>
              <a:t>10</a:t>
            </a:fld>
            <a:endParaRPr lang="en-GB" dirty="0"/>
          </a:p>
        </p:txBody>
      </p:sp>
    </p:spTree>
    <p:extLst>
      <p:ext uri="{BB962C8B-B14F-4D97-AF65-F5344CB8AC3E}">
        <p14:creationId xmlns:p14="http://schemas.microsoft.com/office/powerpoint/2010/main" val="2660615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57200" y="533396"/>
            <a:ext cx="8229600" cy="990596"/>
          </a:xfrm>
          <a:prstGeom prst="rect">
            <a:avLst/>
          </a:prstGeom>
        </p:spPr>
        <p:txBody>
          <a:bodyPr/>
          <a:lstStyle>
            <a:lvl1pPr marL="0" marR="0" lvl="0" indent="0" algn="l" defTabSz="914400" rtl="0" eaLnBrk="1" fontAlgn="auto" hangingPunct="1">
              <a:lnSpc>
                <a:spcPct val="100000"/>
              </a:lnSpc>
              <a:spcBef>
                <a:spcPts val="0"/>
              </a:spcBef>
              <a:spcAft>
                <a:spcPts val="0"/>
              </a:spcAft>
              <a:buNone/>
              <a:tabLst/>
              <a:defRPr lang="en-US" sz="3600" b="0" i="0" u="none" strike="noStrike" kern="1200" cap="none" spc="-100" baseline="0">
                <a:solidFill>
                  <a:srgbClr val="D2533C"/>
                </a:solidFill>
                <a:uFillTx/>
                <a:latin typeface="Arial"/>
              </a:defRPr>
            </a:lvl1pPr>
          </a:lstStyle>
          <a:p>
            <a:r>
              <a:rPr lang="en-GB" smtClean="0"/>
              <a:t>	Universal clinical access</a:t>
            </a:r>
            <a:endParaRPr lang="en-GB" dirty="0"/>
          </a:p>
        </p:txBody>
      </p:sp>
      <p:sp>
        <p:nvSpPr>
          <p:cNvPr id="5" name="Content Placeholder 5"/>
          <p:cNvSpPr txBox="1">
            <a:spLocks/>
          </p:cNvSpPr>
          <p:nvPr/>
        </p:nvSpPr>
        <p:spPr>
          <a:xfrm>
            <a:off x="457200" y="1600200"/>
            <a:ext cx="8229600" cy="4876796"/>
          </a:xfrm>
          <a:prstGeom prst="rect">
            <a:avLst/>
          </a:prstGeom>
        </p:spPr>
        <p:txBody>
          <a:bodyPr/>
          <a:lstStyle>
            <a:lvl1pPr marL="182880" marR="0" lvl="0" indent="-182880" algn="l" defTabSz="914400" rtl="0" eaLnBrk="1" fontAlgn="auto" hangingPunct="1">
              <a:lnSpc>
                <a:spcPct val="100000"/>
              </a:lnSpc>
              <a:spcBef>
                <a:spcPts val="600"/>
              </a:spcBef>
              <a:spcAft>
                <a:spcPts val="0"/>
              </a:spcAft>
              <a:buClr>
                <a:srgbClr val="93A299"/>
              </a:buClr>
              <a:buSzPct val="85000"/>
              <a:buFont typeface="Arial" pitchFamily="34"/>
              <a:buChar char="•"/>
              <a:tabLst/>
              <a:defRPr lang="en-US" sz="2000" b="0" i="0" u="none" strike="noStrike" kern="1200" cap="none" spc="0" baseline="0">
                <a:solidFill>
                  <a:srgbClr val="292934"/>
                </a:solidFill>
                <a:uFillTx/>
                <a:latin typeface="Arial"/>
              </a:defRPr>
            </a:lvl1pPr>
            <a:lvl2pPr marL="457200" marR="0" lvl="1" indent="-182880" algn="l" defTabSz="914400" rtl="0" eaLnBrk="1" fontAlgn="auto" hangingPunct="1">
              <a:lnSpc>
                <a:spcPct val="100000"/>
              </a:lnSpc>
              <a:spcBef>
                <a:spcPts val="500"/>
              </a:spcBef>
              <a:spcAft>
                <a:spcPts val="0"/>
              </a:spcAft>
              <a:buClr>
                <a:srgbClr val="93A299"/>
              </a:buClr>
              <a:buSzPct val="85000"/>
              <a:buFont typeface="Arial" pitchFamily="34"/>
              <a:buChar char="•"/>
              <a:tabLst/>
              <a:defRPr lang="en-US" sz="1800" b="0" i="0" u="none" strike="noStrike" kern="1200" cap="none" spc="0" baseline="0">
                <a:solidFill>
                  <a:srgbClr val="292934"/>
                </a:solidFill>
                <a:uFillTx/>
                <a:latin typeface="Arial"/>
              </a:defRPr>
            </a:lvl2pPr>
            <a:lvl3pPr marL="731520" marR="0" lvl="2" indent="-182880" algn="l" defTabSz="914400" rtl="0" eaLnBrk="1" fontAlgn="auto" hangingPunct="1">
              <a:lnSpc>
                <a:spcPct val="100000"/>
              </a:lnSpc>
              <a:spcBef>
                <a:spcPts val="400"/>
              </a:spcBef>
              <a:spcAft>
                <a:spcPts val="0"/>
              </a:spcAft>
              <a:buClr>
                <a:srgbClr val="93A299"/>
              </a:buClr>
              <a:buSzPct val="90000"/>
              <a:buFont typeface="Arial" pitchFamily="34"/>
              <a:buChar char="•"/>
              <a:tabLst/>
              <a:defRPr lang="en-US" sz="1600" b="0" i="0" u="none" strike="noStrike" kern="1200" cap="none" spc="0" baseline="0">
                <a:solidFill>
                  <a:srgbClr val="292934"/>
                </a:solidFill>
                <a:uFillTx/>
                <a:latin typeface="Arial"/>
              </a:defRPr>
            </a:lvl3pPr>
            <a:lvl4pPr marL="1005840" marR="0" lvl="3" indent="-182880" algn="l" defTabSz="914400" rtl="0" eaLnBrk="1" fontAlgn="auto" hangingPunct="1">
              <a:lnSpc>
                <a:spcPct val="100000"/>
              </a:lnSpc>
              <a:spcBef>
                <a:spcPts val="400"/>
              </a:spcBef>
              <a:spcAft>
                <a:spcPts val="0"/>
              </a:spcAft>
              <a:buClr>
                <a:srgbClr val="93A299"/>
              </a:buClr>
              <a:buSzPct val="100000"/>
              <a:buFont typeface="Arial" pitchFamily="34"/>
              <a:buChar char="•"/>
              <a:tabLst/>
              <a:defRPr lang="en-US" sz="1400" b="0" i="0" u="none" strike="noStrike" kern="1200" cap="none" spc="0" baseline="0">
                <a:solidFill>
                  <a:srgbClr val="292934"/>
                </a:solidFill>
                <a:uFillTx/>
                <a:latin typeface="Arial"/>
              </a:defRPr>
            </a:lvl4pPr>
            <a:lvl5pPr marL="1188720" marR="0" lvl="4" indent="-137160" algn="l" defTabSz="914400" rtl="0" eaLnBrk="1" fontAlgn="auto" hangingPunct="1">
              <a:lnSpc>
                <a:spcPct val="100000"/>
              </a:lnSpc>
              <a:spcBef>
                <a:spcPts val="300"/>
              </a:spcBef>
              <a:spcAft>
                <a:spcPts val="0"/>
              </a:spcAft>
              <a:buClr>
                <a:srgbClr val="93A299"/>
              </a:buClr>
              <a:buSzPct val="100000"/>
              <a:buFont typeface="Arial" pitchFamily="34"/>
              <a:buChar char="•"/>
              <a:tabLst/>
              <a:defRPr lang="en-US" sz="1200" b="0" i="0" u="none" strike="noStrike" kern="1200" cap="none" spc="0" baseline="0">
                <a:solidFill>
                  <a:srgbClr val="292934"/>
                </a:solidFill>
                <a:uFillTx/>
                <a:latin typeface="Arial"/>
              </a:defRPr>
            </a:lvl5pPr>
          </a:lstStyle>
          <a:p>
            <a:pPr marL="0" indent="0">
              <a:buNone/>
            </a:pPr>
            <a:r>
              <a:rPr lang="en-GB" sz="900" b="1" dirty="0" smtClean="0"/>
              <a:t>Vision</a:t>
            </a:r>
          </a:p>
          <a:p>
            <a:r>
              <a:rPr lang="en-GB" sz="900" dirty="0" smtClean="0">
                <a:latin typeface="Arial" panose="020B0604020202020204" pitchFamily="34" charset="0"/>
                <a:cs typeface="Arial" panose="020B0604020202020204" pitchFamily="34" charset="0"/>
              </a:rPr>
              <a:t>Health and care professionals can operate in the same way independent of their geographic location.</a:t>
            </a:r>
            <a:endParaRPr lang="en-GB" sz="900" dirty="0" smtClean="0">
              <a:latin typeface="Arial" panose="020B0604020202020204" pitchFamily="34" charset="0"/>
              <a:ea typeface="Tahoma" panose="020B0604030504040204" pitchFamily="34" charset="0"/>
              <a:cs typeface="Arial" panose="020B0604020202020204" pitchFamily="34" charset="0"/>
            </a:endParaRPr>
          </a:p>
          <a:p>
            <a:pPr marL="0" indent="0">
              <a:buNone/>
            </a:pPr>
            <a:r>
              <a:rPr lang="en-GB" sz="900" b="1" dirty="0" smtClean="0"/>
              <a:t>Key outcomes</a:t>
            </a:r>
          </a:p>
          <a:p>
            <a:r>
              <a:rPr lang="en-GB" sz="900" dirty="0" smtClean="0"/>
              <a:t>Support the “digitally enabled clinician” through the availability of consistent, high quality health and social care systems that are interconnected and available round the clock.</a:t>
            </a:r>
          </a:p>
          <a:p>
            <a:r>
              <a:rPr lang="en-GB" sz="900" dirty="0" smtClean="0"/>
              <a:t>More use made of mobile services, bringing care to the patients’ community rather than travelling to a hospital or to tertiary care (specialist care providers such as dedicated children’s’ hospitals). </a:t>
            </a:r>
          </a:p>
          <a:p>
            <a:r>
              <a:rPr lang="en-GB" sz="900" dirty="0" smtClean="0"/>
              <a:t>Effective and efficient care so that patients can get the right care in the right place by professionals with the right information the first time.</a:t>
            </a:r>
          </a:p>
          <a:p>
            <a:pPr marL="0" indent="0">
              <a:buNone/>
            </a:pPr>
            <a:r>
              <a:rPr lang="en-GB" sz="900" b="1" dirty="0" smtClean="0"/>
              <a:t>Key requirements</a:t>
            </a:r>
          </a:p>
          <a:p>
            <a:r>
              <a:rPr lang="en-GB" sz="900" dirty="0" smtClean="0"/>
              <a:t>Improve performance (including outcomes) and efficiency of healthcare activities by:</a:t>
            </a:r>
          </a:p>
          <a:p>
            <a:pPr lvl="1"/>
            <a:r>
              <a:rPr lang="en-GB" sz="800" dirty="0" smtClean="0"/>
              <a:t>Providing users access to the patient data they need to be able to make the right clinical decision.</a:t>
            </a:r>
          </a:p>
          <a:p>
            <a:pPr lvl="1"/>
            <a:r>
              <a:rPr lang="en-GB" sz="800" dirty="0" smtClean="0"/>
              <a:t>Providing users access to all relevant patient data in emergency situations (if appropriate).</a:t>
            </a:r>
          </a:p>
          <a:p>
            <a:pPr lvl="1"/>
            <a:r>
              <a:rPr lang="en-GB" sz="800" dirty="0" smtClean="0"/>
              <a:t>Allowing staff to easily roam between sites and social care settings and still access the patient data they need. </a:t>
            </a:r>
          </a:p>
          <a:p>
            <a:r>
              <a:rPr lang="en-GB" sz="900" dirty="0" smtClean="0"/>
              <a:t>Patient data presented as user centric and not be dependent upon the service or underlying system.</a:t>
            </a:r>
          </a:p>
          <a:p>
            <a:r>
              <a:rPr lang="en-GB" sz="900" dirty="0" smtClean="0"/>
              <a:t>Support evidence based practice by helping clinicians to rapidly identify each patient's unique health state and diagnosis, their individual risks and benefits of potential interventions.</a:t>
            </a:r>
          </a:p>
          <a:p>
            <a:pPr marL="0" indent="0">
              <a:buNone/>
            </a:pPr>
            <a:r>
              <a:rPr lang="en-GB" sz="900" b="1" dirty="0"/>
              <a:t>Key principles</a:t>
            </a:r>
          </a:p>
          <a:p>
            <a:r>
              <a:rPr lang="en-GB" sz="900" dirty="0"/>
              <a:t>System “easy to use” e.g. should work seamlessly when a clinicians is with a patient.</a:t>
            </a:r>
          </a:p>
          <a:p>
            <a:r>
              <a:rPr lang="en-GB" sz="900" dirty="0"/>
              <a:t>System “proactive rather than reactive/informational” so truly assist users with their work.</a:t>
            </a:r>
          </a:p>
          <a:p>
            <a:r>
              <a:rPr lang="en-GB" sz="900" dirty="0"/>
              <a:t>System platform (desktop or mobile devices) and location (Hospital, GP surgery or patient home etc.) independent.</a:t>
            </a:r>
          </a:p>
          <a:p>
            <a:pPr lvl="1"/>
            <a:r>
              <a:rPr lang="en-GB" sz="800" dirty="0"/>
              <a:t>IT service is flexible enough to support new models of care.</a:t>
            </a:r>
          </a:p>
          <a:p>
            <a:pPr lvl="1"/>
            <a:r>
              <a:rPr lang="en-GB" sz="800" dirty="0"/>
              <a:t>Support the development of the “Digitally enabled clinician” through professional development/education.</a:t>
            </a:r>
          </a:p>
          <a:p>
            <a:pPr marL="0" indent="0">
              <a:buNone/>
            </a:pPr>
            <a:r>
              <a:rPr lang="en-GB" sz="900" b="1" dirty="0"/>
              <a:t>Current position</a:t>
            </a:r>
          </a:p>
          <a:p>
            <a:r>
              <a:rPr lang="en-GB" sz="900" dirty="0"/>
              <a:t>Staff cannot easily roam between sites and social care settings and access is generally limited to their own systems. Wi-Fi whilst improving is not always available at community locations. Access from patient and nursing homes is far from guaranteed.</a:t>
            </a:r>
          </a:p>
          <a:p>
            <a:pPr marL="274320" lvl="1" indent="0">
              <a:buNone/>
            </a:pPr>
            <a:endParaRPr lang="en-GB" sz="900" dirty="0"/>
          </a:p>
        </p:txBody>
      </p:sp>
      <p:pic>
        <p:nvPicPr>
          <p:cNvPr id="6" name="C79575A9-3CFC-4B10-BCE0-0CBEC2960A6A" descr="62F22884-EB24-4CDD-A2A0-81AB089D85CC@ekht"/>
          <p:cNvPicPr/>
          <p:nvPr/>
        </p:nvPicPr>
        <p:blipFill rotWithShape="1">
          <a:blip r:embed="rId2">
            <a:extLst>
              <a:ext uri="{28A0092B-C50C-407E-A947-70E740481C1C}">
                <a14:useLocalDpi xmlns:a14="http://schemas.microsoft.com/office/drawing/2010/main" val="0"/>
              </a:ext>
            </a:extLst>
          </a:blip>
          <a:srcRect l="22156" r="65406"/>
          <a:stretch/>
        </p:blipFill>
        <p:spPr bwMode="auto">
          <a:xfrm>
            <a:off x="251520" y="620688"/>
            <a:ext cx="725170" cy="719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8"/>
          </p:nvPr>
        </p:nvSpPr>
        <p:spPr/>
        <p:txBody>
          <a:bodyPr/>
          <a:lstStyle/>
          <a:p>
            <a:pPr lvl="0"/>
            <a:fld id="{B611F69D-5F38-435C-A623-A1A0EA48E3D8}" type="slidenum">
              <a:rPr lang="en-GB" smtClean="0"/>
              <a:t>11</a:t>
            </a:fld>
            <a:endParaRPr lang="en-GB" dirty="0"/>
          </a:p>
        </p:txBody>
      </p:sp>
    </p:spTree>
    <p:extLst>
      <p:ext uri="{BB962C8B-B14F-4D97-AF65-F5344CB8AC3E}">
        <p14:creationId xmlns:p14="http://schemas.microsoft.com/office/powerpoint/2010/main" val="4267460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9"/>
          <p:cNvSpPr txBox="1">
            <a:spLocks/>
          </p:cNvSpPr>
          <p:nvPr/>
        </p:nvSpPr>
        <p:spPr>
          <a:xfrm>
            <a:off x="457200" y="533396"/>
            <a:ext cx="8229600" cy="990596"/>
          </a:xfrm>
          <a:prstGeom prst="rect">
            <a:avLst/>
          </a:prstGeom>
        </p:spPr>
        <p:txBody>
          <a:bodyPr/>
          <a:lstStyle>
            <a:lvl1pPr marL="0" marR="0" lvl="0" indent="0" algn="l" defTabSz="914400" rtl="0" eaLnBrk="1" fontAlgn="auto" hangingPunct="1">
              <a:lnSpc>
                <a:spcPct val="100000"/>
              </a:lnSpc>
              <a:spcBef>
                <a:spcPts val="0"/>
              </a:spcBef>
              <a:spcAft>
                <a:spcPts val="0"/>
              </a:spcAft>
              <a:buNone/>
              <a:tabLst/>
              <a:defRPr lang="en-US" sz="3600" b="0" i="0" u="none" strike="noStrike" kern="1200" cap="none" spc="-100" baseline="0">
                <a:solidFill>
                  <a:srgbClr val="D2533C"/>
                </a:solidFill>
                <a:uFillTx/>
                <a:latin typeface="Arial"/>
              </a:defRPr>
            </a:lvl1pPr>
          </a:lstStyle>
          <a:p>
            <a:r>
              <a:rPr lang="en-GB" smtClean="0"/>
              <a:t>	Universal transactional services</a:t>
            </a:r>
            <a:endParaRPr lang="en-GB" dirty="0"/>
          </a:p>
        </p:txBody>
      </p:sp>
      <p:sp>
        <p:nvSpPr>
          <p:cNvPr id="5" name="Content Placeholder 5"/>
          <p:cNvSpPr txBox="1">
            <a:spLocks/>
          </p:cNvSpPr>
          <p:nvPr/>
        </p:nvSpPr>
        <p:spPr>
          <a:xfrm>
            <a:off x="457200" y="1600200"/>
            <a:ext cx="8686800" cy="4876796"/>
          </a:xfrm>
          <a:prstGeom prst="rect">
            <a:avLst/>
          </a:prstGeom>
        </p:spPr>
        <p:txBody>
          <a:bodyPr/>
          <a:lstStyle>
            <a:lvl1pPr marL="182880" marR="0" lvl="0" indent="-182880" algn="l" defTabSz="914400" rtl="0" eaLnBrk="1" fontAlgn="auto" hangingPunct="1">
              <a:lnSpc>
                <a:spcPct val="100000"/>
              </a:lnSpc>
              <a:spcBef>
                <a:spcPts val="600"/>
              </a:spcBef>
              <a:spcAft>
                <a:spcPts val="0"/>
              </a:spcAft>
              <a:buClr>
                <a:srgbClr val="93A299"/>
              </a:buClr>
              <a:buSzPct val="85000"/>
              <a:buFont typeface="Arial" pitchFamily="34"/>
              <a:buChar char="•"/>
              <a:tabLst/>
              <a:defRPr lang="en-US" sz="2000" b="0" i="0" u="none" strike="noStrike" kern="1200" cap="none" spc="0" baseline="0">
                <a:solidFill>
                  <a:srgbClr val="292934"/>
                </a:solidFill>
                <a:uFillTx/>
                <a:latin typeface="Arial"/>
              </a:defRPr>
            </a:lvl1pPr>
            <a:lvl2pPr marL="457200" marR="0" lvl="1" indent="-182880" algn="l" defTabSz="914400" rtl="0" eaLnBrk="1" fontAlgn="auto" hangingPunct="1">
              <a:lnSpc>
                <a:spcPct val="100000"/>
              </a:lnSpc>
              <a:spcBef>
                <a:spcPts val="500"/>
              </a:spcBef>
              <a:spcAft>
                <a:spcPts val="0"/>
              </a:spcAft>
              <a:buClr>
                <a:srgbClr val="93A299"/>
              </a:buClr>
              <a:buSzPct val="85000"/>
              <a:buFont typeface="Arial" pitchFamily="34"/>
              <a:buChar char="•"/>
              <a:tabLst/>
              <a:defRPr lang="en-US" sz="1800" b="0" i="0" u="none" strike="noStrike" kern="1200" cap="none" spc="0" baseline="0">
                <a:solidFill>
                  <a:srgbClr val="292934"/>
                </a:solidFill>
                <a:uFillTx/>
                <a:latin typeface="Arial"/>
              </a:defRPr>
            </a:lvl2pPr>
            <a:lvl3pPr marL="731520" marR="0" lvl="2" indent="-182880" algn="l" defTabSz="914400" rtl="0" eaLnBrk="1" fontAlgn="auto" hangingPunct="1">
              <a:lnSpc>
                <a:spcPct val="100000"/>
              </a:lnSpc>
              <a:spcBef>
                <a:spcPts val="400"/>
              </a:spcBef>
              <a:spcAft>
                <a:spcPts val="0"/>
              </a:spcAft>
              <a:buClr>
                <a:srgbClr val="93A299"/>
              </a:buClr>
              <a:buSzPct val="90000"/>
              <a:buFont typeface="Arial" pitchFamily="34"/>
              <a:buChar char="•"/>
              <a:tabLst/>
              <a:defRPr lang="en-US" sz="1600" b="0" i="0" u="none" strike="noStrike" kern="1200" cap="none" spc="0" baseline="0">
                <a:solidFill>
                  <a:srgbClr val="292934"/>
                </a:solidFill>
                <a:uFillTx/>
                <a:latin typeface="Arial"/>
              </a:defRPr>
            </a:lvl3pPr>
            <a:lvl4pPr marL="1005840" marR="0" lvl="3" indent="-182880" algn="l" defTabSz="914400" rtl="0" eaLnBrk="1" fontAlgn="auto" hangingPunct="1">
              <a:lnSpc>
                <a:spcPct val="100000"/>
              </a:lnSpc>
              <a:spcBef>
                <a:spcPts val="400"/>
              </a:spcBef>
              <a:spcAft>
                <a:spcPts val="0"/>
              </a:spcAft>
              <a:buClr>
                <a:srgbClr val="93A299"/>
              </a:buClr>
              <a:buSzPct val="100000"/>
              <a:buFont typeface="Arial" pitchFamily="34"/>
              <a:buChar char="•"/>
              <a:tabLst/>
              <a:defRPr lang="en-US" sz="1400" b="0" i="0" u="none" strike="noStrike" kern="1200" cap="none" spc="0" baseline="0">
                <a:solidFill>
                  <a:srgbClr val="292934"/>
                </a:solidFill>
                <a:uFillTx/>
                <a:latin typeface="Arial"/>
              </a:defRPr>
            </a:lvl4pPr>
            <a:lvl5pPr marL="1188720" marR="0" lvl="4" indent="-137160" algn="l" defTabSz="914400" rtl="0" eaLnBrk="1" fontAlgn="auto" hangingPunct="1">
              <a:lnSpc>
                <a:spcPct val="100000"/>
              </a:lnSpc>
              <a:spcBef>
                <a:spcPts val="300"/>
              </a:spcBef>
              <a:spcAft>
                <a:spcPts val="0"/>
              </a:spcAft>
              <a:buClr>
                <a:srgbClr val="93A299"/>
              </a:buClr>
              <a:buSzPct val="100000"/>
              <a:buFont typeface="Arial" pitchFamily="34"/>
              <a:buChar char="•"/>
              <a:tabLst/>
              <a:defRPr lang="en-US" sz="1200" b="0" i="0" u="none" strike="noStrike" kern="1200" cap="none" spc="0" baseline="0">
                <a:solidFill>
                  <a:srgbClr val="292934"/>
                </a:solidFill>
                <a:uFillTx/>
                <a:latin typeface="Arial"/>
              </a:defRPr>
            </a:lvl5pPr>
          </a:lstStyle>
          <a:p>
            <a:pPr marL="0" indent="0">
              <a:buNone/>
            </a:pPr>
            <a:r>
              <a:rPr lang="en-GB" sz="900" b="1" dirty="0" smtClean="0"/>
              <a:t>Vision</a:t>
            </a:r>
          </a:p>
          <a:p>
            <a:r>
              <a:rPr lang="en-GB" sz="900" dirty="0" smtClean="0"/>
              <a:t>Health and care professionals can access a common directory of services and make arrangements for the appropriate referral to the next stage of the care pathway</a:t>
            </a:r>
          </a:p>
          <a:p>
            <a:pPr marL="0" indent="0">
              <a:buNone/>
            </a:pPr>
            <a:r>
              <a:rPr lang="en-GB" sz="900" b="1" dirty="0" smtClean="0"/>
              <a:t>Key outcomes</a:t>
            </a:r>
          </a:p>
          <a:p>
            <a:r>
              <a:rPr lang="en-GB" sz="900" dirty="0" smtClean="0"/>
              <a:t>Support the “digitally enabled clinician” by enabling them to make the appropriate electronic referral to the next stage of the care pathway.</a:t>
            </a:r>
          </a:p>
          <a:p>
            <a:pPr lvl="1"/>
            <a:r>
              <a:rPr lang="en-GB" sz="800" dirty="0" smtClean="0"/>
              <a:t>GPs can refer electronically to secondary care.</a:t>
            </a:r>
          </a:p>
          <a:p>
            <a:pPr lvl="1"/>
            <a:r>
              <a:rPr lang="en-GB" sz="800" dirty="0" smtClean="0"/>
              <a:t>GPs receive timely electronic discharge summaries from secondary care.</a:t>
            </a:r>
          </a:p>
          <a:p>
            <a:pPr lvl="1"/>
            <a:r>
              <a:rPr lang="en-GB" sz="800" dirty="0" smtClean="0"/>
              <a:t>GPs can seek advice and guidance from specialists</a:t>
            </a:r>
          </a:p>
          <a:p>
            <a:pPr lvl="1"/>
            <a:r>
              <a:rPr lang="en-GB" sz="800" dirty="0" smtClean="0"/>
              <a:t>Social care receive timely electronic  admission, discharge and withdrawal notices from secondary care.</a:t>
            </a:r>
          </a:p>
          <a:p>
            <a:pPr lvl="1"/>
            <a:r>
              <a:rPr lang="en-GB" sz="800" dirty="0" smtClean="0"/>
              <a:t>Children service professionals are notified of unscheduled care attendance.</a:t>
            </a:r>
          </a:p>
          <a:p>
            <a:pPr lvl="1"/>
            <a:r>
              <a:rPr lang="en-GB" sz="800" dirty="0" smtClean="0"/>
              <a:t>Professionals  across care settings made aware of end-of-life preference information and information on learning disability and communication preferences.</a:t>
            </a:r>
          </a:p>
          <a:p>
            <a:pPr marL="0" indent="0">
              <a:buNone/>
            </a:pPr>
            <a:r>
              <a:rPr lang="en-GB" sz="900" b="1" dirty="0" smtClean="0"/>
              <a:t>Key requirements</a:t>
            </a:r>
          </a:p>
          <a:p>
            <a:r>
              <a:rPr lang="en-GB" sz="900" dirty="0" smtClean="0"/>
              <a:t>Improve performance (including outcomes) and efficiency of healthcare activities by:</a:t>
            </a:r>
          </a:p>
          <a:p>
            <a:pPr lvl="1"/>
            <a:r>
              <a:rPr lang="en-GB" sz="800" dirty="0" smtClean="0"/>
              <a:t>Providing users with the timely referral notifications they need to be able to make the right clinical decisions (especially in emergency situations).</a:t>
            </a:r>
          </a:p>
          <a:p>
            <a:pPr lvl="1"/>
            <a:r>
              <a:rPr lang="en-GB" sz="800" dirty="0" smtClean="0"/>
              <a:t>Allowing staff to easily roam between sites and social care settings and seamlessly make referrals and seek advice from specialists. </a:t>
            </a:r>
          </a:p>
          <a:p>
            <a:r>
              <a:rPr lang="en-GB" sz="900" dirty="0" smtClean="0"/>
              <a:t>Referral data presented as user centric and not be dependent upon the service or underlying system.</a:t>
            </a:r>
          </a:p>
          <a:p>
            <a:r>
              <a:rPr lang="en-GB" sz="900" dirty="0" smtClean="0"/>
              <a:t>Support evidence based practice by helping clinicians to rapidly identify each patient's unique health state and diagnosis, their individual risks and benefits of potential interventions.</a:t>
            </a:r>
          </a:p>
          <a:p>
            <a:pPr marL="0" indent="0">
              <a:buNone/>
            </a:pPr>
            <a:r>
              <a:rPr lang="en-GB" sz="900" b="1" dirty="0"/>
              <a:t>Key principles</a:t>
            </a:r>
          </a:p>
          <a:p>
            <a:r>
              <a:rPr lang="en-GB" sz="900" dirty="0"/>
              <a:t>System “easy to use” e.g. should work seamlessly when a clinicians is with a patient.</a:t>
            </a:r>
          </a:p>
          <a:p>
            <a:r>
              <a:rPr lang="en-GB" sz="900" dirty="0"/>
              <a:t>System “proactive rather than reactive/informational” so truly assist users with their work.</a:t>
            </a:r>
          </a:p>
          <a:p>
            <a:r>
              <a:rPr lang="en-GB" sz="900" dirty="0"/>
              <a:t>System platform (desktop or mobile devices) and location (Hospital, GP surgery or patient home etc.) independent.</a:t>
            </a:r>
          </a:p>
          <a:p>
            <a:r>
              <a:rPr lang="en-GB" sz="900" dirty="0"/>
              <a:t>IT service is flexible enough to support new models of care.</a:t>
            </a:r>
          </a:p>
          <a:p>
            <a:r>
              <a:rPr lang="en-GB" sz="900" dirty="0"/>
              <a:t>Support the development of the “Digitally enabled clinician” through professional development/education.</a:t>
            </a:r>
          </a:p>
          <a:p>
            <a:pPr marL="0" indent="0">
              <a:buNone/>
            </a:pPr>
            <a:r>
              <a:rPr lang="en-GB" sz="900" b="1" dirty="0"/>
              <a:t>Current position</a:t>
            </a:r>
          </a:p>
          <a:p>
            <a:r>
              <a:rPr lang="en-GB" sz="900" dirty="0">
                <a:latin typeface="Arial" panose="020B0604020202020204" pitchFamily="34" charset="0"/>
                <a:cs typeface="Arial" panose="020B0604020202020204" pitchFamily="34" charset="0"/>
              </a:rPr>
              <a:t>Use of disparate systems across the health and care environment, partial use of </a:t>
            </a:r>
            <a:r>
              <a:rPr lang="en-GB" sz="900" dirty="0" smtClean="0">
                <a:latin typeface="Arial" panose="020B0604020202020204" pitchFamily="34" charset="0"/>
                <a:cs typeface="Arial" panose="020B0604020202020204" pitchFamily="34" charset="0"/>
              </a:rPr>
              <a:t>national </a:t>
            </a:r>
            <a:r>
              <a:rPr lang="en-GB" sz="900" dirty="0" err="1" smtClean="0">
                <a:latin typeface="Arial" panose="020B0604020202020204" pitchFamily="34" charset="0"/>
                <a:cs typeface="Arial" panose="020B0604020202020204" pitchFamily="34" charset="0"/>
              </a:rPr>
              <a:t>eReferrals</a:t>
            </a:r>
            <a:r>
              <a:rPr lang="en-GB" sz="900" dirty="0" smtClean="0">
                <a:latin typeface="Arial" panose="020B0604020202020204" pitchFamily="34" charset="0"/>
                <a:cs typeface="Arial" panose="020B0604020202020204" pitchFamily="34" charset="0"/>
              </a:rPr>
              <a:t> </a:t>
            </a:r>
            <a:r>
              <a:rPr lang="en-GB" sz="900" dirty="0">
                <a:latin typeface="Arial" panose="020B0604020202020204" pitchFamily="34" charset="0"/>
                <a:cs typeface="Arial" panose="020B0604020202020204" pitchFamily="34" charset="0"/>
              </a:rPr>
              <a:t>service</a:t>
            </a:r>
          </a:p>
          <a:p>
            <a:pPr marL="274320" lvl="1" indent="0">
              <a:buFont typeface="Arial" pitchFamily="34"/>
              <a:buNone/>
            </a:pPr>
            <a:endParaRPr lang="en-GB" sz="900" dirty="0" smtClean="0"/>
          </a:p>
          <a:p>
            <a:endParaRPr lang="en-GB" sz="900" dirty="0"/>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41944" b="53704" l="41667" r="48281"/>
                    </a14:imgEffect>
                  </a14:imgLayer>
                </a14:imgProps>
              </a:ext>
            </a:extLst>
          </a:blip>
          <a:srcRect l="41668" t="41966" r="51676" b="46239"/>
          <a:stretch/>
        </p:blipFill>
        <p:spPr bwMode="auto">
          <a:xfrm>
            <a:off x="251520" y="620688"/>
            <a:ext cx="720000" cy="720000"/>
          </a:xfrm>
          <a:prstGeom prst="rect">
            <a:avLst/>
          </a:prstGeom>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8"/>
          </p:nvPr>
        </p:nvSpPr>
        <p:spPr/>
        <p:txBody>
          <a:bodyPr/>
          <a:lstStyle/>
          <a:p>
            <a:pPr lvl="0"/>
            <a:fld id="{B611F69D-5F38-435C-A623-A1A0EA48E3D8}" type="slidenum">
              <a:rPr lang="en-GB" smtClean="0"/>
              <a:t>12</a:t>
            </a:fld>
            <a:endParaRPr lang="en-GB" dirty="0"/>
          </a:p>
        </p:txBody>
      </p:sp>
    </p:spTree>
    <p:extLst>
      <p:ext uri="{BB962C8B-B14F-4D97-AF65-F5344CB8AC3E}">
        <p14:creationId xmlns:p14="http://schemas.microsoft.com/office/powerpoint/2010/main" val="1348702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57200" y="533396"/>
            <a:ext cx="8229600" cy="990596"/>
          </a:xfrm>
          <a:prstGeom prst="rect">
            <a:avLst/>
          </a:prstGeom>
        </p:spPr>
        <p:txBody>
          <a:bodyPr/>
          <a:lstStyle>
            <a:lvl1pPr marL="0" marR="0" lvl="0" indent="0" algn="l" defTabSz="914400" rtl="0" eaLnBrk="1" fontAlgn="auto" hangingPunct="1">
              <a:lnSpc>
                <a:spcPct val="100000"/>
              </a:lnSpc>
              <a:spcBef>
                <a:spcPts val="0"/>
              </a:spcBef>
              <a:spcAft>
                <a:spcPts val="0"/>
              </a:spcAft>
              <a:buNone/>
              <a:tabLst/>
              <a:defRPr lang="en-US" sz="3600" b="0" i="0" u="none" strike="noStrike" kern="1200" cap="none" spc="-100" baseline="0">
                <a:solidFill>
                  <a:srgbClr val="D2533C"/>
                </a:solidFill>
                <a:uFillTx/>
                <a:latin typeface="Arial"/>
              </a:defRPr>
            </a:lvl1pPr>
          </a:lstStyle>
          <a:p>
            <a:r>
              <a:rPr lang="en-GB" dirty="0" smtClean="0"/>
              <a:t>	Shared health analytics</a:t>
            </a:r>
            <a:endParaRPr lang="en-GB" dirty="0"/>
          </a:p>
        </p:txBody>
      </p:sp>
      <p:sp>
        <p:nvSpPr>
          <p:cNvPr id="5" name="Content Placeholder 5"/>
          <p:cNvSpPr txBox="1">
            <a:spLocks/>
          </p:cNvSpPr>
          <p:nvPr/>
        </p:nvSpPr>
        <p:spPr>
          <a:xfrm>
            <a:off x="457200" y="1600200"/>
            <a:ext cx="8229600" cy="4876796"/>
          </a:xfrm>
          <a:prstGeom prst="rect">
            <a:avLst/>
          </a:prstGeom>
        </p:spPr>
        <p:txBody>
          <a:bodyPr/>
          <a:lstStyle>
            <a:lvl1pPr marL="182880" marR="0" lvl="0" indent="-182880" algn="l" defTabSz="914400" rtl="0" eaLnBrk="1" fontAlgn="auto" hangingPunct="1">
              <a:lnSpc>
                <a:spcPct val="100000"/>
              </a:lnSpc>
              <a:spcBef>
                <a:spcPts val="600"/>
              </a:spcBef>
              <a:spcAft>
                <a:spcPts val="0"/>
              </a:spcAft>
              <a:buClr>
                <a:srgbClr val="93A299"/>
              </a:buClr>
              <a:buSzPct val="85000"/>
              <a:buFont typeface="Arial" pitchFamily="34"/>
              <a:buChar char="•"/>
              <a:tabLst/>
              <a:defRPr lang="en-US" sz="2000" b="0" i="0" u="none" strike="noStrike" kern="1200" cap="none" spc="0" baseline="0">
                <a:solidFill>
                  <a:srgbClr val="292934"/>
                </a:solidFill>
                <a:uFillTx/>
                <a:latin typeface="Arial"/>
              </a:defRPr>
            </a:lvl1pPr>
            <a:lvl2pPr marL="457200" marR="0" lvl="1" indent="-182880" algn="l" defTabSz="914400" rtl="0" eaLnBrk="1" fontAlgn="auto" hangingPunct="1">
              <a:lnSpc>
                <a:spcPct val="100000"/>
              </a:lnSpc>
              <a:spcBef>
                <a:spcPts val="500"/>
              </a:spcBef>
              <a:spcAft>
                <a:spcPts val="0"/>
              </a:spcAft>
              <a:buClr>
                <a:srgbClr val="93A299"/>
              </a:buClr>
              <a:buSzPct val="85000"/>
              <a:buFont typeface="Arial" pitchFamily="34"/>
              <a:buChar char="•"/>
              <a:tabLst/>
              <a:defRPr lang="en-US" sz="1800" b="0" i="0" u="none" strike="noStrike" kern="1200" cap="none" spc="0" baseline="0">
                <a:solidFill>
                  <a:srgbClr val="292934"/>
                </a:solidFill>
                <a:uFillTx/>
                <a:latin typeface="Arial"/>
              </a:defRPr>
            </a:lvl2pPr>
            <a:lvl3pPr marL="731520" marR="0" lvl="2" indent="-182880" algn="l" defTabSz="914400" rtl="0" eaLnBrk="1" fontAlgn="auto" hangingPunct="1">
              <a:lnSpc>
                <a:spcPct val="100000"/>
              </a:lnSpc>
              <a:spcBef>
                <a:spcPts val="400"/>
              </a:spcBef>
              <a:spcAft>
                <a:spcPts val="0"/>
              </a:spcAft>
              <a:buClr>
                <a:srgbClr val="93A299"/>
              </a:buClr>
              <a:buSzPct val="90000"/>
              <a:buFont typeface="Arial" pitchFamily="34"/>
              <a:buChar char="•"/>
              <a:tabLst/>
              <a:defRPr lang="en-US" sz="1600" b="0" i="0" u="none" strike="noStrike" kern="1200" cap="none" spc="0" baseline="0">
                <a:solidFill>
                  <a:srgbClr val="292934"/>
                </a:solidFill>
                <a:uFillTx/>
                <a:latin typeface="Arial"/>
              </a:defRPr>
            </a:lvl3pPr>
            <a:lvl4pPr marL="1005840" marR="0" lvl="3" indent="-182880" algn="l" defTabSz="914400" rtl="0" eaLnBrk="1" fontAlgn="auto" hangingPunct="1">
              <a:lnSpc>
                <a:spcPct val="100000"/>
              </a:lnSpc>
              <a:spcBef>
                <a:spcPts val="400"/>
              </a:spcBef>
              <a:spcAft>
                <a:spcPts val="0"/>
              </a:spcAft>
              <a:buClr>
                <a:srgbClr val="93A299"/>
              </a:buClr>
              <a:buSzPct val="100000"/>
              <a:buFont typeface="Arial" pitchFamily="34"/>
              <a:buChar char="•"/>
              <a:tabLst/>
              <a:defRPr lang="en-US" sz="1400" b="0" i="0" u="none" strike="noStrike" kern="1200" cap="none" spc="0" baseline="0">
                <a:solidFill>
                  <a:srgbClr val="292934"/>
                </a:solidFill>
                <a:uFillTx/>
                <a:latin typeface="Arial"/>
              </a:defRPr>
            </a:lvl4pPr>
            <a:lvl5pPr marL="1188720" marR="0" lvl="4" indent="-137160" algn="l" defTabSz="914400" rtl="0" eaLnBrk="1" fontAlgn="auto" hangingPunct="1">
              <a:lnSpc>
                <a:spcPct val="100000"/>
              </a:lnSpc>
              <a:spcBef>
                <a:spcPts val="300"/>
              </a:spcBef>
              <a:spcAft>
                <a:spcPts val="0"/>
              </a:spcAft>
              <a:buClr>
                <a:srgbClr val="93A299"/>
              </a:buClr>
              <a:buSzPct val="100000"/>
              <a:buFont typeface="Arial" pitchFamily="34"/>
              <a:buChar char="•"/>
              <a:tabLst/>
              <a:defRPr lang="en-US" sz="1200" b="0" i="0" u="none" strike="noStrike" kern="1200" cap="none" spc="0" baseline="0">
                <a:solidFill>
                  <a:srgbClr val="292934"/>
                </a:solidFill>
                <a:uFillTx/>
                <a:latin typeface="Arial"/>
              </a:defRPr>
            </a:lvl5pPr>
          </a:lstStyle>
          <a:p>
            <a:pPr marL="0" indent="0">
              <a:buNone/>
            </a:pPr>
            <a:r>
              <a:rPr lang="en-GB" sz="900" b="1" dirty="0" smtClean="0"/>
              <a:t>Vision</a:t>
            </a:r>
          </a:p>
          <a:p>
            <a:r>
              <a:rPr lang="en-GB" sz="900" dirty="0" smtClean="0">
                <a:latin typeface="Arial" panose="020B0604020202020204" pitchFamily="34" charset="0"/>
                <a:cs typeface="Arial" panose="020B0604020202020204" pitchFamily="34" charset="0"/>
              </a:rPr>
              <a:t>Health and care professionals </a:t>
            </a:r>
            <a:r>
              <a:rPr lang="en-GB" sz="900" dirty="0" smtClean="0"/>
              <a:t>have the analytical information they require to run an efficient and effective service for patients e.g. details of bed occupancy and compliance with local and national targets.</a:t>
            </a:r>
          </a:p>
          <a:p>
            <a:pPr marL="0" indent="0">
              <a:buNone/>
            </a:pPr>
            <a:r>
              <a:rPr lang="en-GB" sz="900" b="1" dirty="0" smtClean="0"/>
              <a:t>Key user outcomes</a:t>
            </a:r>
          </a:p>
          <a:p>
            <a:r>
              <a:rPr lang="en-GB" sz="900" dirty="0" smtClean="0"/>
              <a:t>Access to, and manipulation of, data to enable sophisticated management and forward planning of the healthcare system to be able to:</a:t>
            </a:r>
          </a:p>
          <a:p>
            <a:pPr lvl="1"/>
            <a:r>
              <a:rPr lang="en-GB" sz="800" dirty="0" smtClean="0"/>
              <a:t>Respond to immediate pressures.</a:t>
            </a:r>
          </a:p>
          <a:p>
            <a:pPr lvl="1"/>
            <a:r>
              <a:rPr lang="en-GB" sz="800" dirty="0" smtClean="0"/>
              <a:t>Do trend analysis.</a:t>
            </a:r>
          </a:p>
          <a:p>
            <a:pPr lvl="1"/>
            <a:r>
              <a:rPr lang="en-GB" sz="800" dirty="0" smtClean="0"/>
              <a:t>Plan bed occupancy. </a:t>
            </a:r>
          </a:p>
          <a:p>
            <a:pPr lvl="1"/>
            <a:r>
              <a:rPr lang="en-GB" sz="800" dirty="0" smtClean="0"/>
              <a:t>Support audits.</a:t>
            </a:r>
          </a:p>
          <a:p>
            <a:r>
              <a:rPr lang="en-GB" sz="900" dirty="0" smtClean="0"/>
              <a:t>Staff have a single view of management information across East Kent.</a:t>
            </a:r>
          </a:p>
          <a:p>
            <a:pPr marL="0" indent="0">
              <a:buNone/>
            </a:pPr>
            <a:r>
              <a:rPr lang="en-GB" sz="900" b="1" dirty="0" smtClean="0"/>
              <a:t>Key requirements</a:t>
            </a:r>
          </a:p>
          <a:p>
            <a:r>
              <a:rPr lang="en-GB" sz="900" dirty="0" smtClean="0"/>
              <a:t>Data architecture agreed e.g. data warehouse (structured data) versus data lake (raw data) architecture</a:t>
            </a:r>
          </a:p>
          <a:p>
            <a:r>
              <a:rPr lang="en-GB" sz="900" dirty="0" smtClean="0">
                <a:solidFill>
                  <a:schemeClr val="tx1"/>
                </a:solidFill>
              </a:rPr>
              <a:t>How data hosted and sharing agreed e.g. cloud, shared service or existing solutions</a:t>
            </a:r>
          </a:p>
          <a:p>
            <a:r>
              <a:rPr lang="en-GB" sz="900" dirty="0" smtClean="0"/>
              <a:t>Data quality requirements agreed e.g. how up to date and accurate it needs to be.</a:t>
            </a:r>
          </a:p>
          <a:p>
            <a:pPr marL="0" indent="0">
              <a:buNone/>
            </a:pPr>
            <a:r>
              <a:rPr lang="en-GB" sz="900" b="1" dirty="0"/>
              <a:t>Key principles</a:t>
            </a:r>
          </a:p>
          <a:p>
            <a:pPr marL="182880" lvl="1">
              <a:spcBef>
                <a:spcPts val="600"/>
              </a:spcBef>
            </a:pPr>
            <a:r>
              <a:rPr lang="en-GB" sz="900" dirty="0">
                <a:solidFill>
                  <a:schemeClr val="tx1"/>
                </a:solidFill>
                <a:latin typeface="Arial" panose="020B0604020202020204" pitchFamily="34" charset="0"/>
                <a:cs typeface="Arial" panose="020B0604020202020204" pitchFamily="34" charset="0"/>
              </a:rPr>
              <a:t>Data sources across Kent &amp; Medway opened up e.g. most data is already available in the current externally hosted data warehouse but is in silos. </a:t>
            </a:r>
          </a:p>
          <a:p>
            <a:pPr marL="182880" lvl="1">
              <a:spcBef>
                <a:spcPts val="600"/>
              </a:spcBef>
            </a:pPr>
            <a:r>
              <a:rPr lang="en-GB" sz="900" dirty="0">
                <a:solidFill>
                  <a:schemeClr val="tx1"/>
                </a:solidFill>
                <a:latin typeface="Arial" panose="020B0604020202020204" pitchFamily="34" charset="0"/>
                <a:cs typeface="Arial" panose="020B0604020202020204" pitchFamily="34" charset="0"/>
              </a:rPr>
              <a:t>Expanded and simplified access is required that also allows live or near live time access.</a:t>
            </a:r>
          </a:p>
          <a:p>
            <a:pPr marL="182880" lvl="1">
              <a:spcBef>
                <a:spcPts val="600"/>
              </a:spcBef>
            </a:pPr>
            <a:r>
              <a:rPr lang="en-GB" sz="900" dirty="0">
                <a:latin typeface="Arial" panose="020B0604020202020204" pitchFamily="34" charset="0"/>
                <a:cs typeface="Arial" panose="020B0604020202020204" pitchFamily="34" charset="0"/>
              </a:rPr>
              <a:t>Information governance in place to allow opening up of data sources.</a:t>
            </a:r>
            <a:endParaRPr lang="en-GB" sz="900" dirty="0"/>
          </a:p>
          <a:p>
            <a:pPr marL="0" indent="0">
              <a:buNone/>
            </a:pPr>
            <a:r>
              <a:rPr lang="en-GB" sz="900" b="1" dirty="0"/>
              <a:t>Current position</a:t>
            </a:r>
          </a:p>
          <a:p>
            <a:r>
              <a:rPr lang="en-GB" sz="900" dirty="0"/>
              <a:t>Over recent years access to health analytics has improved enormously but has tended to be only available in the individual organisations rather than across Kent &amp; Medway.</a:t>
            </a:r>
          </a:p>
          <a:p>
            <a:r>
              <a:rPr lang="en-GB" sz="900" dirty="0"/>
              <a:t>Access tends to be through business intelligence specialists rather than directly accessible by manager and care professionals.</a:t>
            </a:r>
          </a:p>
          <a:p>
            <a:r>
              <a:rPr lang="en-GB" sz="900" dirty="0"/>
              <a:t>Little ability to see the exceptions that require management or clinical intervention.</a:t>
            </a:r>
          </a:p>
          <a:p>
            <a:r>
              <a:rPr lang="en-GB" sz="900" dirty="0"/>
              <a:t>A significant amount of data is already available in the current Kent Integrated Dataset warehouse.</a:t>
            </a:r>
          </a:p>
          <a:p>
            <a:endParaRPr lang="en-GB" sz="900" dirty="0"/>
          </a:p>
        </p:txBody>
      </p:sp>
      <p:pic>
        <p:nvPicPr>
          <p:cNvPr id="6" name="C79575A9-3CFC-4B10-BCE0-0CBEC2960A6A" descr="62F22884-EB24-4CDD-A2A0-81AB089D85CC@ekht"/>
          <p:cNvPicPr>
            <a:picLocks noChangeAspect="1" noChangeArrowheads="1"/>
          </p:cNvPicPr>
          <p:nvPr/>
        </p:nvPicPr>
        <p:blipFill rotWithShape="1">
          <a:blip r:embed="rId2">
            <a:extLst>
              <a:ext uri="{28A0092B-C50C-407E-A947-70E740481C1C}">
                <a14:useLocalDpi xmlns:a14="http://schemas.microsoft.com/office/drawing/2010/main" val="0"/>
              </a:ext>
            </a:extLst>
          </a:blip>
          <a:srcRect l="43874" r="43301"/>
          <a:stretch/>
        </p:blipFill>
        <p:spPr bwMode="auto">
          <a:xfrm>
            <a:off x="251520" y="614212"/>
            <a:ext cx="74832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8"/>
          </p:nvPr>
        </p:nvSpPr>
        <p:spPr/>
        <p:txBody>
          <a:bodyPr/>
          <a:lstStyle/>
          <a:p>
            <a:pPr lvl="0"/>
            <a:fld id="{B611F69D-5F38-435C-A623-A1A0EA48E3D8}" type="slidenum">
              <a:rPr lang="en-GB" smtClean="0"/>
              <a:t>13</a:t>
            </a:fld>
            <a:endParaRPr lang="en-GB" dirty="0"/>
          </a:p>
        </p:txBody>
      </p:sp>
    </p:spTree>
    <p:extLst>
      <p:ext uri="{BB962C8B-B14F-4D97-AF65-F5344CB8AC3E}">
        <p14:creationId xmlns:p14="http://schemas.microsoft.com/office/powerpoint/2010/main" val="3573027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57200" y="533396"/>
            <a:ext cx="8229600" cy="990596"/>
          </a:xfrm>
          <a:prstGeom prst="rect">
            <a:avLst/>
          </a:prstGeom>
        </p:spPr>
        <p:txBody>
          <a:bodyPr/>
          <a:lstStyle>
            <a:lvl1pPr marL="0" marR="0" lvl="0" indent="0" algn="l" defTabSz="914400" rtl="0" eaLnBrk="1" fontAlgn="auto" hangingPunct="1">
              <a:lnSpc>
                <a:spcPct val="100000"/>
              </a:lnSpc>
              <a:spcBef>
                <a:spcPts val="0"/>
              </a:spcBef>
              <a:spcAft>
                <a:spcPts val="0"/>
              </a:spcAft>
              <a:buNone/>
              <a:tabLst/>
              <a:defRPr lang="en-US" sz="3600" b="0" i="0" u="none" strike="noStrike" kern="1200" cap="none" spc="-100" baseline="0">
                <a:solidFill>
                  <a:srgbClr val="D2533C"/>
                </a:solidFill>
                <a:uFillTx/>
                <a:latin typeface="Arial"/>
              </a:defRPr>
            </a:lvl1pPr>
          </a:lstStyle>
          <a:p>
            <a:r>
              <a:rPr lang="en-GB" smtClean="0"/>
              <a:t>	Online patient services</a:t>
            </a:r>
            <a:endParaRPr lang="en-GB" dirty="0"/>
          </a:p>
        </p:txBody>
      </p:sp>
      <p:sp>
        <p:nvSpPr>
          <p:cNvPr id="5" name="Content Placeholder 5"/>
          <p:cNvSpPr txBox="1">
            <a:spLocks/>
          </p:cNvSpPr>
          <p:nvPr/>
        </p:nvSpPr>
        <p:spPr>
          <a:xfrm>
            <a:off x="457200" y="1600200"/>
            <a:ext cx="8229600" cy="4876796"/>
          </a:xfrm>
          <a:prstGeom prst="rect">
            <a:avLst/>
          </a:prstGeom>
        </p:spPr>
        <p:txBody>
          <a:bodyPr/>
          <a:lstStyle>
            <a:lvl1pPr marL="182880" marR="0" lvl="0" indent="-182880" algn="l" defTabSz="914400" rtl="0" eaLnBrk="1" fontAlgn="auto" hangingPunct="1">
              <a:lnSpc>
                <a:spcPct val="100000"/>
              </a:lnSpc>
              <a:spcBef>
                <a:spcPts val="600"/>
              </a:spcBef>
              <a:spcAft>
                <a:spcPts val="0"/>
              </a:spcAft>
              <a:buClr>
                <a:srgbClr val="93A299"/>
              </a:buClr>
              <a:buSzPct val="85000"/>
              <a:buFont typeface="Arial" pitchFamily="34"/>
              <a:buChar char="•"/>
              <a:tabLst/>
              <a:defRPr lang="en-US" sz="2000" b="0" i="0" u="none" strike="noStrike" kern="1200" cap="none" spc="0" baseline="0">
                <a:solidFill>
                  <a:srgbClr val="292934"/>
                </a:solidFill>
                <a:uFillTx/>
                <a:latin typeface="Arial"/>
              </a:defRPr>
            </a:lvl1pPr>
            <a:lvl2pPr marL="457200" marR="0" lvl="1" indent="-182880" algn="l" defTabSz="914400" rtl="0" eaLnBrk="1" fontAlgn="auto" hangingPunct="1">
              <a:lnSpc>
                <a:spcPct val="100000"/>
              </a:lnSpc>
              <a:spcBef>
                <a:spcPts val="500"/>
              </a:spcBef>
              <a:spcAft>
                <a:spcPts val="0"/>
              </a:spcAft>
              <a:buClr>
                <a:srgbClr val="93A299"/>
              </a:buClr>
              <a:buSzPct val="85000"/>
              <a:buFont typeface="Arial" pitchFamily="34"/>
              <a:buChar char="•"/>
              <a:tabLst/>
              <a:defRPr lang="en-US" sz="1800" b="0" i="0" u="none" strike="noStrike" kern="1200" cap="none" spc="0" baseline="0">
                <a:solidFill>
                  <a:srgbClr val="292934"/>
                </a:solidFill>
                <a:uFillTx/>
                <a:latin typeface="Arial"/>
              </a:defRPr>
            </a:lvl2pPr>
            <a:lvl3pPr marL="731520" marR="0" lvl="2" indent="-182880" algn="l" defTabSz="914400" rtl="0" eaLnBrk="1" fontAlgn="auto" hangingPunct="1">
              <a:lnSpc>
                <a:spcPct val="100000"/>
              </a:lnSpc>
              <a:spcBef>
                <a:spcPts val="400"/>
              </a:spcBef>
              <a:spcAft>
                <a:spcPts val="0"/>
              </a:spcAft>
              <a:buClr>
                <a:srgbClr val="93A299"/>
              </a:buClr>
              <a:buSzPct val="90000"/>
              <a:buFont typeface="Arial" pitchFamily="34"/>
              <a:buChar char="•"/>
              <a:tabLst/>
              <a:defRPr lang="en-US" sz="1600" b="0" i="0" u="none" strike="noStrike" kern="1200" cap="none" spc="0" baseline="0">
                <a:solidFill>
                  <a:srgbClr val="292934"/>
                </a:solidFill>
                <a:uFillTx/>
                <a:latin typeface="Arial"/>
              </a:defRPr>
            </a:lvl3pPr>
            <a:lvl4pPr marL="1005840" marR="0" lvl="3" indent="-182880" algn="l" defTabSz="914400" rtl="0" eaLnBrk="1" fontAlgn="auto" hangingPunct="1">
              <a:lnSpc>
                <a:spcPct val="100000"/>
              </a:lnSpc>
              <a:spcBef>
                <a:spcPts val="400"/>
              </a:spcBef>
              <a:spcAft>
                <a:spcPts val="0"/>
              </a:spcAft>
              <a:buClr>
                <a:srgbClr val="93A299"/>
              </a:buClr>
              <a:buSzPct val="100000"/>
              <a:buFont typeface="Arial" pitchFamily="34"/>
              <a:buChar char="•"/>
              <a:tabLst/>
              <a:defRPr lang="en-US" sz="1400" b="0" i="0" u="none" strike="noStrike" kern="1200" cap="none" spc="0" baseline="0">
                <a:solidFill>
                  <a:srgbClr val="292934"/>
                </a:solidFill>
                <a:uFillTx/>
                <a:latin typeface="Arial"/>
              </a:defRPr>
            </a:lvl4pPr>
            <a:lvl5pPr marL="1188720" marR="0" lvl="4" indent="-137160" algn="l" defTabSz="914400" rtl="0" eaLnBrk="1" fontAlgn="auto" hangingPunct="1">
              <a:lnSpc>
                <a:spcPct val="100000"/>
              </a:lnSpc>
              <a:spcBef>
                <a:spcPts val="300"/>
              </a:spcBef>
              <a:spcAft>
                <a:spcPts val="0"/>
              </a:spcAft>
              <a:buClr>
                <a:srgbClr val="93A299"/>
              </a:buClr>
              <a:buSzPct val="100000"/>
              <a:buFont typeface="Arial" pitchFamily="34"/>
              <a:buChar char="•"/>
              <a:tabLst/>
              <a:defRPr lang="en-US" sz="1200" b="0" i="0" u="none" strike="noStrike" kern="1200" cap="none" spc="0" baseline="0">
                <a:solidFill>
                  <a:srgbClr val="292934"/>
                </a:solidFill>
                <a:uFillTx/>
                <a:latin typeface="Arial"/>
              </a:defRPr>
            </a:lvl5pPr>
          </a:lstStyle>
          <a:p>
            <a:pPr marL="0" indent="0">
              <a:buNone/>
            </a:pPr>
            <a:r>
              <a:rPr lang="en-GB" sz="900" b="1" dirty="0" smtClean="0"/>
              <a:t>Vision</a:t>
            </a:r>
          </a:p>
          <a:p>
            <a:r>
              <a:rPr lang="en-GB" sz="900" dirty="0" smtClean="0"/>
              <a:t>Patients can access their medical </a:t>
            </a:r>
            <a:r>
              <a:rPr lang="en-GB" sz="900" dirty="0" smtClean="0">
                <a:latin typeface="Arial" panose="020B0604020202020204" pitchFamily="34" charset="0"/>
                <a:cs typeface="Arial" panose="020B0604020202020204" pitchFamily="34" charset="0"/>
              </a:rPr>
              <a:t>and social care records </a:t>
            </a:r>
            <a:r>
              <a:rPr lang="en-GB" sz="900" dirty="0" smtClean="0"/>
              <a:t>online and use other online services e.g. book a GP appointment or ask a clinician a question.</a:t>
            </a:r>
          </a:p>
          <a:p>
            <a:pPr marL="0" indent="0">
              <a:buNone/>
            </a:pPr>
            <a:r>
              <a:rPr lang="en-GB" sz="900" b="1" dirty="0" smtClean="0"/>
              <a:t>Key user outcomes</a:t>
            </a:r>
          </a:p>
          <a:p>
            <a:r>
              <a:rPr lang="en-GB" sz="900" dirty="0" smtClean="0"/>
              <a:t>Patients have electronic access to view their records if they consent</a:t>
            </a:r>
          </a:p>
          <a:p>
            <a:r>
              <a:rPr lang="en-GB" sz="900" dirty="0" smtClean="0"/>
              <a:t>Patient can take responsibility for managing their care if they consent:</a:t>
            </a:r>
          </a:p>
          <a:p>
            <a:pPr lvl="1"/>
            <a:r>
              <a:rPr lang="en-GB" sz="800" dirty="0" smtClean="0"/>
              <a:t>Use an online GP appointment service.</a:t>
            </a:r>
          </a:p>
          <a:p>
            <a:pPr lvl="1"/>
            <a:r>
              <a:rPr lang="en-GB" sz="800" dirty="0" smtClean="0"/>
              <a:t>Monitor a chronic condition using a mobile app.</a:t>
            </a:r>
          </a:p>
          <a:p>
            <a:pPr lvl="1"/>
            <a:r>
              <a:rPr lang="en-GB" sz="800" dirty="0" smtClean="0"/>
              <a:t>Ask a clinician a question.</a:t>
            </a:r>
          </a:p>
          <a:p>
            <a:r>
              <a:rPr lang="en-GB" sz="900" dirty="0" smtClean="0"/>
              <a:t>Patients can get access to general information and guidance</a:t>
            </a:r>
          </a:p>
          <a:p>
            <a:pPr lvl="1"/>
            <a:r>
              <a:rPr lang="en-GB" sz="800" dirty="0" smtClean="0"/>
              <a:t>Improve knowledge and health literacy</a:t>
            </a:r>
          </a:p>
          <a:p>
            <a:pPr lvl="1"/>
            <a:r>
              <a:rPr lang="en-GB" sz="800" dirty="0" smtClean="0"/>
              <a:t>Look up medical jargon.</a:t>
            </a:r>
          </a:p>
          <a:p>
            <a:pPr marL="0" indent="0">
              <a:buNone/>
            </a:pPr>
            <a:r>
              <a:rPr lang="en-GB" sz="900" b="1" dirty="0" smtClean="0"/>
              <a:t>Key requirements</a:t>
            </a:r>
          </a:p>
          <a:p>
            <a:r>
              <a:rPr lang="en-GB" sz="900" dirty="0" smtClean="0"/>
              <a:t>Have a single portal so patients experience a seamless service.</a:t>
            </a:r>
          </a:p>
          <a:p>
            <a:r>
              <a:rPr lang="en-GB" sz="900" dirty="0" smtClean="0"/>
              <a:t>Have secure access so that patients are confident that only they </a:t>
            </a:r>
            <a:br>
              <a:rPr lang="en-GB" sz="900" dirty="0" smtClean="0"/>
            </a:br>
            <a:r>
              <a:rPr lang="en-GB" sz="900" dirty="0" smtClean="0"/>
              <a:t>(or those they give consent to) have access to their data.</a:t>
            </a:r>
          </a:p>
          <a:p>
            <a:pPr marL="0" indent="0">
              <a:buNone/>
            </a:pPr>
            <a:r>
              <a:rPr lang="en-GB" sz="900" b="1" dirty="0"/>
              <a:t>Key principles</a:t>
            </a:r>
          </a:p>
          <a:p>
            <a:r>
              <a:rPr lang="en-GB" sz="900" dirty="0"/>
              <a:t>Patients get a better service</a:t>
            </a:r>
          </a:p>
          <a:p>
            <a:pPr lvl="1"/>
            <a:r>
              <a:rPr lang="en-GB" sz="800" dirty="0"/>
              <a:t>Improve patient access and convenience.</a:t>
            </a:r>
          </a:p>
          <a:p>
            <a:pPr lvl="1"/>
            <a:r>
              <a:rPr lang="en-GB" sz="800" dirty="0"/>
              <a:t>Improve patient communication with health and care professionals.</a:t>
            </a:r>
          </a:p>
          <a:p>
            <a:pPr lvl="1"/>
            <a:r>
              <a:rPr lang="en-GB" sz="800" dirty="0"/>
              <a:t>Increase patient satisfaction.</a:t>
            </a:r>
          </a:p>
          <a:p>
            <a:pPr marL="182880" lvl="2">
              <a:spcBef>
                <a:spcPts val="600"/>
              </a:spcBef>
              <a:buSzPct val="85000"/>
            </a:pPr>
            <a:r>
              <a:rPr lang="en-GB" sz="900" dirty="0"/>
              <a:t>Avoid patient inequalities through lack of access to technology and information </a:t>
            </a:r>
          </a:p>
          <a:p>
            <a:pPr marL="0" indent="0">
              <a:buNone/>
            </a:pPr>
            <a:r>
              <a:rPr lang="en-GB" sz="900" b="1" dirty="0"/>
              <a:t>Current position</a:t>
            </a:r>
          </a:p>
          <a:p>
            <a:r>
              <a:rPr lang="en-GB" sz="900" dirty="0">
                <a:latin typeface="Arial" panose="020B0604020202020204" pitchFamily="34" charset="0"/>
                <a:cs typeface="Arial" panose="020B0604020202020204" pitchFamily="34" charset="0"/>
              </a:rPr>
              <a:t>Over recent years the culture of health care has change from a paternalistic model of care to one which is a partnership between the health care professional and the patient, and where the patient has a responsibility for their own health.</a:t>
            </a:r>
          </a:p>
          <a:p>
            <a:r>
              <a:rPr lang="en-GB" sz="900" dirty="0">
                <a:latin typeface="Arial" panose="020B0604020202020204" pitchFamily="34" charset="0"/>
                <a:cs typeface="Arial" panose="020B0604020202020204" pitchFamily="34" charset="0"/>
              </a:rPr>
              <a:t>GP practices offering online patient access to comply with their contracts.</a:t>
            </a:r>
            <a:endParaRPr lang="en-GB" sz="900" dirty="0"/>
          </a:p>
          <a:p>
            <a:endParaRPr lang="en-GB" sz="900" dirty="0"/>
          </a:p>
        </p:txBody>
      </p:sp>
      <p:pic>
        <p:nvPicPr>
          <p:cNvPr id="11" name="C79575A9-3CFC-4B10-BCE0-0CBEC2960A6A" descr="62F22884-EB24-4CDD-A2A0-81AB089D85CC@ekht"/>
          <p:cNvPicPr>
            <a:picLocks noChangeAspect="1" noChangeArrowheads="1"/>
          </p:cNvPicPr>
          <p:nvPr/>
        </p:nvPicPr>
        <p:blipFill rotWithShape="1">
          <a:blip r:embed="rId2">
            <a:extLst>
              <a:ext uri="{28A0092B-C50C-407E-A947-70E740481C1C}">
                <a14:useLocalDpi xmlns:a14="http://schemas.microsoft.com/office/drawing/2010/main" val="0"/>
              </a:ext>
            </a:extLst>
          </a:blip>
          <a:srcRect l="66001" r="21462"/>
          <a:stretch/>
        </p:blipFill>
        <p:spPr bwMode="auto">
          <a:xfrm>
            <a:off x="251520" y="620688"/>
            <a:ext cx="73152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8"/>
          </p:nvPr>
        </p:nvSpPr>
        <p:spPr/>
        <p:txBody>
          <a:bodyPr/>
          <a:lstStyle/>
          <a:p>
            <a:pPr lvl="0"/>
            <a:fld id="{B611F69D-5F38-435C-A623-A1A0EA48E3D8}" type="slidenum">
              <a:rPr lang="en-GB" smtClean="0"/>
              <a:t>14</a:t>
            </a:fld>
            <a:endParaRPr lang="en-GB" dirty="0"/>
          </a:p>
        </p:txBody>
      </p:sp>
    </p:spTree>
    <p:extLst>
      <p:ext uri="{BB962C8B-B14F-4D97-AF65-F5344CB8AC3E}">
        <p14:creationId xmlns:p14="http://schemas.microsoft.com/office/powerpoint/2010/main" val="838404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57200" y="533396"/>
            <a:ext cx="8229600" cy="990596"/>
          </a:xfrm>
          <a:prstGeom prst="rect">
            <a:avLst/>
          </a:prstGeom>
        </p:spPr>
        <p:txBody>
          <a:bodyPr/>
          <a:lstStyle>
            <a:lvl1pPr marL="0" marR="0" lvl="0" indent="0" algn="l" defTabSz="914400" rtl="0" eaLnBrk="1" fontAlgn="auto" hangingPunct="1">
              <a:lnSpc>
                <a:spcPct val="100000"/>
              </a:lnSpc>
              <a:spcBef>
                <a:spcPts val="0"/>
              </a:spcBef>
              <a:spcAft>
                <a:spcPts val="0"/>
              </a:spcAft>
              <a:buNone/>
              <a:tabLst/>
              <a:defRPr lang="en-US" sz="3600" b="0" i="0" u="none" strike="noStrike" kern="1200" cap="none" spc="-100" baseline="0">
                <a:solidFill>
                  <a:srgbClr val="D2533C"/>
                </a:solidFill>
                <a:uFillTx/>
                <a:latin typeface="Arial"/>
              </a:defRPr>
            </a:lvl1pPr>
          </a:lstStyle>
          <a:p>
            <a:r>
              <a:rPr lang="en-GB" smtClean="0"/>
              <a:t>	Expert systems</a:t>
            </a:r>
            <a:endParaRPr lang="en-GB" dirty="0"/>
          </a:p>
        </p:txBody>
      </p:sp>
      <p:sp>
        <p:nvSpPr>
          <p:cNvPr id="18" name="Content Placeholder 2"/>
          <p:cNvSpPr txBox="1">
            <a:spLocks/>
          </p:cNvSpPr>
          <p:nvPr/>
        </p:nvSpPr>
        <p:spPr>
          <a:xfrm>
            <a:off x="457200" y="1600200"/>
            <a:ext cx="8229600" cy="4876796"/>
          </a:xfrm>
          <a:prstGeom prst="rect">
            <a:avLst/>
          </a:prstGeom>
        </p:spPr>
        <p:txBody>
          <a:bodyPr/>
          <a:lstStyle>
            <a:lvl1pPr marL="182880" marR="0" lvl="0" indent="-182880" algn="l" defTabSz="914400" rtl="0" eaLnBrk="1" fontAlgn="auto" hangingPunct="1">
              <a:lnSpc>
                <a:spcPct val="100000"/>
              </a:lnSpc>
              <a:spcBef>
                <a:spcPts val="600"/>
              </a:spcBef>
              <a:spcAft>
                <a:spcPts val="0"/>
              </a:spcAft>
              <a:buClr>
                <a:srgbClr val="93A299"/>
              </a:buClr>
              <a:buSzPct val="85000"/>
              <a:buFont typeface="Arial" pitchFamily="34"/>
              <a:buChar char="•"/>
              <a:tabLst/>
              <a:defRPr lang="en-US" sz="2000" b="0" i="0" u="none" strike="noStrike" kern="1200" cap="none" spc="0" baseline="0">
                <a:solidFill>
                  <a:srgbClr val="292934"/>
                </a:solidFill>
                <a:uFillTx/>
                <a:latin typeface="Arial"/>
              </a:defRPr>
            </a:lvl1pPr>
            <a:lvl2pPr marL="457200" marR="0" lvl="1" indent="-182880" algn="l" defTabSz="914400" rtl="0" eaLnBrk="1" fontAlgn="auto" hangingPunct="1">
              <a:lnSpc>
                <a:spcPct val="100000"/>
              </a:lnSpc>
              <a:spcBef>
                <a:spcPts val="500"/>
              </a:spcBef>
              <a:spcAft>
                <a:spcPts val="0"/>
              </a:spcAft>
              <a:buClr>
                <a:srgbClr val="93A299"/>
              </a:buClr>
              <a:buSzPct val="85000"/>
              <a:buFont typeface="Arial" pitchFamily="34"/>
              <a:buChar char="•"/>
              <a:tabLst/>
              <a:defRPr lang="en-US" sz="1800" b="0" i="0" u="none" strike="noStrike" kern="1200" cap="none" spc="0" baseline="0">
                <a:solidFill>
                  <a:srgbClr val="292934"/>
                </a:solidFill>
                <a:uFillTx/>
                <a:latin typeface="Arial"/>
              </a:defRPr>
            </a:lvl2pPr>
            <a:lvl3pPr marL="731520" marR="0" lvl="2" indent="-182880" algn="l" defTabSz="914400" rtl="0" eaLnBrk="1" fontAlgn="auto" hangingPunct="1">
              <a:lnSpc>
                <a:spcPct val="100000"/>
              </a:lnSpc>
              <a:spcBef>
                <a:spcPts val="400"/>
              </a:spcBef>
              <a:spcAft>
                <a:spcPts val="0"/>
              </a:spcAft>
              <a:buClr>
                <a:srgbClr val="93A299"/>
              </a:buClr>
              <a:buSzPct val="90000"/>
              <a:buFont typeface="Arial" pitchFamily="34"/>
              <a:buChar char="•"/>
              <a:tabLst/>
              <a:defRPr lang="en-US" sz="1600" b="0" i="0" u="none" strike="noStrike" kern="1200" cap="none" spc="0" baseline="0">
                <a:solidFill>
                  <a:srgbClr val="292934"/>
                </a:solidFill>
                <a:uFillTx/>
                <a:latin typeface="Arial"/>
              </a:defRPr>
            </a:lvl3pPr>
            <a:lvl4pPr marL="1005840" marR="0" lvl="3" indent="-182880" algn="l" defTabSz="914400" rtl="0" eaLnBrk="1" fontAlgn="auto" hangingPunct="1">
              <a:lnSpc>
                <a:spcPct val="100000"/>
              </a:lnSpc>
              <a:spcBef>
                <a:spcPts val="400"/>
              </a:spcBef>
              <a:spcAft>
                <a:spcPts val="0"/>
              </a:spcAft>
              <a:buClr>
                <a:srgbClr val="93A299"/>
              </a:buClr>
              <a:buSzPct val="100000"/>
              <a:buFont typeface="Arial" pitchFamily="34"/>
              <a:buChar char="•"/>
              <a:tabLst/>
              <a:defRPr lang="en-US" sz="1400" b="0" i="0" u="none" strike="noStrike" kern="1200" cap="none" spc="0" baseline="0">
                <a:solidFill>
                  <a:srgbClr val="292934"/>
                </a:solidFill>
                <a:uFillTx/>
                <a:latin typeface="Arial"/>
              </a:defRPr>
            </a:lvl4pPr>
            <a:lvl5pPr marL="1188720" marR="0" lvl="4" indent="-137160" algn="l" defTabSz="914400" rtl="0" eaLnBrk="1" fontAlgn="auto" hangingPunct="1">
              <a:lnSpc>
                <a:spcPct val="100000"/>
              </a:lnSpc>
              <a:spcBef>
                <a:spcPts val="300"/>
              </a:spcBef>
              <a:spcAft>
                <a:spcPts val="0"/>
              </a:spcAft>
              <a:buClr>
                <a:srgbClr val="93A299"/>
              </a:buClr>
              <a:buSzPct val="100000"/>
              <a:buFont typeface="Arial" pitchFamily="34"/>
              <a:buChar char="•"/>
              <a:tabLst/>
              <a:defRPr lang="en-US" sz="1200" b="0" i="0" u="none" strike="noStrike" kern="1200" cap="none" spc="0" baseline="0">
                <a:solidFill>
                  <a:srgbClr val="292934"/>
                </a:solidFill>
                <a:uFillTx/>
                <a:latin typeface="Arial"/>
              </a:defRPr>
            </a:lvl5pPr>
          </a:lstStyle>
          <a:p>
            <a:pPr marL="0" indent="0">
              <a:buNone/>
            </a:pPr>
            <a:r>
              <a:rPr lang="en-GB" sz="900" b="1" dirty="0" smtClean="0"/>
              <a:t>Vision</a:t>
            </a:r>
          </a:p>
          <a:p>
            <a:pPr fontAlgn="ctr"/>
            <a:r>
              <a:rPr lang="en-GB" sz="900" dirty="0" smtClean="0"/>
              <a:t>Health and care professions and patients have access to knowledge bases to support the care processes</a:t>
            </a:r>
          </a:p>
          <a:p>
            <a:pPr marL="0" indent="0">
              <a:buNone/>
            </a:pPr>
            <a:r>
              <a:rPr lang="en-GB" sz="900" b="1" dirty="0" smtClean="0"/>
              <a:t>Key outcomes</a:t>
            </a:r>
          </a:p>
          <a:p>
            <a:r>
              <a:rPr lang="en-GB" sz="900" dirty="0" smtClean="0"/>
              <a:t>Staff have access to authenticated sources of information to support the care basis </a:t>
            </a:r>
          </a:p>
          <a:p>
            <a:r>
              <a:rPr lang="en-GB" sz="900" dirty="0" smtClean="0"/>
              <a:t>Patients have access to sources of information that empower them to undertake self care</a:t>
            </a:r>
          </a:p>
          <a:p>
            <a:pPr marL="0" indent="0">
              <a:buNone/>
            </a:pPr>
            <a:r>
              <a:rPr lang="en-GB" sz="900" b="1" dirty="0" smtClean="0"/>
              <a:t>Key requirements</a:t>
            </a:r>
          </a:p>
          <a:p>
            <a:r>
              <a:rPr lang="en-GB" sz="900" dirty="0" smtClean="0"/>
              <a:t>Patient self health information should be presented as user centric and not be dependent upon the service or underlying system.</a:t>
            </a:r>
          </a:p>
          <a:p>
            <a:r>
              <a:rPr lang="en-GB" sz="900" dirty="0" smtClean="0"/>
              <a:t>Users should only have access to the knowledge data they need to be able to make the right clinical decision.</a:t>
            </a:r>
          </a:p>
          <a:p>
            <a:pPr marL="0" indent="0">
              <a:buNone/>
            </a:pPr>
            <a:r>
              <a:rPr lang="en-GB" sz="900" b="1" dirty="0"/>
              <a:t>Key principles</a:t>
            </a:r>
          </a:p>
          <a:p>
            <a:r>
              <a:rPr lang="en-GB" sz="900" dirty="0"/>
              <a:t>System “easy to use” e.g. should work seamlessly when a clinician is with a patient.</a:t>
            </a:r>
          </a:p>
          <a:p>
            <a:r>
              <a:rPr lang="en-GB" sz="900" dirty="0"/>
              <a:t>System “proactive rather than reactive/informational” so truly assist users with their work.</a:t>
            </a:r>
          </a:p>
          <a:p>
            <a:r>
              <a:rPr lang="en-GB" sz="900" dirty="0"/>
              <a:t>System platform (desktop or mobile devices) and location (Hospital, GP surgery or patient home etc.) independent.</a:t>
            </a:r>
          </a:p>
          <a:p>
            <a:r>
              <a:rPr lang="en-GB" sz="900" dirty="0"/>
              <a:t>IT service is flexible enough to support new models of care.</a:t>
            </a:r>
          </a:p>
          <a:p>
            <a:r>
              <a:rPr lang="en-GB" sz="900" dirty="0"/>
              <a:t>Support the development of the “Digitally enabled clinician” through professional development/education.</a:t>
            </a:r>
          </a:p>
          <a:p>
            <a:endParaRPr lang="en-GB" sz="900" dirty="0"/>
          </a:p>
        </p:txBody>
      </p:sp>
      <p:pic>
        <p:nvPicPr>
          <p:cNvPr id="19" name="Picture 18"/>
          <p:cNvPicPr>
            <a:picLocks noChangeAspect="1"/>
          </p:cNvPicPr>
          <p:nvPr/>
        </p:nvPicPr>
        <p:blipFill rotWithShape="1">
          <a:blip r:embed="rId2">
            <a:extLst>
              <a:ext uri="{BEBA8EAE-BF5A-486C-A8C5-ECC9F3942E4B}">
                <a14:imgProps xmlns:a14="http://schemas.microsoft.com/office/drawing/2010/main">
                  <a14:imgLayer r:embed="rId3">
                    <a14:imgEffect>
                      <a14:backgroundRemoval t="42130" b="53704" l="41771" r="48281"/>
                    </a14:imgEffect>
                  </a14:imgLayer>
                </a14:imgProps>
              </a:ext>
            </a:extLst>
          </a:blip>
          <a:srcRect l="41656" t="41562" r="51401" b="46095"/>
          <a:stretch/>
        </p:blipFill>
        <p:spPr bwMode="auto">
          <a:xfrm>
            <a:off x="258335" y="620688"/>
            <a:ext cx="720000" cy="72000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8"/>
          </p:nvPr>
        </p:nvSpPr>
        <p:spPr/>
        <p:txBody>
          <a:bodyPr/>
          <a:lstStyle/>
          <a:p>
            <a:pPr lvl="0"/>
            <a:fld id="{B611F69D-5F38-435C-A623-A1A0EA48E3D8}" type="slidenum">
              <a:rPr lang="en-GB" smtClean="0"/>
              <a:t>15</a:t>
            </a:fld>
            <a:endParaRPr lang="en-GB" dirty="0"/>
          </a:p>
        </p:txBody>
      </p:sp>
    </p:spTree>
    <p:extLst>
      <p:ext uri="{BB962C8B-B14F-4D97-AF65-F5344CB8AC3E}">
        <p14:creationId xmlns:p14="http://schemas.microsoft.com/office/powerpoint/2010/main" val="271455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457200" y="533396"/>
            <a:ext cx="8229600" cy="990596"/>
          </a:xfrm>
          <a:prstGeom prst="rect">
            <a:avLst/>
          </a:prstGeom>
        </p:spPr>
        <p:txBody>
          <a:bodyPr/>
          <a:lstStyle>
            <a:lvl1pPr marL="0" marR="0" lvl="0" indent="0" algn="l" defTabSz="914400" rtl="0" eaLnBrk="1" fontAlgn="auto" hangingPunct="1">
              <a:lnSpc>
                <a:spcPct val="100000"/>
              </a:lnSpc>
              <a:spcBef>
                <a:spcPts val="0"/>
              </a:spcBef>
              <a:spcAft>
                <a:spcPts val="0"/>
              </a:spcAft>
              <a:buNone/>
              <a:tabLst/>
              <a:defRPr lang="en-US" sz="3600" b="0" i="0" u="none" strike="noStrike" kern="1200" cap="none" spc="-100" baseline="0">
                <a:solidFill>
                  <a:srgbClr val="D2533C"/>
                </a:solidFill>
                <a:uFillTx/>
                <a:latin typeface="Arial"/>
              </a:defRPr>
            </a:lvl1pPr>
          </a:lstStyle>
          <a:p>
            <a:r>
              <a:rPr lang="en-GB" dirty="0" smtClean="0"/>
              <a:t>	Personal digital healthcare</a:t>
            </a:r>
            <a:endParaRPr lang="en-GB" dirty="0"/>
          </a:p>
        </p:txBody>
      </p:sp>
      <p:sp>
        <p:nvSpPr>
          <p:cNvPr id="5" name="Content Placeholder 5"/>
          <p:cNvSpPr txBox="1">
            <a:spLocks/>
          </p:cNvSpPr>
          <p:nvPr/>
        </p:nvSpPr>
        <p:spPr>
          <a:xfrm>
            <a:off x="457200" y="1600200"/>
            <a:ext cx="8229600" cy="4876796"/>
          </a:xfrm>
          <a:prstGeom prst="rect">
            <a:avLst/>
          </a:prstGeom>
        </p:spPr>
        <p:txBody>
          <a:bodyPr/>
          <a:lstStyle>
            <a:lvl1pPr marL="182880" marR="0" lvl="0" indent="-182880" algn="l" defTabSz="914400" rtl="0" eaLnBrk="1" fontAlgn="auto" hangingPunct="1">
              <a:lnSpc>
                <a:spcPct val="100000"/>
              </a:lnSpc>
              <a:spcBef>
                <a:spcPts val="600"/>
              </a:spcBef>
              <a:spcAft>
                <a:spcPts val="0"/>
              </a:spcAft>
              <a:buClr>
                <a:srgbClr val="93A299"/>
              </a:buClr>
              <a:buSzPct val="85000"/>
              <a:buFont typeface="Arial" pitchFamily="34"/>
              <a:buChar char="•"/>
              <a:tabLst/>
              <a:defRPr lang="en-US" sz="2000" b="0" i="0" u="none" strike="noStrike" kern="1200" cap="none" spc="0" baseline="0">
                <a:solidFill>
                  <a:srgbClr val="292934"/>
                </a:solidFill>
                <a:uFillTx/>
                <a:latin typeface="Arial"/>
              </a:defRPr>
            </a:lvl1pPr>
            <a:lvl2pPr marL="457200" marR="0" lvl="1" indent="-182880" algn="l" defTabSz="914400" rtl="0" eaLnBrk="1" fontAlgn="auto" hangingPunct="1">
              <a:lnSpc>
                <a:spcPct val="100000"/>
              </a:lnSpc>
              <a:spcBef>
                <a:spcPts val="500"/>
              </a:spcBef>
              <a:spcAft>
                <a:spcPts val="0"/>
              </a:spcAft>
              <a:buClr>
                <a:srgbClr val="93A299"/>
              </a:buClr>
              <a:buSzPct val="85000"/>
              <a:buFont typeface="Arial" pitchFamily="34"/>
              <a:buChar char="•"/>
              <a:tabLst/>
              <a:defRPr lang="en-US" sz="1800" b="0" i="0" u="none" strike="noStrike" kern="1200" cap="none" spc="0" baseline="0">
                <a:solidFill>
                  <a:srgbClr val="292934"/>
                </a:solidFill>
                <a:uFillTx/>
                <a:latin typeface="Arial"/>
              </a:defRPr>
            </a:lvl2pPr>
            <a:lvl3pPr marL="731520" marR="0" lvl="2" indent="-182880" algn="l" defTabSz="914400" rtl="0" eaLnBrk="1" fontAlgn="auto" hangingPunct="1">
              <a:lnSpc>
                <a:spcPct val="100000"/>
              </a:lnSpc>
              <a:spcBef>
                <a:spcPts val="400"/>
              </a:spcBef>
              <a:spcAft>
                <a:spcPts val="0"/>
              </a:spcAft>
              <a:buClr>
                <a:srgbClr val="93A299"/>
              </a:buClr>
              <a:buSzPct val="90000"/>
              <a:buFont typeface="Arial" pitchFamily="34"/>
              <a:buChar char="•"/>
              <a:tabLst/>
              <a:defRPr lang="en-US" sz="1600" b="0" i="0" u="none" strike="noStrike" kern="1200" cap="none" spc="0" baseline="0">
                <a:solidFill>
                  <a:srgbClr val="292934"/>
                </a:solidFill>
                <a:uFillTx/>
                <a:latin typeface="Arial"/>
              </a:defRPr>
            </a:lvl3pPr>
            <a:lvl4pPr marL="1005840" marR="0" lvl="3" indent="-182880" algn="l" defTabSz="914400" rtl="0" eaLnBrk="1" fontAlgn="auto" hangingPunct="1">
              <a:lnSpc>
                <a:spcPct val="100000"/>
              </a:lnSpc>
              <a:spcBef>
                <a:spcPts val="400"/>
              </a:spcBef>
              <a:spcAft>
                <a:spcPts val="0"/>
              </a:spcAft>
              <a:buClr>
                <a:srgbClr val="93A299"/>
              </a:buClr>
              <a:buSzPct val="100000"/>
              <a:buFont typeface="Arial" pitchFamily="34"/>
              <a:buChar char="•"/>
              <a:tabLst/>
              <a:defRPr lang="en-US" sz="1400" b="0" i="0" u="none" strike="noStrike" kern="1200" cap="none" spc="0" baseline="0">
                <a:solidFill>
                  <a:srgbClr val="292934"/>
                </a:solidFill>
                <a:uFillTx/>
                <a:latin typeface="Arial"/>
              </a:defRPr>
            </a:lvl4pPr>
            <a:lvl5pPr marL="1188720" marR="0" lvl="4" indent="-137160" algn="l" defTabSz="914400" rtl="0" eaLnBrk="1" fontAlgn="auto" hangingPunct="1">
              <a:lnSpc>
                <a:spcPct val="100000"/>
              </a:lnSpc>
              <a:spcBef>
                <a:spcPts val="300"/>
              </a:spcBef>
              <a:spcAft>
                <a:spcPts val="0"/>
              </a:spcAft>
              <a:buClr>
                <a:srgbClr val="93A299"/>
              </a:buClr>
              <a:buSzPct val="100000"/>
              <a:buFont typeface="Arial" pitchFamily="34"/>
              <a:buChar char="•"/>
              <a:tabLst/>
              <a:defRPr lang="en-US" sz="1200" b="0" i="0" u="none" strike="noStrike" kern="1200" cap="none" spc="0" baseline="0">
                <a:solidFill>
                  <a:srgbClr val="292934"/>
                </a:solidFill>
                <a:uFillTx/>
                <a:latin typeface="Arial"/>
              </a:defRPr>
            </a:lvl5pPr>
          </a:lstStyle>
          <a:p>
            <a:pPr marL="0" indent="0">
              <a:buNone/>
            </a:pPr>
            <a:r>
              <a:rPr lang="en-GB" sz="900" b="1" dirty="0" smtClean="0"/>
              <a:t>Vision</a:t>
            </a:r>
          </a:p>
          <a:p>
            <a:r>
              <a:rPr lang="en-GB" sz="900" dirty="0" smtClean="0"/>
              <a:t>Patients can use personal technology to support their healthcare e.g. a device can automatically send data to alert their GP. This can be collated and used to inform population health management.</a:t>
            </a:r>
          </a:p>
          <a:p>
            <a:pPr marL="0" indent="0">
              <a:buNone/>
            </a:pPr>
            <a:r>
              <a:rPr lang="en-GB" sz="900" b="1" dirty="0" smtClean="0"/>
              <a:t>Key user outcomes</a:t>
            </a:r>
          </a:p>
          <a:p>
            <a:r>
              <a:rPr lang="en-GB" sz="900" dirty="0" smtClean="0"/>
              <a:t>Support the digitally connected patient</a:t>
            </a:r>
          </a:p>
          <a:p>
            <a:pPr lvl="1"/>
            <a:r>
              <a:rPr lang="en-GB" sz="800" dirty="0" smtClean="0"/>
              <a:t>Use of health promotion and self-management tools to support ability of patients to manage their own conditions </a:t>
            </a:r>
          </a:p>
          <a:p>
            <a:pPr lvl="1"/>
            <a:r>
              <a:rPr lang="en-GB" sz="800" dirty="0" smtClean="0"/>
              <a:t>Support care of patients within their own environment through proactive monitoring of long term conditions, management of early warning triggers, </a:t>
            </a:r>
            <a:r>
              <a:rPr lang="en-GB" sz="800" dirty="0" err="1" smtClean="0"/>
              <a:t>telehealth</a:t>
            </a:r>
            <a:r>
              <a:rPr lang="en-GB" sz="800" dirty="0" smtClean="0"/>
              <a:t> </a:t>
            </a:r>
          </a:p>
          <a:p>
            <a:r>
              <a:rPr lang="en-GB" sz="900" dirty="0" smtClean="0"/>
              <a:t>Support the digitally enabled clinician</a:t>
            </a:r>
          </a:p>
          <a:p>
            <a:pPr lvl="1"/>
            <a:r>
              <a:rPr lang="en-GB" sz="800" dirty="0" smtClean="0"/>
              <a:t>Tele-education and </a:t>
            </a:r>
            <a:r>
              <a:rPr lang="en-GB" sz="800" dirty="0" err="1" smtClean="0"/>
              <a:t>tele</a:t>
            </a:r>
            <a:r>
              <a:rPr lang="en-GB" sz="800" dirty="0" smtClean="0"/>
              <a:t>-training for remotely supporting clinicians</a:t>
            </a:r>
          </a:p>
          <a:p>
            <a:r>
              <a:rPr lang="en-GB" sz="900" dirty="0" smtClean="0"/>
              <a:t>Providers can improve both clinical and financial outcomes through use of population health management.</a:t>
            </a:r>
          </a:p>
          <a:p>
            <a:r>
              <a:rPr lang="en-GB" sz="900" dirty="0" smtClean="0"/>
              <a:t>Staff can use the availability of aggregated patient data to support health research.</a:t>
            </a:r>
          </a:p>
          <a:p>
            <a:pPr marL="0" indent="0">
              <a:buNone/>
            </a:pPr>
            <a:r>
              <a:rPr lang="en-GB" sz="900" b="1" dirty="0" smtClean="0"/>
              <a:t>Key requirements</a:t>
            </a:r>
          </a:p>
          <a:p>
            <a:r>
              <a:rPr lang="en-GB" sz="900" dirty="0" smtClean="0"/>
              <a:t>Use of the full range of current technologies as appropriate to promote self-care and prevention to differing age groups including wearable's, smartphone applications and  assistive technologies.</a:t>
            </a:r>
          </a:p>
          <a:p>
            <a:r>
              <a:rPr lang="en-GB" sz="900" dirty="0" smtClean="0"/>
              <a:t>Identification of systems to support pathway management</a:t>
            </a:r>
          </a:p>
          <a:p>
            <a:r>
              <a:rPr lang="en-GB" sz="900" dirty="0" smtClean="0"/>
              <a:t>Incorporation of use of technology into provider specifications </a:t>
            </a:r>
          </a:p>
          <a:p>
            <a:r>
              <a:rPr lang="en-GB" sz="900" dirty="0" smtClean="0"/>
              <a:t>Provide an infrastructure that supports all these requirements 24 x 7 and can flex and grow to accommodate new requirements </a:t>
            </a:r>
          </a:p>
          <a:p>
            <a:r>
              <a:rPr lang="en-GB" sz="900" dirty="0" smtClean="0"/>
              <a:t>Aggregate patient data across multiple health information technology resources.</a:t>
            </a:r>
          </a:p>
          <a:p>
            <a:pPr marL="0" indent="0">
              <a:buNone/>
            </a:pPr>
            <a:r>
              <a:rPr lang="en-GB" sz="900" b="1" dirty="0"/>
              <a:t>Key principles</a:t>
            </a:r>
          </a:p>
          <a:p>
            <a:r>
              <a:rPr lang="en-GB" sz="900" dirty="0"/>
              <a:t>Reduce the rate of urgent care intervention within secondary care through supporting ability to manage patients within their own environment</a:t>
            </a:r>
          </a:p>
          <a:p>
            <a:r>
              <a:rPr lang="en-GB" sz="900" dirty="0"/>
              <a:t>Support patients with self management of their condition </a:t>
            </a:r>
          </a:p>
          <a:p>
            <a:r>
              <a:rPr lang="en-GB" sz="900" dirty="0"/>
              <a:t>Support integrated care delivery within the community </a:t>
            </a:r>
          </a:p>
          <a:p>
            <a:r>
              <a:rPr lang="en-GB" sz="900" dirty="0"/>
              <a:t>Support evidence based practice by providing the best available research evidence bearing on whether and why a treatment works.</a:t>
            </a:r>
          </a:p>
          <a:p>
            <a:endParaRPr lang="en-GB" sz="900" dirty="0" smtClean="0"/>
          </a:p>
          <a:p>
            <a:endParaRPr lang="en-GB" sz="900" dirty="0" smtClean="0"/>
          </a:p>
          <a:p>
            <a:endParaRPr lang="en-GB" sz="900" dirty="0"/>
          </a:p>
        </p:txBody>
      </p:sp>
      <p:pic>
        <p:nvPicPr>
          <p:cNvPr id="6" name="C79575A9-3CFC-4B10-BCE0-0CBEC2960A6A" descr="62F22884-EB24-4CDD-A2A0-81AB089D85CC@ekht"/>
          <p:cNvPicPr>
            <a:picLocks noChangeAspect="1" noChangeArrowheads="1"/>
          </p:cNvPicPr>
          <p:nvPr/>
        </p:nvPicPr>
        <p:blipFill rotWithShape="1">
          <a:blip r:embed="rId2">
            <a:extLst>
              <a:ext uri="{28A0092B-C50C-407E-A947-70E740481C1C}">
                <a14:useLocalDpi xmlns:a14="http://schemas.microsoft.com/office/drawing/2010/main" val="0"/>
              </a:ext>
            </a:extLst>
          </a:blip>
          <a:srcRect l="87516"/>
          <a:stretch/>
        </p:blipFill>
        <p:spPr bwMode="auto">
          <a:xfrm>
            <a:off x="251519" y="583135"/>
            <a:ext cx="728411"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8"/>
          </p:nvPr>
        </p:nvSpPr>
        <p:spPr/>
        <p:txBody>
          <a:bodyPr/>
          <a:lstStyle/>
          <a:p>
            <a:pPr lvl="0"/>
            <a:fld id="{B611F69D-5F38-435C-A623-A1A0EA48E3D8}" type="slidenum">
              <a:rPr lang="en-GB" smtClean="0"/>
              <a:t>16</a:t>
            </a:fld>
            <a:endParaRPr lang="en-GB" dirty="0"/>
          </a:p>
        </p:txBody>
      </p:sp>
    </p:spTree>
    <p:extLst>
      <p:ext uri="{BB962C8B-B14F-4D97-AF65-F5344CB8AC3E}">
        <p14:creationId xmlns:p14="http://schemas.microsoft.com/office/powerpoint/2010/main" val="1071011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3. Mapping the vision</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Against the STP</a:t>
            </a:r>
          </a:p>
          <a:p>
            <a:pPr marL="342900" indent="-342900">
              <a:buFont typeface="Arial" panose="020B0604020202020204" pitchFamily="34" charset="0"/>
              <a:buChar char="•"/>
            </a:pPr>
            <a:r>
              <a:rPr lang="en-GB" dirty="0" smtClean="0"/>
              <a:t>Priorities</a:t>
            </a:r>
          </a:p>
          <a:p>
            <a:pPr marL="342900" indent="-342900">
              <a:buFont typeface="Arial" panose="020B0604020202020204" pitchFamily="34" charset="0"/>
              <a:buChar char="•"/>
            </a:pPr>
            <a:r>
              <a:rPr lang="en-GB" dirty="0" smtClean="0"/>
              <a:t>Implementation approach</a:t>
            </a:r>
          </a:p>
        </p:txBody>
      </p:sp>
    </p:spTree>
    <p:extLst>
      <p:ext uri="{BB962C8B-B14F-4D97-AF65-F5344CB8AC3E}">
        <p14:creationId xmlns:p14="http://schemas.microsoft.com/office/powerpoint/2010/main" val="1903581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the LDR outcomes map onto the STP strategic themes?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26514817"/>
              </p:ext>
            </p:extLst>
          </p:nvPr>
        </p:nvGraphicFramePr>
        <p:xfrm>
          <a:off x="621498" y="2348880"/>
          <a:ext cx="7992888" cy="3597287"/>
        </p:xfrm>
        <a:graphic>
          <a:graphicData uri="http://schemas.openxmlformats.org/drawingml/2006/table">
            <a:tbl>
              <a:tblPr firstRow="1" firstCol="1" bandRow="1">
                <a:tableStyleId>{0660B408-B3CF-4A94-85FC-2B1E0A45F4A2}</a:tableStyleId>
              </a:tblPr>
              <a:tblGrid>
                <a:gridCol w="2448272"/>
                <a:gridCol w="792088"/>
                <a:gridCol w="792088"/>
                <a:gridCol w="792088"/>
                <a:gridCol w="792088"/>
                <a:gridCol w="792088"/>
                <a:gridCol w="792088"/>
                <a:gridCol w="792088"/>
              </a:tblGrid>
              <a:tr h="1025798">
                <a:tc>
                  <a:txBody>
                    <a:bodyPr/>
                    <a:lstStyle/>
                    <a:p>
                      <a:pPr marL="71755" marR="71755">
                        <a:lnSpc>
                          <a:spcPct val="115000"/>
                        </a:lnSpc>
                        <a:spcAft>
                          <a:spcPts val="0"/>
                        </a:spcAft>
                      </a:pPr>
                      <a:r>
                        <a:rPr lang="en-GB" sz="1050" b="0" dirty="0" smtClean="0">
                          <a:effectLst/>
                          <a:latin typeface="Arial" panose="020B0604020202020204" pitchFamily="34" charset="0"/>
                          <a:cs typeface="Arial" panose="020B0604020202020204" pitchFamily="34" charset="0"/>
                        </a:rPr>
                        <a:t>STP strategic themes</a:t>
                      </a:r>
                      <a:endParaRPr lang="en-GB" sz="1050" b="0" dirty="0">
                        <a:effectLst/>
                        <a:latin typeface="Arial" panose="020B0604020202020204" pitchFamily="34" charset="0"/>
                        <a:ea typeface="Calibri"/>
                        <a:cs typeface="Arial" panose="020B0604020202020204" pitchFamily="34" charset="0"/>
                      </a:endParaRPr>
                    </a:p>
                  </a:txBody>
                  <a:tcPr marL="50279" marR="50279" marT="0" marB="0" anchor="b"/>
                </a:tc>
                <a:tc>
                  <a:txBody>
                    <a:bodyPr/>
                    <a:lstStyle/>
                    <a:p>
                      <a:pPr marL="71755" marR="71755">
                        <a:lnSpc>
                          <a:spcPct val="115000"/>
                        </a:lnSpc>
                        <a:spcAft>
                          <a:spcPts val="0"/>
                        </a:spcAft>
                      </a:pPr>
                      <a:r>
                        <a:rPr lang="en-GB" sz="1050" b="0" dirty="0" smtClean="0">
                          <a:effectLst/>
                          <a:latin typeface="Arial" panose="020B0604020202020204" pitchFamily="34" charset="0"/>
                          <a:cs typeface="Arial" panose="020B0604020202020204" pitchFamily="34" charset="0"/>
                        </a:rPr>
                        <a:t>Universal Care </a:t>
                      </a:r>
                      <a:r>
                        <a:rPr lang="en-GB" sz="1050" b="0" dirty="0">
                          <a:effectLst/>
                          <a:latin typeface="Arial" panose="020B0604020202020204" pitchFamily="34" charset="0"/>
                          <a:cs typeface="Arial" panose="020B0604020202020204" pitchFamily="34" charset="0"/>
                        </a:rPr>
                        <a:t>Record </a:t>
                      </a:r>
                      <a:endParaRPr lang="en-GB" sz="1050" b="0" dirty="0">
                        <a:effectLst/>
                        <a:latin typeface="Arial" panose="020B0604020202020204" pitchFamily="34" charset="0"/>
                        <a:ea typeface="Calibri"/>
                        <a:cs typeface="Arial" panose="020B0604020202020204" pitchFamily="34" charset="0"/>
                      </a:endParaRPr>
                    </a:p>
                  </a:txBody>
                  <a:tcPr marL="50279" marR="50279" marT="0" marB="0" vert="vert" anchor="ctr"/>
                </a:tc>
                <a:tc>
                  <a:txBody>
                    <a:bodyPr/>
                    <a:lstStyle/>
                    <a:p>
                      <a:pPr marL="71755" marR="71755">
                        <a:lnSpc>
                          <a:spcPct val="115000"/>
                        </a:lnSpc>
                        <a:spcAft>
                          <a:spcPts val="0"/>
                        </a:spcAft>
                      </a:pPr>
                      <a:r>
                        <a:rPr lang="en-GB" sz="1050" b="0" dirty="0">
                          <a:effectLst/>
                          <a:latin typeface="Arial" panose="020B0604020202020204" pitchFamily="34" charset="0"/>
                          <a:cs typeface="Arial" panose="020B0604020202020204" pitchFamily="34" charset="0"/>
                        </a:rPr>
                        <a:t>Universal </a:t>
                      </a:r>
                      <a:r>
                        <a:rPr lang="en-GB" sz="1050" b="0" dirty="0" smtClean="0">
                          <a:effectLst/>
                          <a:latin typeface="Arial" panose="020B0604020202020204" pitchFamily="34" charset="0"/>
                          <a:cs typeface="Arial" panose="020B0604020202020204" pitchFamily="34" charset="0"/>
                        </a:rPr>
                        <a:t>Clinical </a:t>
                      </a:r>
                      <a:r>
                        <a:rPr lang="en-GB" sz="1050" b="0" dirty="0">
                          <a:effectLst/>
                          <a:latin typeface="Arial" panose="020B0604020202020204" pitchFamily="34" charset="0"/>
                          <a:cs typeface="Arial" panose="020B0604020202020204" pitchFamily="34" charset="0"/>
                        </a:rPr>
                        <a:t>A</a:t>
                      </a:r>
                      <a:r>
                        <a:rPr lang="en-GB" sz="1050" b="0" dirty="0" smtClean="0">
                          <a:effectLst/>
                          <a:latin typeface="Arial" panose="020B0604020202020204" pitchFamily="34" charset="0"/>
                          <a:cs typeface="Arial" panose="020B0604020202020204" pitchFamily="34" charset="0"/>
                        </a:rPr>
                        <a:t>ccess</a:t>
                      </a:r>
                      <a:endParaRPr lang="en-GB" sz="1050" b="0" dirty="0">
                        <a:effectLst/>
                        <a:latin typeface="Arial" panose="020B0604020202020204" pitchFamily="34" charset="0"/>
                        <a:ea typeface="Calibri"/>
                        <a:cs typeface="Arial" panose="020B0604020202020204" pitchFamily="34" charset="0"/>
                      </a:endParaRPr>
                    </a:p>
                  </a:txBody>
                  <a:tcPr marL="50279" marR="50279" marT="0" marB="0" vert="vert" anchor="ctr"/>
                </a:tc>
                <a:tc>
                  <a:txBody>
                    <a:bodyPr/>
                    <a:lstStyle/>
                    <a:p>
                      <a:pPr marL="71755" marR="71755">
                        <a:lnSpc>
                          <a:spcPct val="115000"/>
                        </a:lnSpc>
                        <a:spcAft>
                          <a:spcPts val="0"/>
                        </a:spcAft>
                      </a:pPr>
                      <a:r>
                        <a:rPr lang="en-GB" sz="1050" b="0" dirty="0">
                          <a:effectLst/>
                          <a:latin typeface="Arial" panose="020B0604020202020204" pitchFamily="34" charset="0"/>
                          <a:cs typeface="Arial" panose="020B0604020202020204" pitchFamily="34" charset="0"/>
                        </a:rPr>
                        <a:t>Universal </a:t>
                      </a:r>
                      <a:r>
                        <a:rPr lang="en-GB" sz="1050" b="0" dirty="0" smtClean="0">
                          <a:effectLst/>
                          <a:latin typeface="Arial" panose="020B0604020202020204" pitchFamily="34" charset="0"/>
                          <a:cs typeface="Arial" panose="020B0604020202020204" pitchFamily="34" charset="0"/>
                        </a:rPr>
                        <a:t>Transactional </a:t>
                      </a:r>
                      <a:r>
                        <a:rPr lang="en-GB" sz="1050" b="0" dirty="0">
                          <a:effectLst/>
                          <a:latin typeface="Arial" panose="020B0604020202020204" pitchFamily="34" charset="0"/>
                          <a:cs typeface="Arial" panose="020B0604020202020204" pitchFamily="34" charset="0"/>
                        </a:rPr>
                        <a:t>Services</a:t>
                      </a:r>
                      <a:endParaRPr lang="en-GB" sz="1050" b="0" dirty="0">
                        <a:effectLst/>
                        <a:latin typeface="Arial" panose="020B0604020202020204" pitchFamily="34" charset="0"/>
                        <a:ea typeface="Calibri"/>
                        <a:cs typeface="Arial" panose="020B0604020202020204" pitchFamily="34" charset="0"/>
                      </a:endParaRPr>
                    </a:p>
                  </a:txBody>
                  <a:tcPr marL="50279" marR="50279" marT="0" marB="0" vert="vert" anchor="ctr"/>
                </a:tc>
                <a:tc>
                  <a:txBody>
                    <a:bodyPr/>
                    <a:lstStyle/>
                    <a:p>
                      <a:pPr marL="71755" marR="71755">
                        <a:lnSpc>
                          <a:spcPct val="115000"/>
                        </a:lnSpc>
                        <a:spcAft>
                          <a:spcPts val="0"/>
                        </a:spcAft>
                      </a:pPr>
                      <a:r>
                        <a:rPr lang="en-GB" sz="1050" b="0" dirty="0" smtClean="0">
                          <a:effectLst/>
                          <a:latin typeface="Arial" panose="020B0604020202020204" pitchFamily="34" charset="0"/>
                          <a:cs typeface="Arial" panose="020B0604020202020204" pitchFamily="34" charset="0"/>
                        </a:rPr>
                        <a:t>Shared health analytics</a:t>
                      </a:r>
                      <a:endParaRPr lang="en-GB" sz="1050" b="0" dirty="0">
                        <a:effectLst/>
                        <a:latin typeface="Arial" panose="020B0604020202020204" pitchFamily="34" charset="0"/>
                        <a:ea typeface="Calibri"/>
                        <a:cs typeface="Arial" panose="020B0604020202020204" pitchFamily="34" charset="0"/>
                      </a:endParaRPr>
                    </a:p>
                  </a:txBody>
                  <a:tcPr marL="50279" marR="50279" marT="0" marB="0" vert="vert" anchor="ctr"/>
                </a:tc>
                <a:tc>
                  <a:txBody>
                    <a:bodyPr/>
                    <a:lstStyle/>
                    <a:p>
                      <a:pPr marL="71755" marR="71755">
                        <a:lnSpc>
                          <a:spcPct val="115000"/>
                        </a:lnSpc>
                        <a:spcAft>
                          <a:spcPts val="0"/>
                        </a:spcAft>
                      </a:pPr>
                      <a:r>
                        <a:rPr lang="en-GB" sz="1050" b="0" dirty="0">
                          <a:effectLst/>
                          <a:latin typeface="Arial" panose="020B0604020202020204" pitchFamily="34" charset="0"/>
                          <a:cs typeface="Arial" panose="020B0604020202020204" pitchFamily="34" charset="0"/>
                        </a:rPr>
                        <a:t>Online Patient Services</a:t>
                      </a:r>
                      <a:endParaRPr lang="en-GB" sz="1050" b="0" dirty="0">
                        <a:effectLst/>
                        <a:latin typeface="Arial" panose="020B0604020202020204" pitchFamily="34" charset="0"/>
                        <a:ea typeface="Calibri"/>
                        <a:cs typeface="Arial" panose="020B0604020202020204" pitchFamily="34" charset="0"/>
                      </a:endParaRPr>
                    </a:p>
                  </a:txBody>
                  <a:tcPr marL="50279" marR="50279" marT="0" marB="0" vert="vert" anchor="ctr"/>
                </a:tc>
                <a:tc>
                  <a:txBody>
                    <a:bodyPr/>
                    <a:lstStyle/>
                    <a:p>
                      <a:pPr marL="71755" marR="71755">
                        <a:lnSpc>
                          <a:spcPct val="115000"/>
                        </a:lnSpc>
                        <a:spcAft>
                          <a:spcPts val="0"/>
                        </a:spcAft>
                      </a:pPr>
                      <a:r>
                        <a:rPr lang="en-GB" sz="1050" b="0">
                          <a:effectLst/>
                          <a:latin typeface="Arial" panose="020B0604020202020204" pitchFamily="34" charset="0"/>
                          <a:cs typeface="Arial" panose="020B0604020202020204" pitchFamily="34" charset="0"/>
                        </a:rPr>
                        <a:t>Expert Systems</a:t>
                      </a:r>
                      <a:endParaRPr lang="en-GB" sz="1050" b="0">
                        <a:effectLst/>
                        <a:latin typeface="Arial" panose="020B0604020202020204" pitchFamily="34" charset="0"/>
                        <a:ea typeface="Calibri"/>
                        <a:cs typeface="Arial" panose="020B0604020202020204" pitchFamily="34" charset="0"/>
                      </a:endParaRPr>
                    </a:p>
                  </a:txBody>
                  <a:tcPr marL="50279" marR="50279" marT="0" marB="0" vert="vert" anchor="ctr"/>
                </a:tc>
                <a:tc>
                  <a:txBody>
                    <a:bodyPr/>
                    <a:lstStyle/>
                    <a:p>
                      <a:pPr marL="71755" marR="71755">
                        <a:lnSpc>
                          <a:spcPct val="115000"/>
                        </a:lnSpc>
                        <a:spcAft>
                          <a:spcPts val="0"/>
                        </a:spcAft>
                      </a:pPr>
                      <a:r>
                        <a:rPr lang="en-GB" sz="1050" b="0" dirty="0">
                          <a:effectLst/>
                          <a:latin typeface="Arial" panose="020B0604020202020204" pitchFamily="34" charset="0"/>
                          <a:cs typeface="Arial" panose="020B0604020202020204" pitchFamily="34" charset="0"/>
                        </a:rPr>
                        <a:t>Personal </a:t>
                      </a:r>
                      <a:r>
                        <a:rPr lang="en-GB" sz="1050" b="0" dirty="0" smtClean="0">
                          <a:effectLst/>
                          <a:latin typeface="Arial" panose="020B0604020202020204" pitchFamily="34" charset="0"/>
                          <a:cs typeface="Arial" panose="020B0604020202020204" pitchFamily="34" charset="0"/>
                        </a:rPr>
                        <a:t>Digital </a:t>
                      </a:r>
                      <a:r>
                        <a:rPr lang="en-GB" sz="1050" b="0" dirty="0">
                          <a:effectLst/>
                          <a:latin typeface="Arial" panose="020B0604020202020204" pitchFamily="34" charset="0"/>
                          <a:cs typeface="Arial" panose="020B0604020202020204" pitchFamily="34" charset="0"/>
                        </a:rPr>
                        <a:t>H</a:t>
                      </a:r>
                      <a:r>
                        <a:rPr lang="en-GB" sz="1050" b="0" dirty="0" smtClean="0">
                          <a:effectLst/>
                          <a:latin typeface="Arial" panose="020B0604020202020204" pitchFamily="34" charset="0"/>
                          <a:cs typeface="Arial" panose="020B0604020202020204" pitchFamily="34" charset="0"/>
                        </a:rPr>
                        <a:t>ealthcare</a:t>
                      </a:r>
                      <a:endParaRPr lang="en-GB" sz="1050" b="0" dirty="0">
                        <a:effectLst/>
                        <a:latin typeface="Arial" panose="020B0604020202020204" pitchFamily="34" charset="0"/>
                        <a:ea typeface="Calibri"/>
                        <a:cs typeface="Arial" panose="020B0604020202020204" pitchFamily="34" charset="0"/>
                      </a:endParaRPr>
                    </a:p>
                  </a:txBody>
                  <a:tcPr marL="50279" marR="50279" marT="0" marB="0" vert="vert" anchor="ctr"/>
                </a:tc>
              </a:tr>
              <a:tr h="197726">
                <a:tc>
                  <a:txBody>
                    <a:bodyPr/>
                    <a:lstStyle/>
                    <a:p>
                      <a:pPr>
                        <a:lnSpc>
                          <a:spcPct val="115000"/>
                        </a:lnSpc>
                        <a:spcAft>
                          <a:spcPts val="0"/>
                        </a:spcAft>
                      </a:pPr>
                      <a:r>
                        <a:rPr lang="en-GB" sz="1000" b="0" dirty="0">
                          <a:effectLst/>
                          <a:latin typeface="Arial" panose="020B0604020202020204" pitchFamily="34" charset="0"/>
                          <a:cs typeface="Arial" panose="020B0604020202020204" pitchFamily="34" charset="0"/>
                        </a:rPr>
                        <a:t>Transformation of </a:t>
                      </a:r>
                      <a:r>
                        <a:rPr lang="en-GB" sz="1000" b="0" dirty="0" smtClean="0">
                          <a:effectLst/>
                          <a:latin typeface="Arial" panose="020B0604020202020204" pitchFamily="34" charset="0"/>
                          <a:cs typeface="Arial" panose="020B0604020202020204" pitchFamily="34" charset="0"/>
                        </a:rPr>
                        <a:t>local care</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M</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a:effectLst/>
                          <a:latin typeface="Arial" panose="020B0604020202020204" pitchFamily="34" charset="0"/>
                          <a:cs typeface="Arial" panose="020B0604020202020204" pitchFamily="34" charset="0"/>
                        </a:rPr>
                        <a:t>M</a:t>
                      </a:r>
                      <a:endParaRPr lang="en-GB" sz="1000" b="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M</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S</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a:effectLst/>
                          <a:latin typeface="Arial" panose="020B0604020202020204" pitchFamily="34" charset="0"/>
                          <a:cs typeface="Arial" panose="020B0604020202020204" pitchFamily="34" charset="0"/>
                        </a:rPr>
                        <a:t>S</a:t>
                      </a:r>
                      <a:endParaRPr lang="en-GB" sz="1000" b="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a:effectLst/>
                          <a:latin typeface="Arial" panose="020B0604020202020204" pitchFamily="34" charset="0"/>
                          <a:cs typeface="Arial" panose="020B0604020202020204" pitchFamily="34" charset="0"/>
                        </a:rPr>
                        <a:t>S</a:t>
                      </a:r>
                      <a:endParaRPr lang="en-GB" sz="1000" b="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C</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r>
              <a:tr h="197726">
                <a:tc>
                  <a:txBody>
                    <a:bodyPr/>
                    <a:lstStyle/>
                    <a:p>
                      <a:pPr>
                        <a:lnSpc>
                          <a:spcPct val="115000"/>
                        </a:lnSpc>
                        <a:spcAft>
                          <a:spcPts val="0"/>
                        </a:spcAft>
                      </a:pPr>
                      <a:r>
                        <a:rPr lang="en-GB" sz="1000" b="0" dirty="0">
                          <a:effectLst/>
                          <a:latin typeface="Arial" panose="020B0604020202020204" pitchFamily="34" charset="0"/>
                          <a:cs typeface="Arial" panose="020B0604020202020204" pitchFamily="34" charset="0"/>
                        </a:rPr>
                        <a:t>Transformation of acute hospital care</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M</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C</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M</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M</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C</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a:effectLst/>
                          <a:latin typeface="Arial" panose="020B0604020202020204" pitchFamily="34" charset="0"/>
                          <a:cs typeface="Arial" panose="020B0604020202020204" pitchFamily="34" charset="0"/>
                        </a:rPr>
                        <a:t>S</a:t>
                      </a:r>
                      <a:endParaRPr lang="en-GB" sz="1000" b="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C</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r>
              <a:tr h="197726">
                <a:tc>
                  <a:txBody>
                    <a:bodyPr/>
                    <a:lstStyle/>
                    <a:p>
                      <a:pPr>
                        <a:lnSpc>
                          <a:spcPct val="115000"/>
                        </a:lnSpc>
                        <a:spcAft>
                          <a:spcPts val="0"/>
                        </a:spcAft>
                      </a:pPr>
                      <a:r>
                        <a:rPr lang="en-GB" sz="1000" b="0" dirty="0">
                          <a:effectLst/>
                          <a:latin typeface="Arial" panose="020B0604020202020204" pitchFamily="34" charset="0"/>
                          <a:cs typeface="Arial" panose="020B0604020202020204" pitchFamily="34" charset="0"/>
                        </a:rPr>
                        <a:t>Prevention at scale</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C</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C</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W</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ea typeface="+mn-ea"/>
                          <a:cs typeface="Arial" panose="020B0604020202020204" pitchFamily="34" charset="0"/>
                        </a:rPr>
                        <a:t>S</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a:effectLst/>
                          <a:latin typeface="Arial" panose="020B0604020202020204" pitchFamily="34" charset="0"/>
                          <a:cs typeface="Arial" panose="020B0604020202020204" pitchFamily="34" charset="0"/>
                        </a:rPr>
                        <a:t>M</a:t>
                      </a:r>
                      <a:endParaRPr lang="en-GB" sz="1000" b="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a:effectLst/>
                          <a:latin typeface="Arial" panose="020B0604020202020204" pitchFamily="34" charset="0"/>
                          <a:cs typeface="Arial" panose="020B0604020202020204" pitchFamily="34" charset="0"/>
                        </a:rPr>
                        <a:t>S</a:t>
                      </a:r>
                      <a:endParaRPr lang="en-GB" sz="1000" b="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S</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r>
              <a:tr h="197726">
                <a:tc>
                  <a:txBody>
                    <a:bodyPr/>
                    <a:lstStyle/>
                    <a:p>
                      <a:pPr>
                        <a:lnSpc>
                          <a:spcPct val="115000"/>
                        </a:lnSpc>
                        <a:spcAft>
                          <a:spcPts val="0"/>
                        </a:spcAft>
                      </a:pPr>
                      <a:r>
                        <a:rPr lang="en-GB" sz="1000" b="0" dirty="0">
                          <a:effectLst/>
                          <a:latin typeface="Arial" panose="020B0604020202020204" pitchFamily="34" charset="0"/>
                          <a:cs typeface="Arial" panose="020B0604020202020204" pitchFamily="34" charset="0"/>
                        </a:rPr>
                        <a:t>Delivering parity of esteem</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C</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C</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W</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M</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a:effectLst/>
                          <a:latin typeface="Arial" panose="020B0604020202020204" pitchFamily="34" charset="0"/>
                          <a:cs typeface="Arial" panose="020B0604020202020204" pitchFamily="34" charset="0"/>
                        </a:rPr>
                        <a:t>M</a:t>
                      </a:r>
                      <a:endParaRPr lang="en-GB" sz="1000" b="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a:effectLst/>
                          <a:latin typeface="Arial" panose="020B0604020202020204" pitchFamily="34" charset="0"/>
                          <a:cs typeface="Arial" panose="020B0604020202020204" pitchFamily="34" charset="0"/>
                        </a:rPr>
                        <a:t>S</a:t>
                      </a:r>
                      <a:endParaRPr lang="en-GB" sz="1000" b="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S</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r>
              <a:tr h="797370">
                <a:tc>
                  <a:txBody>
                    <a:bodyPr/>
                    <a:lstStyle/>
                    <a:p>
                      <a:pPr>
                        <a:lnSpc>
                          <a:spcPct val="115000"/>
                        </a:lnSpc>
                        <a:spcAft>
                          <a:spcPts val="0"/>
                        </a:spcAft>
                      </a:pPr>
                      <a:r>
                        <a:rPr lang="en-GB" sz="1000" b="0" dirty="0">
                          <a:effectLst/>
                          <a:latin typeface="Arial" panose="020B0604020202020204" pitchFamily="34" charset="0"/>
                          <a:cs typeface="Arial" panose="020B0604020202020204" pitchFamily="34" charset="0"/>
                        </a:rPr>
                        <a:t>Develop integrated commissioning proposals that transform how commissioning is delivered and review the organisational configuration of NHS providers</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ea typeface="+mn-ea"/>
                          <a:cs typeface="Arial" panose="020B0604020202020204" pitchFamily="34" charset="0"/>
                        </a:rPr>
                        <a:t>M</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M</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S</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M</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W</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S</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S</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tc>
              </a:tr>
              <a:tr h="382759">
                <a:tc>
                  <a:txBody>
                    <a:bodyPr/>
                    <a:lstStyle/>
                    <a:p>
                      <a:pPr>
                        <a:lnSpc>
                          <a:spcPct val="115000"/>
                        </a:lnSpc>
                        <a:spcAft>
                          <a:spcPts val="0"/>
                        </a:spcAft>
                      </a:pPr>
                      <a:r>
                        <a:rPr lang="en-GB" sz="1000" b="0" dirty="0">
                          <a:effectLst/>
                          <a:latin typeface="Arial" panose="020B0604020202020204" pitchFamily="34" charset="0"/>
                          <a:cs typeface="Arial" panose="020B0604020202020204" pitchFamily="34" charset="0"/>
                        </a:rPr>
                        <a:t>Delivery of organisational and cross organisational cost efficiencies</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M</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M</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M</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M</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M</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S</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GB" sz="1000" b="0" dirty="0">
                          <a:effectLst/>
                          <a:latin typeface="Arial" panose="020B0604020202020204" pitchFamily="34" charset="0"/>
                          <a:cs typeface="Arial" panose="020B0604020202020204" pitchFamily="34" charset="0"/>
                        </a:rPr>
                        <a:t>S</a:t>
                      </a:r>
                      <a:endParaRPr lang="en-GB" sz="1000" b="0" dirty="0">
                        <a:effectLst/>
                        <a:latin typeface="Arial" panose="020B0604020202020204" pitchFamily="34" charset="0"/>
                        <a:ea typeface="Calibri"/>
                        <a:cs typeface="Arial" panose="020B0604020202020204" pitchFamily="34" charset="0"/>
                      </a:endParaRPr>
                    </a:p>
                  </a:txBody>
                  <a:tcPr marL="50279" marR="50279" marT="0" marB="0" anchor="ctr">
                    <a:lnB w="12700" cap="flat" cmpd="sng" algn="ctr">
                      <a:solidFill>
                        <a:schemeClr val="tx1"/>
                      </a:solidFill>
                      <a:prstDash val="solid"/>
                      <a:round/>
                      <a:headEnd type="none" w="med" len="med"/>
                      <a:tailEnd type="none" w="med" len="med"/>
                    </a:lnB>
                  </a:tcPr>
                </a:tc>
              </a:tr>
              <a:tr h="459554">
                <a:tc>
                  <a:txBody>
                    <a:bodyPr/>
                    <a:lstStyle/>
                    <a:p>
                      <a:pPr algn="l">
                        <a:lnSpc>
                          <a:spcPct val="115000"/>
                        </a:lnSpc>
                        <a:spcAft>
                          <a:spcPts val="0"/>
                        </a:spcAft>
                      </a:pPr>
                      <a:r>
                        <a:rPr lang="en-GB" sz="1050" b="0" dirty="0">
                          <a:solidFill>
                            <a:schemeClr val="dk1"/>
                          </a:solidFill>
                          <a:effectLst/>
                          <a:latin typeface="Arial" panose="020B0604020202020204" pitchFamily="34" charset="0"/>
                          <a:ea typeface="+mn-ea"/>
                          <a:cs typeface="Arial" panose="020B0604020202020204" pitchFamily="34" charset="0"/>
                        </a:rPr>
                        <a:t>Relative </a:t>
                      </a:r>
                      <a:r>
                        <a:rPr lang="en-GB" sz="1050" b="0" dirty="0" smtClean="0">
                          <a:solidFill>
                            <a:schemeClr val="dk1"/>
                          </a:solidFill>
                          <a:effectLst/>
                          <a:latin typeface="Arial" panose="020B0604020202020204" pitchFamily="34" charset="0"/>
                          <a:ea typeface="+mn-ea"/>
                          <a:cs typeface="Arial" panose="020B0604020202020204" pitchFamily="34" charset="0"/>
                        </a:rPr>
                        <a:t>priorities (using a simple scoring system –</a:t>
                      </a:r>
                      <a:r>
                        <a:rPr lang="en-GB" sz="1050" b="0" baseline="0" dirty="0" smtClean="0">
                          <a:solidFill>
                            <a:schemeClr val="dk1"/>
                          </a:solidFill>
                          <a:effectLst/>
                          <a:latin typeface="Arial" panose="020B0604020202020204" pitchFamily="34" charset="0"/>
                          <a:ea typeface="+mn-ea"/>
                          <a:cs typeface="Arial" panose="020B0604020202020204" pitchFamily="34" charset="0"/>
                        </a:rPr>
                        <a:t> </a:t>
                      </a:r>
                      <a:r>
                        <a:rPr lang="en-GB" sz="1050" b="0" dirty="0" smtClean="0">
                          <a:solidFill>
                            <a:schemeClr val="dk1"/>
                          </a:solidFill>
                          <a:effectLst/>
                          <a:latin typeface="Arial" panose="020B0604020202020204" pitchFamily="34" charset="0"/>
                          <a:ea typeface="+mn-ea"/>
                          <a:cs typeface="Arial" panose="020B0604020202020204" pitchFamily="34" charset="0"/>
                        </a:rPr>
                        <a:t>10 x M, 5 x S, 3 x C, 1 x W)</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050" b="0" dirty="0" smtClean="0">
                          <a:solidFill>
                            <a:schemeClr val="dk1"/>
                          </a:solidFill>
                          <a:effectLst/>
                          <a:latin typeface="Arial" panose="020B0604020202020204" pitchFamily="34" charset="0"/>
                          <a:ea typeface="+mn-ea"/>
                          <a:cs typeface="Arial" panose="020B0604020202020204" pitchFamily="34" charset="0"/>
                        </a:rPr>
                        <a:t>46</a:t>
                      </a:r>
                      <a:endParaRPr lang="en-GB" sz="1050" b="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050" b="0" dirty="0">
                          <a:solidFill>
                            <a:schemeClr val="dk1"/>
                          </a:solidFill>
                          <a:effectLst/>
                          <a:latin typeface="Arial" panose="020B0604020202020204" pitchFamily="34" charset="0"/>
                          <a:ea typeface="+mn-ea"/>
                          <a:cs typeface="Arial" panose="020B0604020202020204" pitchFamily="34" charset="0"/>
                        </a:rPr>
                        <a:t>39</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050" b="0" dirty="0">
                          <a:solidFill>
                            <a:schemeClr val="dk1"/>
                          </a:solidFill>
                          <a:effectLst/>
                          <a:latin typeface="Arial" panose="020B0604020202020204" pitchFamily="34" charset="0"/>
                          <a:ea typeface="+mn-ea"/>
                          <a:cs typeface="Arial" panose="020B0604020202020204" pitchFamily="34" charset="0"/>
                        </a:rPr>
                        <a:t>37</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050" b="0" dirty="0" smtClean="0">
                          <a:solidFill>
                            <a:schemeClr val="dk1"/>
                          </a:solidFill>
                          <a:effectLst/>
                          <a:latin typeface="Arial" panose="020B0604020202020204" pitchFamily="34" charset="0"/>
                          <a:ea typeface="+mn-ea"/>
                          <a:cs typeface="Arial" panose="020B0604020202020204" pitchFamily="34" charset="0"/>
                        </a:rPr>
                        <a:t>50</a:t>
                      </a:r>
                      <a:endParaRPr lang="en-GB" sz="1050" b="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050" b="0" dirty="0">
                          <a:solidFill>
                            <a:schemeClr val="dk1"/>
                          </a:solidFill>
                          <a:effectLst/>
                          <a:latin typeface="Arial" panose="020B0604020202020204" pitchFamily="34" charset="0"/>
                          <a:ea typeface="+mn-ea"/>
                          <a:cs typeface="Arial" panose="020B0604020202020204" pitchFamily="34" charset="0"/>
                        </a:rPr>
                        <a:t>39</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050" b="0" dirty="0">
                          <a:solidFill>
                            <a:schemeClr val="dk1"/>
                          </a:solidFill>
                          <a:effectLst/>
                          <a:latin typeface="Arial" panose="020B0604020202020204" pitchFamily="34" charset="0"/>
                          <a:ea typeface="+mn-ea"/>
                          <a:cs typeface="Arial" panose="020B0604020202020204" pitchFamily="34" charset="0"/>
                        </a:rPr>
                        <a:t>30</a:t>
                      </a: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en-GB" sz="1050" b="0" dirty="0">
                          <a:solidFill>
                            <a:schemeClr val="dk1"/>
                          </a:solidFill>
                          <a:effectLst/>
                          <a:latin typeface="Arial" panose="020B0604020202020204" pitchFamily="34" charset="0"/>
                          <a:ea typeface="+mn-ea"/>
                          <a:cs typeface="Arial" panose="020B0604020202020204" pitchFamily="34" charset="0"/>
                        </a:rPr>
                        <a:t>26</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sp>
        <p:nvSpPr>
          <p:cNvPr id="7" name="TextBox 6"/>
          <p:cNvSpPr txBox="1"/>
          <p:nvPr/>
        </p:nvSpPr>
        <p:spPr>
          <a:xfrm>
            <a:off x="621498" y="1772816"/>
            <a:ext cx="7992888" cy="43088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dirty="0">
                <a:latin typeface="Arial" panose="020B0604020202020204" pitchFamily="34" charset="0"/>
                <a:cs typeface="Arial" panose="020B0604020202020204" pitchFamily="34" charset="0"/>
              </a:rPr>
              <a:t>The </a:t>
            </a:r>
            <a:r>
              <a:rPr lang="en-GB" sz="1100" dirty="0" smtClean="0">
                <a:latin typeface="Arial" panose="020B0604020202020204" pitchFamily="34" charset="0"/>
                <a:cs typeface="Arial" panose="020B0604020202020204" pitchFamily="34" charset="0"/>
              </a:rPr>
              <a:t>7 LDR vision outcomes are prioritised against the STP strategic themes, </a:t>
            </a:r>
            <a:r>
              <a:rPr lang="en-GB" sz="1100" dirty="0">
                <a:latin typeface="Arial" panose="020B0604020202020204" pitchFamily="34" charset="0"/>
                <a:cs typeface="Arial" panose="020B0604020202020204" pitchFamily="34" charset="0"/>
              </a:rPr>
              <a:t>using </a:t>
            </a:r>
            <a:r>
              <a:rPr lang="en-GB" sz="1100" dirty="0" smtClean="0">
                <a:latin typeface="Arial" panose="020B0604020202020204" pitchFamily="34" charset="0"/>
                <a:cs typeface="Arial" panose="020B0604020202020204" pitchFamily="34" charset="0"/>
              </a:rPr>
              <a:t>the </a:t>
            </a:r>
            <a:r>
              <a:rPr lang="en-GB" sz="1100" dirty="0" err="1">
                <a:latin typeface="Arial" panose="020B0604020202020204" pitchFamily="34" charset="0"/>
                <a:cs typeface="Arial" panose="020B0604020202020204" pitchFamily="34" charset="0"/>
              </a:rPr>
              <a:t>MoSCoW</a:t>
            </a:r>
            <a:r>
              <a:rPr lang="en-GB" sz="1100" dirty="0">
                <a:latin typeface="Arial" panose="020B0604020202020204" pitchFamily="34" charset="0"/>
                <a:cs typeface="Arial" panose="020B0604020202020204" pitchFamily="34" charset="0"/>
              </a:rPr>
              <a:t> method of prioritisation (Must </a:t>
            </a:r>
            <a:r>
              <a:rPr lang="en-GB" sz="1100" dirty="0" smtClean="0">
                <a:latin typeface="Arial" panose="020B0604020202020204" pitchFamily="34" charset="0"/>
                <a:cs typeface="Arial" panose="020B0604020202020204" pitchFamily="34" charset="0"/>
              </a:rPr>
              <a:t>have (M), </a:t>
            </a:r>
            <a:r>
              <a:rPr lang="en-GB" sz="1100" dirty="0">
                <a:latin typeface="Arial" panose="020B0604020202020204" pitchFamily="34" charset="0"/>
                <a:cs typeface="Arial" panose="020B0604020202020204" pitchFamily="34" charset="0"/>
              </a:rPr>
              <a:t>Should </a:t>
            </a:r>
            <a:r>
              <a:rPr lang="en-GB" sz="1100" dirty="0" smtClean="0">
                <a:latin typeface="Arial" panose="020B0604020202020204" pitchFamily="34" charset="0"/>
                <a:cs typeface="Arial" panose="020B0604020202020204" pitchFamily="34" charset="0"/>
              </a:rPr>
              <a:t>have (S), </a:t>
            </a:r>
            <a:r>
              <a:rPr lang="en-GB" sz="1100" dirty="0">
                <a:latin typeface="Arial" panose="020B0604020202020204" pitchFamily="34" charset="0"/>
                <a:cs typeface="Arial" panose="020B0604020202020204" pitchFamily="34" charset="0"/>
              </a:rPr>
              <a:t>Could </a:t>
            </a:r>
            <a:r>
              <a:rPr lang="en-GB" sz="1100" dirty="0" smtClean="0">
                <a:latin typeface="Arial" panose="020B0604020202020204" pitchFamily="34" charset="0"/>
                <a:cs typeface="Arial" panose="020B0604020202020204" pitchFamily="34" charset="0"/>
              </a:rPr>
              <a:t>have (C), </a:t>
            </a:r>
            <a:r>
              <a:rPr lang="en-GB" sz="1100" dirty="0">
                <a:latin typeface="Arial" panose="020B0604020202020204" pitchFamily="34" charset="0"/>
                <a:cs typeface="Arial" panose="020B0604020202020204" pitchFamily="34" charset="0"/>
              </a:rPr>
              <a:t>and Would like but won't </a:t>
            </a:r>
            <a:r>
              <a:rPr lang="en-GB" sz="1100" dirty="0" smtClean="0">
                <a:latin typeface="Arial" panose="020B0604020202020204" pitchFamily="34" charset="0"/>
                <a:cs typeface="Arial" panose="020B0604020202020204" pitchFamily="34" charset="0"/>
              </a:rPr>
              <a:t>get (W)).</a:t>
            </a:r>
            <a:endParaRPr lang="en-GB" sz="11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8"/>
          </p:nvPr>
        </p:nvSpPr>
        <p:spPr/>
        <p:txBody>
          <a:bodyPr/>
          <a:lstStyle/>
          <a:p>
            <a:pPr lvl="0"/>
            <a:fld id="{5D69C39F-3355-4E9E-8346-4B9EC61F6E8C}" type="slidenum">
              <a:rPr lang="en-GB" smtClean="0"/>
              <a:t>18</a:t>
            </a:fld>
            <a:endParaRPr lang="en-GB" dirty="0"/>
          </a:p>
        </p:txBody>
      </p:sp>
      <p:sp>
        <p:nvSpPr>
          <p:cNvPr id="5" name="Rectangular Callout 4"/>
          <p:cNvSpPr/>
          <p:nvPr/>
        </p:nvSpPr>
        <p:spPr>
          <a:xfrm>
            <a:off x="2987824" y="5445224"/>
            <a:ext cx="914400" cy="50405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atin typeface="Arial" panose="020B0604020202020204" pitchFamily="34" charset="0"/>
                <a:cs typeface="Arial" panose="020B0604020202020204" pitchFamily="34" charset="0"/>
              </a:rPr>
              <a:t>46</a:t>
            </a:r>
            <a:endParaRPr lang="en-GB" sz="1200" dirty="0">
              <a:latin typeface="Arial" panose="020B0604020202020204" pitchFamily="34" charset="0"/>
              <a:cs typeface="Arial" panose="020B0604020202020204" pitchFamily="34" charset="0"/>
            </a:endParaRPr>
          </a:p>
        </p:txBody>
      </p:sp>
      <p:sp>
        <p:nvSpPr>
          <p:cNvPr id="8" name="Rectangular Callout 7"/>
          <p:cNvSpPr/>
          <p:nvPr/>
        </p:nvSpPr>
        <p:spPr>
          <a:xfrm>
            <a:off x="5364088" y="5445224"/>
            <a:ext cx="914400" cy="50405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latin typeface="Arial" panose="020B0604020202020204" pitchFamily="34" charset="0"/>
                <a:cs typeface="Arial" panose="020B0604020202020204" pitchFamily="34" charset="0"/>
              </a:rPr>
              <a:t>50</a:t>
            </a:r>
            <a:endParaRPr lang="en-GB" sz="1200" dirty="0">
              <a:latin typeface="Arial" panose="020B0604020202020204" pitchFamily="34" charset="0"/>
              <a:cs typeface="Arial" panose="020B0604020202020204" pitchFamily="34" charset="0"/>
            </a:endParaRPr>
          </a:p>
        </p:txBody>
      </p:sp>
      <p:sp>
        <p:nvSpPr>
          <p:cNvPr id="9" name="TextBox 8"/>
          <p:cNvSpPr txBox="1"/>
          <p:nvPr/>
        </p:nvSpPr>
        <p:spPr>
          <a:xfrm>
            <a:off x="3131840" y="5967779"/>
            <a:ext cx="952505" cy="276999"/>
          </a:xfrm>
          <a:prstGeom prst="rect">
            <a:avLst/>
          </a:prstGeom>
          <a:noFill/>
        </p:spPr>
        <p:txBody>
          <a:bodyPr wrap="none" rtlCol="0">
            <a:spAutoFit/>
          </a:bodyPr>
          <a:lstStyle/>
          <a:p>
            <a:r>
              <a:rPr lang="en-GB" sz="1200" dirty="0" smtClean="0">
                <a:latin typeface="Arial" panose="020B0604020202020204" pitchFamily="34" charset="0"/>
                <a:cs typeface="Arial" panose="020B0604020202020204" pitchFamily="34" charset="0"/>
              </a:rPr>
              <a:t>Key priority</a:t>
            </a:r>
          </a:p>
        </p:txBody>
      </p:sp>
      <p:sp>
        <p:nvSpPr>
          <p:cNvPr id="10" name="TextBox 9"/>
          <p:cNvSpPr txBox="1"/>
          <p:nvPr/>
        </p:nvSpPr>
        <p:spPr>
          <a:xfrm>
            <a:off x="5508104" y="5967778"/>
            <a:ext cx="952505" cy="276999"/>
          </a:xfrm>
          <a:prstGeom prst="rect">
            <a:avLst/>
          </a:prstGeom>
          <a:noFill/>
        </p:spPr>
        <p:txBody>
          <a:bodyPr wrap="none" rtlCol="0">
            <a:spAutoFit/>
          </a:bodyPr>
          <a:lstStyle/>
          <a:p>
            <a:r>
              <a:rPr lang="en-GB" sz="1200" dirty="0" smtClean="0">
                <a:latin typeface="Arial" panose="020B0604020202020204" pitchFamily="34" charset="0"/>
                <a:cs typeface="Arial" panose="020B0604020202020204" pitchFamily="34" charset="0"/>
              </a:rPr>
              <a:t>Key priority</a:t>
            </a:r>
          </a:p>
        </p:txBody>
      </p:sp>
    </p:spTree>
    <p:extLst>
      <p:ext uri="{BB962C8B-B14F-4D97-AF65-F5344CB8AC3E}">
        <p14:creationId xmlns:p14="http://schemas.microsoft.com/office/powerpoint/2010/main" val="90585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6"/>
            <a:ext cx="8507288" cy="990596"/>
          </a:xfrm>
        </p:spPr>
        <p:txBody>
          <a:bodyPr/>
          <a:lstStyle/>
          <a:p>
            <a:r>
              <a:rPr lang="en-GB" dirty="0" smtClean="0"/>
              <a:t>Implementation </a:t>
            </a:r>
            <a:r>
              <a:rPr lang="en-GB" dirty="0"/>
              <a:t>approach </a:t>
            </a:r>
            <a:r>
              <a:rPr lang="en-GB" dirty="0" smtClean="0">
                <a:latin typeface="Arial" panose="020B0604020202020204" pitchFamily="34" charset="0"/>
                <a:cs typeface="Arial" panose="020B0604020202020204" pitchFamily="34" charset="0"/>
              </a:rPr>
              <a:t>Kent </a:t>
            </a:r>
            <a:r>
              <a:rPr lang="en-GB" dirty="0">
                <a:latin typeface="Arial" panose="020B0604020202020204" pitchFamily="34" charset="0"/>
                <a:cs typeface="Arial" panose="020B0604020202020204" pitchFamily="34" charset="0"/>
              </a:rPr>
              <a:t>&amp; Medway are taking to deliver the </a:t>
            </a:r>
            <a:r>
              <a:rPr lang="en-GB" dirty="0" smtClean="0">
                <a:latin typeface="Arial" panose="020B0604020202020204" pitchFamily="34" charset="0"/>
                <a:cs typeface="Arial" panose="020B0604020202020204" pitchFamily="34" charset="0"/>
              </a:rPr>
              <a:t>outcomes</a:t>
            </a:r>
            <a:endParaRPr lang="en-GB" dirty="0"/>
          </a:p>
        </p:txBody>
      </p:sp>
      <p:sp>
        <p:nvSpPr>
          <p:cNvPr id="7" name="TextBox 6"/>
          <p:cNvSpPr txBox="1"/>
          <p:nvPr/>
        </p:nvSpPr>
        <p:spPr>
          <a:xfrm>
            <a:off x="107504" y="1575881"/>
            <a:ext cx="8928992"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smtClean="0">
                <a:latin typeface="Arial" panose="020B0604020202020204" pitchFamily="34" charset="0"/>
                <a:cs typeface="Arial" panose="020B0604020202020204" pitchFamily="34" charset="0"/>
              </a:rPr>
              <a:t>Part 1. Progress to </a:t>
            </a:r>
            <a:r>
              <a:rPr lang="en-GB" sz="1200" dirty="0">
                <a:latin typeface="Arial" panose="020B0604020202020204" pitchFamily="34" charset="0"/>
                <a:cs typeface="Arial" panose="020B0604020202020204" pitchFamily="34" charset="0"/>
              </a:rPr>
              <a:t>date and </a:t>
            </a:r>
            <a:r>
              <a:rPr lang="en-GB" sz="1200" dirty="0" smtClean="0">
                <a:latin typeface="Arial" panose="020B0604020202020204" pitchFamily="34" charset="0"/>
                <a:cs typeface="Arial" panose="020B0604020202020204" pitchFamily="34" charset="0"/>
              </a:rPr>
              <a:t>intended </a:t>
            </a:r>
            <a:r>
              <a:rPr lang="en-GB" sz="1200" dirty="0">
                <a:latin typeface="Arial" panose="020B0604020202020204" pitchFamily="34" charset="0"/>
                <a:cs typeface="Arial" panose="020B0604020202020204" pitchFamily="34" charset="0"/>
              </a:rPr>
              <a:t>future direction that each </a:t>
            </a:r>
            <a:r>
              <a:rPr lang="en-GB" sz="1200" dirty="0" smtClean="0">
                <a:latin typeface="Arial" panose="020B0604020202020204" pitchFamily="34" charset="0"/>
                <a:cs typeface="Arial" panose="020B0604020202020204" pitchFamily="34" charset="0"/>
              </a:rPr>
              <a:t>part of Kent &amp; </a:t>
            </a:r>
            <a:r>
              <a:rPr lang="en-GB" sz="1200" dirty="0">
                <a:latin typeface="Arial" panose="020B0604020202020204" pitchFamily="34" charset="0"/>
                <a:cs typeface="Arial" panose="020B0604020202020204" pitchFamily="34" charset="0"/>
              </a:rPr>
              <a:t>M</a:t>
            </a:r>
            <a:r>
              <a:rPr lang="en-GB" sz="1200" dirty="0" smtClean="0">
                <a:latin typeface="Arial" panose="020B0604020202020204" pitchFamily="34" charset="0"/>
                <a:cs typeface="Arial" panose="020B0604020202020204" pitchFamily="34" charset="0"/>
              </a:rPr>
              <a:t>edway </a:t>
            </a:r>
            <a:r>
              <a:rPr lang="en-GB" sz="1200" dirty="0">
                <a:latin typeface="Arial" panose="020B0604020202020204" pitchFamily="34" charset="0"/>
                <a:cs typeface="Arial" panose="020B0604020202020204" pitchFamily="34" charset="0"/>
              </a:rPr>
              <a:t>are taking to deliver the agreed outcomes.</a:t>
            </a:r>
          </a:p>
        </p:txBody>
      </p:sp>
      <p:sp>
        <p:nvSpPr>
          <p:cNvPr id="3" name="Slide Number Placeholder 2"/>
          <p:cNvSpPr>
            <a:spLocks noGrp="1"/>
          </p:cNvSpPr>
          <p:nvPr>
            <p:ph type="sldNum" sz="quarter" idx="8"/>
          </p:nvPr>
        </p:nvSpPr>
        <p:spPr/>
        <p:txBody>
          <a:bodyPr/>
          <a:lstStyle/>
          <a:p>
            <a:pPr lvl="0"/>
            <a:fld id="{5D69C39F-3355-4E9E-8346-4B9EC61F6E8C}" type="slidenum">
              <a:rPr lang="en-GB" smtClean="0"/>
              <a:t>19</a:t>
            </a:fld>
            <a:endParaRPr lang="en-GB" dirty="0"/>
          </a:p>
        </p:txBody>
      </p:sp>
      <p:graphicFrame>
        <p:nvGraphicFramePr>
          <p:cNvPr id="8" name="Content Placeholder 9"/>
          <p:cNvGraphicFramePr>
            <a:graphicFrameLocks/>
          </p:cNvGraphicFramePr>
          <p:nvPr>
            <p:extLst>
              <p:ext uri="{D42A27DB-BD31-4B8C-83A1-F6EECF244321}">
                <p14:modId xmlns:p14="http://schemas.microsoft.com/office/powerpoint/2010/main" val="1272878648"/>
              </p:ext>
            </p:extLst>
          </p:nvPr>
        </p:nvGraphicFramePr>
        <p:xfrm>
          <a:off x="107504" y="1916833"/>
          <a:ext cx="8928992" cy="4678007"/>
        </p:xfrm>
        <a:graphic>
          <a:graphicData uri="http://schemas.openxmlformats.org/drawingml/2006/table">
            <a:tbl>
              <a:tblPr firstRow="1" firstCol="1" bandRow="1">
                <a:tableStyleId>{0660B408-B3CF-4A94-85FC-2B1E0A45F4A2}</a:tableStyleId>
              </a:tblPr>
              <a:tblGrid>
                <a:gridCol w="965296"/>
                <a:gridCol w="1990924"/>
                <a:gridCol w="1990924"/>
                <a:gridCol w="1990924"/>
                <a:gridCol w="1990924"/>
              </a:tblGrid>
              <a:tr h="227625">
                <a:tc>
                  <a:txBody>
                    <a:bodyPr/>
                    <a:lstStyle/>
                    <a:p>
                      <a:pPr algn="l">
                        <a:lnSpc>
                          <a:spcPct val="115000"/>
                        </a:lnSpc>
                        <a:spcAft>
                          <a:spcPts val="0"/>
                        </a:spcAft>
                      </a:pPr>
                      <a:r>
                        <a:rPr lang="en-GB" sz="1050" b="1" dirty="0">
                          <a:effectLst/>
                          <a:latin typeface="Arial" panose="020B0604020202020204" pitchFamily="34" charset="0"/>
                          <a:cs typeface="Arial" panose="020B0604020202020204" pitchFamily="34" charset="0"/>
                        </a:rPr>
                        <a:t> </a:t>
                      </a:r>
                      <a:endParaRPr lang="en-GB" sz="1050" b="1"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1050" b="1" dirty="0">
                          <a:effectLst/>
                          <a:latin typeface="Arial" panose="020B0604020202020204" pitchFamily="34" charset="0"/>
                          <a:cs typeface="Arial" panose="020B0604020202020204" pitchFamily="34" charset="0"/>
                        </a:rPr>
                        <a:t>East </a:t>
                      </a:r>
                      <a:r>
                        <a:rPr lang="en-GB" sz="1050" b="1" dirty="0" smtClean="0">
                          <a:effectLst/>
                          <a:latin typeface="Arial" panose="020B0604020202020204" pitchFamily="34" charset="0"/>
                          <a:cs typeface="Arial" panose="020B0604020202020204" pitchFamily="34" charset="0"/>
                        </a:rPr>
                        <a:t>Kent</a:t>
                      </a:r>
                      <a:endParaRPr lang="en-GB" sz="1050" b="1"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1050" b="1" dirty="0">
                          <a:effectLst/>
                          <a:latin typeface="Arial" panose="020B0604020202020204" pitchFamily="34" charset="0"/>
                          <a:cs typeface="Arial" panose="020B0604020202020204" pitchFamily="34" charset="0"/>
                        </a:rPr>
                        <a:t>West </a:t>
                      </a:r>
                      <a:r>
                        <a:rPr lang="en-GB" sz="1050" b="1" dirty="0" smtClean="0">
                          <a:effectLst/>
                          <a:latin typeface="Arial" panose="020B0604020202020204" pitchFamily="34" charset="0"/>
                          <a:cs typeface="Arial" panose="020B0604020202020204" pitchFamily="34" charset="0"/>
                        </a:rPr>
                        <a:t>Kent</a:t>
                      </a:r>
                      <a:endParaRPr lang="en-GB" sz="1050" b="1"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1050" b="1" dirty="0">
                          <a:effectLst/>
                          <a:latin typeface="Arial" panose="020B0604020202020204" pitchFamily="34" charset="0"/>
                          <a:cs typeface="Arial" panose="020B0604020202020204" pitchFamily="34" charset="0"/>
                        </a:rPr>
                        <a:t>DGS &amp; </a:t>
                      </a:r>
                      <a:r>
                        <a:rPr lang="en-GB" sz="1050" b="1" dirty="0" smtClean="0">
                          <a:effectLst/>
                          <a:latin typeface="Arial" panose="020B0604020202020204" pitchFamily="34" charset="0"/>
                          <a:cs typeface="Arial" panose="020B0604020202020204" pitchFamily="34" charset="0"/>
                        </a:rPr>
                        <a:t>Swale</a:t>
                      </a:r>
                      <a:endParaRPr lang="en-GB" sz="1050" b="1"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1050" b="1" dirty="0" smtClean="0">
                          <a:effectLst/>
                          <a:latin typeface="Arial" panose="020B0604020202020204" pitchFamily="34" charset="0"/>
                          <a:cs typeface="Arial" panose="020B0604020202020204" pitchFamily="34" charset="0"/>
                        </a:rPr>
                        <a:t>Medway</a:t>
                      </a:r>
                      <a:endParaRPr lang="en-GB" sz="1050" b="1" dirty="0">
                        <a:effectLst/>
                        <a:latin typeface="Arial" panose="020B0604020202020204" pitchFamily="34" charset="0"/>
                        <a:ea typeface="Calibri"/>
                        <a:cs typeface="Arial" panose="020B0604020202020204" pitchFamily="34" charset="0"/>
                      </a:endParaRPr>
                    </a:p>
                  </a:txBody>
                  <a:tcPr marL="27537" marR="27537" marT="0" marB="0"/>
                </a:tc>
              </a:tr>
              <a:tr h="1737843">
                <a:tc>
                  <a:txBody>
                    <a:bodyPr/>
                    <a:lstStyle/>
                    <a:p>
                      <a:pPr algn="l">
                        <a:lnSpc>
                          <a:spcPct val="115000"/>
                        </a:lnSpc>
                        <a:spcAft>
                          <a:spcPts val="0"/>
                        </a:spcAft>
                      </a:pPr>
                      <a:r>
                        <a:rPr lang="en-GB" sz="900" b="1" dirty="0">
                          <a:effectLst/>
                          <a:latin typeface="Arial" panose="020B0604020202020204" pitchFamily="34" charset="0"/>
                          <a:cs typeface="Arial" panose="020B0604020202020204" pitchFamily="34" charset="0"/>
                        </a:rPr>
                        <a:t>Universal Care Record </a:t>
                      </a:r>
                      <a:endParaRPr lang="en-GB" sz="900" b="1"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cs typeface="Arial" panose="020B0604020202020204" pitchFamily="34" charset="0"/>
                        </a:rPr>
                        <a:t>Currently developing an</a:t>
                      </a:r>
                      <a:r>
                        <a:rPr lang="en-GB" sz="900" b="0" baseline="0" dirty="0" smtClean="0">
                          <a:effectLst/>
                          <a:latin typeface="Arial" panose="020B0604020202020204" pitchFamily="34" charset="0"/>
                          <a:cs typeface="Arial" panose="020B0604020202020204" pitchFamily="34" charset="0"/>
                        </a:rPr>
                        <a:t> Outline Business Case </a:t>
                      </a:r>
                      <a:r>
                        <a:rPr lang="en-GB" sz="900" b="0" baseline="0" dirty="0" smtClean="0">
                          <a:effectLst/>
                          <a:latin typeface="Arial" panose="020B0604020202020204" pitchFamily="34" charset="0"/>
                          <a:cs typeface="Arial" panose="020B0604020202020204" pitchFamily="34" charset="0"/>
                        </a:rPr>
                        <a:t>to </a:t>
                      </a:r>
                      <a:r>
                        <a:rPr lang="en-GB" sz="900" b="0" baseline="0" dirty="0" smtClean="0">
                          <a:effectLst/>
                          <a:latin typeface="Arial" panose="020B0604020202020204" pitchFamily="34" charset="0"/>
                          <a:cs typeface="Arial" panose="020B0604020202020204" pitchFamily="34" charset="0"/>
                        </a:rPr>
                        <a:t>identify the preferred solution for East Kent. This will be followed by a full business case to evaluate the preferred option and secure funding.</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a:effectLst/>
                          <a:latin typeface="Arial" panose="020B0604020202020204" pitchFamily="34" charset="0"/>
                          <a:cs typeface="Arial" panose="020B0604020202020204" pitchFamily="34" charset="0"/>
                        </a:rPr>
                        <a:t>Implementing a shared care record based on the Orion </a:t>
                      </a:r>
                      <a:r>
                        <a:rPr lang="en-GB" sz="900" b="0" dirty="0" smtClean="0">
                          <a:effectLst/>
                          <a:latin typeface="Arial" panose="020B0604020202020204" pitchFamily="34" charset="0"/>
                          <a:cs typeface="Arial" panose="020B0604020202020204" pitchFamily="34" charset="0"/>
                        </a:rPr>
                        <a:t>Health (a leading healthcare software</a:t>
                      </a:r>
                      <a:r>
                        <a:rPr lang="en-GB" sz="900" b="0" baseline="0" dirty="0" smtClean="0">
                          <a:effectLst/>
                          <a:latin typeface="Arial" panose="020B0604020202020204" pitchFamily="34" charset="0"/>
                          <a:cs typeface="Arial" panose="020B0604020202020204" pitchFamily="34" charset="0"/>
                        </a:rPr>
                        <a:t> </a:t>
                      </a:r>
                      <a:r>
                        <a:rPr lang="en-GB" sz="900" b="0" dirty="0" smtClean="0">
                          <a:effectLst/>
                          <a:latin typeface="Arial" panose="020B0604020202020204" pitchFamily="34" charset="0"/>
                          <a:cs typeface="Arial" panose="020B0604020202020204" pitchFamily="34" charset="0"/>
                        </a:rPr>
                        <a:t>solutions</a:t>
                      </a:r>
                      <a:r>
                        <a:rPr lang="en-GB" sz="900" b="0" baseline="0" dirty="0" smtClean="0">
                          <a:effectLst/>
                          <a:latin typeface="Arial" panose="020B0604020202020204" pitchFamily="34" charset="0"/>
                          <a:cs typeface="Arial" panose="020B0604020202020204" pitchFamily="34" charset="0"/>
                        </a:rPr>
                        <a:t> provider)</a:t>
                      </a:r>
                      <a:r>
                        <a:rPr lang="en-GB" sz="900" b="0" dirty="0" smtClean="0">
                          <a:effectLst/>
                          <a:latin typeface="Arial" panose="020B0604020202020204" pitchFamily="34" charset="0"/>
                          <a:cs typeface="Arial" panose="020B0604020202020204" pitchFamily="34" charset="0"/>
                        </a:rPr>
                        <a:t> portal </a:t>
                      </a:r>
                      <a:r>
                        <a:rPr lang="en-GB" sz="900" b="0" dirty="0">
                          <a:effectLst/>
                          <a:latin typeface="Arial" panose="020B0604020202020204" pitchFamily="34" charset="0"/>
                          <a:cs typeface="Arial" panose="020B0604020202020204" pitchFamily="34" charset="0"/>
                        </a:rPr>
                        <a:t>with feeds from GP clinical system (via </a:t>
                      </a:r>
                      <a:r>
                        <a:rPr lang="en-GB" sz="900" b="0" dirty="0" smtClean="0">
                          <a:effectLst/>
                          <a:latin typeface="Arial" panose="020B0604020202020204" pitchFamily="34" charset="0"/>
                          <a:cs typeface="Arial" panose="020B0604020202020204" pitchFamily="34" charset="0"/>
                        </a:rPr>
                        <a:t>MIG – Medical Interoperability Gateway) </a:t>
                      </a:r>
                      <a:r>
                        <a:rPr lang="en-GB" sz="900" b="0" dirty="0">
                          <a:effectLst/>
                          <a:latin typeface="Arial" panose="020B0604020202020204" pitchFamily="34" charset="0"/>
                          <a:cs typeface="Arial" panose="020B0604020202020204" pitchFamily="34" charset="0"/>
                        </a:rPr>
                        <a:t>with batch feeds being developed from major health and care </a:t>
                      </a:r>
                      <a:r>
                        <a:rPr lang="en-GB" sz="900" b="0" dirty="0" smtClean="0">
                          <a:effectLst/>
                          <a:latin typeface="Arial" panose="020B0604020202020204" pitchFamily="34" charset="0"/>
                          <a:cs typeface="Arial" panose="020B0604020202020204" pitchFamily="34" charset="0"/>
                        </a:rPr>
                        <a:t>providers.</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ea typeface="+mn-ea"/>
                          <a:cs typeface="Arial" panose="020B0604020202020204" pitchFamily="34" charset="0"/>
                        </a:rPr>
                        <a:t>Have delivered full GP record (read only) into Darent</a:t>
                      </a:r>
                      <a:r>
                        <a:rPr lang="en-GB" sz="900" b="0" baseline="0" dirty="0" smtClean="0">
                          <a:effectLst/>
                          <a:latin typeface="Arial" panose="020B0604020202020204" pitchFamily="34" charset="0"/>
                          <a:ea typeface="+mn-ea"/>
                          <a:cs typeface="Arial" panose="020B0604020202020204" pitchFamily="34" charset="0"/>
                        </a:rPr>
                        <a:t> Valley Hospital, and about to go live with Ellenor Hospice. Deploying MIG to align with other CCGs/providers. </a:t>
                      </a:r>
                      <a:r>
                        <a:rPr lang="en-GB" sz="900" b="0" dirty="0" smtClean="0">
                          <a:effectLst/>
                          <a:latin typeface="Arial" panose="020B0604020202020204" pitchFamily="34" charset="0"/>
                          <a:ea typeface="+mn-ea"/>
                          <a:cs typeface="Arial" panose="020B0604020202020204" pitchFamily="34" charset="0"/>
                        </a:rPr>
                        <a:t>Evaluating </a:t>
                      </a:r>
                      <a:r>
                        <a:rPr lang="en-GB" sz="900" b="0" baseline="0" dirty="0" smtClean="0">
                          <a:effectLst/>
                          <a:latin typeface="Arial" panose="020B0604020202020204" pitchFamily="34" charset="0"/>
                          <a:ea typeface="+mn-ea"/>
                          <a:cs typeface="Arial" panose="020B0604020202020204" pitchFamily="34" charset="0"/>
                        </a:rPr>
                        <a:t>InPS Vision360+ (Secure patient record and appointment sharing system) as a fuller solution to UCR. Have evaluated West Kent’s Orion solution. Plan to evaluate potential East Kent solution when available, and potential extension of CRIS.</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cs typeface="Arial" panose="020B0604020202020204" pitchFamily="34" charset="0"/>
                        </a:rPr>
                        <a:t>Developing OBS, build</a:t>
                      </a:r>
                      <a:r>
                        <a:rPr lang="en-GB" sz="900" b="0" baseline="0" dirty="0" smtClean="0">
                          <a:effectLst/>
                          <a:latin typeface="Arial" panose="020B0604020202020204" pitchFamily="34" charset="0"/>
                          <a:cs typeface="Arial" panose="020B0604020202020204" pitchFamily="34" charset="0"/>
                        </a:rPr>
                        <a:t>ing around PACE (Proactive Assessment Clinic for Elderly) test of change. We are in discussion with EMIS </a:t>
                      </a:r>
                      <a:r>
                        <a:rPr lang="en-GB" sz="900" b="0" dirty="0" smtClean="0">
                          <a:effectLst/>
                          <a:latin typeface="Arial" panose="020B0604020202020204" pitchFamily="34" charset="0"/>
                          <a:cs typeface="Arial" panose="020B0604020202020204" pitchFamily="34" charset="0"/>
                        </a:rPr>
                        <a:t>(a leading healthcare software solutions</a:t>
                      </a:r>
                      <a:r>
                        <a:rPr lang="en-GB" sz="900" b="0" baseline="0" dirty="0" smtClean="0">
                          <a:effectLst/>
                          <a:latin typeface="Arial" panose="020B0604020202020204" pitchFamily="34" charset="0"/>
                          <a:cs typeface="Arial" panose="020B0604020202020204" pitchFamily="34" charset="0"/>
                        </a:rPr>
                        <a:t> provider)</a:t>
                      </a:r>
                      <a:r>
                        <a:rPr lang="en-GB" sz="900" b="0" dirty="0" smtClean="0">
                          <a:effectLst/>
                          <a:latin typeface="Arial" panose="020B0604020202020204" pitchFamily="34" charset="0"/>
                          <a:cs typeface="Arial" panose="020B0604020202020204" pitchFamily="34" charset="0"/>
                        </a:rPr>
                        <a:t> </a:t>
                      </a:r>
                      <a:r>
                        <a:rPr lang="en-GB" sz="900" b="0" baseline="0" dirty="0" smtClean="0">
                          <a:effectLst/>
                          <a:latin typeface="Arial" panose="020B0604020202020204" pitchFamily="34" charset="0"/>
                          <a:cs typeface="Arial" panose="020B0604020202020204" pitchFamily="34" charset="0"/>
                        </a:rPr>
                        <a:t> regarding EMIS Community functionality as EMIS web (allows healthcare professionals to record, share and use vital information). Plan visit to West Kent for Orion demonstration November 2016.</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r>
              <a:tr h="1285518">
                <a:tc>
                  <a:txBody>
                    <a:bodyPr/>
                    <a:lstStyle/>
                    <a:p>
                      <a:pPr algn="l">
                        <a:lnSpc>
                          <a:spcPct val="115000"/>
                        </a:lnSpc>
                        <a:spcAft>
                          <a:spcPts val="0"/>
                        </a:spcAft>
                      </a:pPr>
                      <a:r>
                        <a:rPr lang="en-GB" sz="900" b="1" dirty="0">
                          <a:effectLst/>
                          <a:latin typeface="Arial" panose="020B0604020202020204" pitchFamily="34" charset="0"/>
                          <a:cs typeface="Arial" panose="020B0604020202020204" pitchFamily="34" charset="0"/>
                        </a:rPr>
                        <a:t>Universal clinical access - infrastructure</a:t>
                      </a:r>
                      <a:endParaRPr lang="en-GB" sz="900" b="1"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marL="0" marR="0" indent="0" algn="l" defTabSz="914400" eaLnBrk="1" fontAlgn="auto" latinLnBrk="0" hangingPunct="1">
                        <a:lnSpc>
                          <a:spcPct val="115000"/>
                        </a:lnSpc>
                        <a:spcBef>
                          <a:spcPts val="0"/>
                        </a:spcBef>
                        <a:spcAft>
                          <a:spcPts val="0"/>
                        </a:spcAft>
                        <a:buClrTx/>
                        <a:buSzTx/>
                        <a:buFontTx/>
                        <a:buNone/>
                        <a:tabLst/>
                        <a:defRPr/>
                      </a:pPr>
                      <a:r>
                        <a:rPr lang="en-GB" sz="900" b="0" dirty="0" smtClean="0">
                          <a:effectLst/>
                          <a:latin typeface="Arial" panose="020B0604020202020204" pitchFamily="34" charset="0"/>
                          <a:cs typeface="Arial" panose="020B0604020202020204" pitchFamily="34" charset="0"/>
                        </a:rPr>
                        <a:t>No firm plans yet, but being addressed as part of the N3 network replacement (SEEN) and through Lead Provider Framework (LPF) procurement.</a:t>
                      </a:r>
                      <a:endParaRPr lang="en-GB" sz="900" b="0" dirty="0" smtClean="0">
                        <a:effectLst/>
                        <a:latin typeface="Arial" panose="020B0604020202020204" pitchFamily="34" charset="0"/>
                        <a:ea typeface="Calibri"/>
                        <a:cs typeface="Arial" panose="020B0604020202020204" pitchFamily="34" charset="0"/>
                      </a:endParaRPr>
                    </a:p>
                    <a:p>
                      <a:pPr algn="l">
                        <a:lnSpc>
                          <a:spcPct val="115000"/>
                        </a:lnSpc>
                        <a:spcAft>
                          <a:spcPts val="0"/>
                        </a:spcAft>
                      </a:pP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marL="0" marR="0" indent="0" algn="l" defTabSz="914400" eaLnBrk="1" fontAlgn="auto" latinLnBrk="0" hangingPunct="1">
                        <a:lnSpc>
                          <a:spcPct val="115000"/>
                        </a:lnSpc>
                        <a:spcBef>
                          <a:spcPts val="0"/>
                        </a:spcBef>
                        <a:spcAft>
                          <a:spcPts val="0"/>
                        </a:spcAft>
                        <a:buClrTx/>
                        <a:buSzTx/>
                        <a:buFontTx/>
                        <a:buNone/>
                        <a:tabLst/>
                        <a:defRPr/>
                      </a:pPr>
                      <a:r>
                        <a:rPr lang="en-GB" sz="900" b="0" dirty="0" smtClean="0">
                          <a:effectLst/>
                          <a:latin typeface="Arial" panose="020B0604020202020204" pitchFamily="34" charset="0"/>
                          <a:cs typeface="Arial" panose="020B0604020202020204" pitchFamily="34" charset="0"/>
                        </a:rPr>
                        <a:t>No firm plans yet, but being addressed as part of the N3 network replacement (SEEN) and through Lead Provider Framework (LPF) procurement.</a:t>
                      </a:r>
                      <a:endParaRPr lang="en-GB" sz="900" b="0" dirty="0" smtClean="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cs typeface="Arial" panose="020B0604020202020204" pitchFamily="34" charset="0"/>
                        </a:rPr>
                        <a:t>Initial plans in primary care to implement single Wi-Fi SSID (Service Set Identifier) across practices, and giving unified</a:t>
                      </a:r>
                      <a:r>
                        <a:rPr lang="en-GB" sz="900" b="0" baseline="0" dirty="0" smtClean="0">
                          <a:effectLst/>
                          <a:latin typeface="Arial" panose="020B0604020202020204" pitchFamily="34" charset="0"/>
                          <a:cs typeface="Arial" panose="020B0604020202020204" pitchFamily="34" charset="0"/>
                        </a:rPr>
                        <a:t> access to patient records via use of Vision360 interoperability platform</a:t>
                      </a:r>
                      <a:r>
                        <a:rPr lang="en-GB" sz="900" b="0" dirty="0" smtClean="0">
                          <a:effectLst/>
                          <a:latin typeface="Arial" panose="020B0604020202020204" pitchFamily="34" charset="0"/>
                          <a:cs typeface="Arial" panose="020B0604020202020204" pitchFamily="34" charset="0"/>
                        </a:rPr>
                        <a:t>.</a:t>
                      </a:r>
                      <a:r>
                        <a:rPr lang="en-GB" sz="900" b="0" baseline="0" dirty="0" smtClean="0">
                          <a:effectLst/>
                          <a:latin typeface="Arial" panose="020B0604020202020204" pitchFamily="34" charset="0"/>
                          <a:cs typeface="Arial" panose="020B0604020202020204" pitchFamily="34" charset="0"/>
                        </a:rPr>
                        <a:t> Likely solution delivered by SEEN / Health and Social Care Network (HSCN).</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ea typeface="+mn-ea"/>
                          <a:cs typeface="Arial" panose="020B0604020202020204" pitchFamily="34" charset="0"/>
                        </a:rPr>
                        <a:t>Commencing</a:t>
                      </a:r>
                      <a:r>
                        <a:rPr lang="en-GB" sz="900" b="0" baseline="0" dirty="0" smtClean="0">
                          <a:effectLst/>
                          <a:latin typeface="Arial" panose="020B0604020202020204" pitchFamily="34" charset="0"/>
                          <a:ea typeface="+mn-ea"/>
                          <a:cs typeface="Arial" panose="020B0604020202020204" pitchFamily="34" charset="0"/>
                        </a:rPr>
                        <a:t> discussions with potential providers. Draft OBS to be complete 30</a:t>
                      </a:r>
                      <a:r>
                        <a:rPr lang="en-GB" sz="900" b="0" baseline="30000" dirty="0" smtClean="0">
                          <a:effectLst/>
                          <a:latin typeface="Arial" panose="020B0604020202020204" pitchFamily="34" charset="0"/>
                          <a:ea typeface="+mn-ea"/>
                          <a:cs typeface="Arial" panose="020B0604020202020204" pitchFamily="34" charset="0"/>
                        </a:rPr>
                        <a:t>th</a:t>
                      </a:r>
                      <a:r>
                        <a:rPr lang="en-GB" sz="900" b="0" baseline="0" dirty="0" smtClean="0">
                          <a:effectLst/>
                          <a:latin typeface="Arial" panose="020B0604020202020204" pitchFamily="34" charset="0"/>
                          <a:ea typeface="+mn-ea"/>
                          <a:cs typeface="Arial" panose="020B0604020202020204" pitchFamily="34" charset="0"/>
                        </a:rPr>
                        <a:t> November,2016.</a:t>
                      </a:r>
                    </a:p>
                    <a:p>
                      <a:pPr algn="l">
                        <a:lnSpc>
                          <a:spcPct val="115000"/>
                        </a:lnSpc>
                        <a:spcAft>
                          <a:spcPts val="0"/>
                        </a:spcAft>
                      </a:pPr>
                      <a:r>
                        <a:rPr lang="en-GB" sz="900" b="0" baseline="0" dirty="0" smtClean="0">
                          <a:effectLst/>
                          <a:latin typeface="Arial" panose="020B0604020202020204" pitchFamily="34" charset="0"/>
                          <a:ea typeface="+mn-ea"/>
                          <a:cs typeface="Arial" panose="020B0604020202020204" pitchFamily="34" charset="0"/>
                        </a:rPr>
                        <a:t>The solution will fully comply with HSCN guidelines. This is a high priority due to the impending deployment of services to our Healthy Living Centre’s.</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r>
              <a:tr h="1285518">
                <a:tc>
                  <a:txBody>
                    <a:bodyPr/>
                    <a:lstStyle/>
                    <a:p>
                      <a:pPr algn="l">
                        <a:lnSpc>
                          <a:spcPct val="115000"/>
                        </a:lnSpc>
                        <a:spcAft>
                          <a:spcPts val="0"/>
                        </a:spcAft>
                      </a:pPr>
                      <a:r>
                        <a:rPr lang="en-GB" sz="900" b="1">
                          <a:effectLst/>
                          <a:latin typeface="Arial" panose="020B0604020202020204" pitchFamily="34" charset="0"/>
                          <a:cs typeface="Arial" panose="020B0604020202020204" pitchFamily="34" charset="0"/>
                        </a:rPr>
                        <a:t>Universal transactional Services</a:t>
                      </a:r>
                      <a:endParaRPr lang="en-GB" sz="900" b="1">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cs typeface="Arial" panose="020B0604020202020204" pitchFamily="34" charset="0"/>
                        </a:rPr>
                        <a:t>Plan to expand the use of </a:t>
                      </a:r>
                      <a:r>
                        <a:rPr lang="en-GB" sz="900" b="0" dirty="0" err="1" smtClean="0">
                          <a:effectLst/>
                          <a:latin typeface="Arial" panose="020B0604020202020204" pitchFamily="34" charset="0"/>
                          <a:cs typeface="Arial" panose="020B0604020202020204" pitchFamily="34" charset="0"/>
                        </a:rPr>
                        <a:t>eReferral</a:t>
                      </a:r>
                      <a:r>
                        <a:rPr lang="en-GB" sz="900" b="0" dirty="0" smtClean="0">
                          <a:effectLst/>
                          <a:latin typeface="Arial" panose="020B0604020202020204" pitchFamily="34" charset="0"/>
                          <a:cs typeface="Arial" panose="020B0604020202020204" pitchFamily="34" charset="0"/>
                        </a:rPr>
                        <a:t> Service (</a:t>
                      </a:r>
                      <a:r>
                        <a:rPr lang="en-GB" sz="900" b="0" dirty="0" err="1" smtClean="0">
                          <a:effectLst/>
                          <a:latin typeface="Arial" panose="020B0604020202020204" pitchFamily="34" charset="0"/>
                          <a:cs typeface="Arial" panose="020B0604020202020204" pitchFamily="34" charset="0"/>
                        </a:rPr>
                        <a:t>eRS</a:t>
                      </a:r>
                      <a:r>
                        <a:rPr lang="en-GB" sz="900" b="0" dirty="0" smtClean="0">
                          <a:effectLst/>
                          <a:latin typeface="Arial" panose="020B0604020202020204" pitchFamily="34" charset="0"/>
                          <a:cs typeface="Arial" panose="020B0604020202020204" pitchFamily="34" charset="0"/>
                        </a:rPr>
                        <a:t>). Kent County Council (KCC) to implement the national child protection system and the National Adaptor for accepting</a:t>
                      </a:r>
                      <a:r>
                        <a:rPr lang="en-GB" sz="900" b="0" baseline="0" dirty="0" smtClean="0">
                          <a:effectLst/>
                          <a:latin typeface="Arial" panose="020B0604020202020204" pitchFamily="34" charset="0"/>
                          <a:cs typeface="Arial" panose="020B0604020202020204" pitchFamily="34" charset="0"/>
                        </a:rPr>
                        <a:t> notifications into the KCC Management system.</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marL="0" marR="0" indent="0" algn="l" defTabSz="914400" eaLnBrk="1" fontAlgn="auto" latinLnBrk="0" hangingPunct="1">
                        <a:lnSpc>
                          <a:spcPct val="115000"/>
                        </a:lnSpc>
                        <a:spcBef>
                          <a:spcPts val="0"/>
                        </a:spcBef>
                        <a:spcAft>
                          <a:spcPts val="0"/>
                        </a:spcAft>
                        <a:buClrTx/>
                        <a:buSzTx/>
                        <a:buFontTx/>
                        <a:buNone/>
                        <a:tabLst/>
                        <a:defRPr/>
                      </a:pPr>
                      <a:r>
                        <a:rPr lang="en-GB" sz="900" b="0" dirty="0">
                          <a:effectLst/>
                          <a:latin typeface="Arial" panose="020B0604020202020204" pitchFamily="34" charset="0"/>
                          <a:cs typeface="Arial" panose="020B0604020202020204" pitchFamily="34" charset="0"/>
                        </a:rPr>
                        <a:t>Using </a:t>
                      </a:r>
                      <a:r>
                        <a:rPr lang="en-GB" sz="900" b="0" dirty="0" smtClean="0">
                          <a:effectLst/>
                          <a:latin typeface="Arial" panose="020B0604020202020204" pitchFamily="34" charset="0"/>
                          <a:cs typeface="Arial" panose="020B0604020202020204" pitchFamily="34" charset="0"/>
                        </a:rPr>
                        <a:t>Kinesis (links GPs to hospital specialists) </a:t>
                      </a:r>
                      <a:r>
                        <a:rPr lang="en-GB" sz="900" b="0" dirty="0">
                          <a:effectLst/>
                          <a:latin typeface="Arial" panose="020B0604020202020204" pitchFamily="34" charset="0"/>
                          <a:cs typeface="Arial" panose="020B0604020202020204" pitchFamily="34" charset="0"/>
                        </a:rPr>
                        <a:t>to support advice and guidance and expanding the use of </a:t>
                      </a:r>
                      <a:r>
                        <a:rPr lang="en-GB" sz="900" b="0" dirty="0" err="1">
                          <a:effectLst/>
                          <a:latin typeface="Arial" panose="020B0604020202020204" pitchFamily="34" charset="0"/>
                          <a:cs typeface="Arial" panose="020B0604020202020204" pitchFamily="34" charset="0"/>
                        </a:rPr>
                        <a:t>eRS</a:t>
                      </a:r>
                      <a:r>
                        <a:rPr lang="en-GB" sz="900" b="0" dirty="0">
                          <a:effectLst/>
                          <a:latin typeface="Arial" panose="020B0604020202020204" pitchFamily="34" charset="0"/>
                          <a:cs typeface="Arial" panose="020B0604020202020204" pitchFamily="34" charset="0"/>
                        </a:rPr>
                        <a:t>, directory of services provided through </a:t>
                      </a:r>
                      <a:r>
                        <a:rPr lang="en-GB" sz="900" b="0" dirty="0" smtClean="0">
                          <a:effectLst/>
                          <a:latin typeface="Arial" panose="020B0604020202020204" pitchFamily="34" charset="0"/>
                          <a:cs typeface="Arial" panose="020B0604020202020204" pitchFamily="34" charset="0"/>
                        </a:rPr>
                        <a:t>DORIS (Document Organisation, Referral and Information Service)</a:t>
                      </a:r>
                      <a:endParaRPr lang="en-GB" sz="900" b="0" dirty="0" smtClean="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cs typeface="Arial" panose="020B0604020202020204" pitchFamily="34" charset="0"/>
                        </a:rPr>
                        <a:t>Using DXS (Clinical Decision Support System) in DGS for support, guidance and</a:t>
                      </a:r>
                      <a:r>
                        <a:rPr lang="en-GB" sz="900" b="0" baseline="0" dirty="0" smtClean="0">
                          <a:effectLst/>
                          <a:latin typeface="Arial" panose="020B0604020202020204" pitchFamily="34" charset="0"/>
                          <a:cs typeface="Arial" panose="020B0604020202020204" pitchFamily="34" charset="0"/>
                        </a:rPr>
                        <a:t> DOS (directory of available referral services). Evaluating potential RMC (Referral Management Centre) to drive up use of </a:t>
                      </a:r>
                      <a:r>
                        <a:rPr lang="en-GB" sz="900" b="0" baseline="0" dirty="0" err="1" smtClean="0">
                          <a:effectLst/>
                          <a:latin typeface="Arial" panose="020B0604020202020204" pitchFamily="34" charset="0"/>
                          <a:cs typeface="Arial" panose="020B0604020202020204" pitchFamily="34" charset="0"/>
                        </a:rPr>
                        <a:t>eRS</a:t>
                      </a:r>
                      <a:r>
                        <a:rPr lang="en-GB" sz="900" b="0" baseline="0" dirty="0" smtClean="0">
                          <a:effectLst/>
                          <a:latin typeface="Arial" panose="020B0604020202020204" pitchFamily="34" charset="0"/>
                          <a:cs typeface="Arial" panose="020B0604020202020204" pitchFamily="34" charset="0"/>
                        </a:rPr>
                        <a:t>. Evaluating DXS &amp; Map of Medicine in Swale.</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cs typeface="Arial" panose="020B0604020202020204" pitchFamily="34" charset="0"/>
                        </a:rPr>
                        <a:t>Deploying Strata</a:t>
                      </a:r>
                      <a:r>
                        <a:rPr lang="en-GB" sz="900" b="0" baseline="0" dirty="0" smtClean="0">
                          <a:effectLst/>
                          <a:latin typeface="Arial" panose="020B0604020202020204" pitchFamily="34" charset="0"/>
                          <a:cs typeface="Arial" panose="020B0604020202020204" pitchFamily="34" charset="0"/>
                        </a:rPr>
                        <a:t> Pathways/</a:t>
                      </a:r>
                      <a:r>
                        <a:rPr lang="en-GB" sz="900" b="0" baseline="0" dirty="0" err="1" smtClean="0">
                          <a:effectLst/>
                          <a:latin typeface="Arial" panose="020B0604020202020204" pitchFamily="34" charset="0"/>
                          <a:cs typeface="Arial" panose="020B0604020202020204" pitchFamily="34" charset="0"/>
                        </a:rPr>
                        <a:t>eRS</a:t>
                      </a:r>
                      <a:r>
                        <a:rPr lang="en-GB" sz="900" b="0" baseline="0" dirty="0" smtClean="0">
                          <a:effectLst/>
                          <a:latin typeface="Arial" panose="020B0604020202020204" pitchFamily="34" charset="0"/>
                          <a:cs typeface="Arial" panose="020B0604020202020204" pitchFamily="34" charset="0"/>
                        </a:rPr>
                        <a:t> to deliver whole system referrals . Test of change around EMIS web, Map of Medicine and Strata Pathways integration (automates patient flow management). Deploying systems (Lightfoot and Eclipse) to reduce waste, harm and clinical variation.</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r>
            </a:tbl>
          </a:graphicData>
        </a:graphic>
      </p:graphicFrame>
    </p:spTree>
    <p:extLst>
      <p:ext uri="{BB962C8B-B14F-4D97-AF65-F5344CB8AC3E}">
        <p14:creationId xmlns:p14="http://schemas.microsoft.com/office/powerpoint/2010/main" val="3011590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endParaRPr lang="en-GB" dirty="0"/>
          </a:p>
          <a:p>
            <a:pPr marL="457200" indent="-457200">
              <a:buFont typeface="+mj-lt"/>
              <a:buAutoNum type="arabicPeriod"/>
            </a:pPr>
            <a:r>
              <a:rPr lang="en-GB" dirty="0" smtClean="0"/>
              <a:t>Overview </a:t>
            </a:r>
            <a:endParaRPr lang="en-GB" dirty="0"/>
          </a:p>
          <a:p>
            <a:pPr marL="457200" indent="-457200">
              <a:buFont typeface="+mj-lt"/>
              <a:buAutoNum type="arabicPeriod"/>
            </a:pPr>
            <a:r>
              <a:rPr lang="en-GB" dirty="0" smtClean="0"/>
              <a:t>Vision and Outcomes</a:t>
            </a:r>
          </a:p>
          <a:p>
            <a:pPr marL="457200" indent="-457200">
              <a:buFont typeface="+mj-lt"/>
              <a:buAutoNum type="arabicPeriod"/>
            </a:pPr>
            <a:r>
              <a:rPr lang="en-GB" dirty="0" smtClean="0"/>
              <a:t>Mapping the Vision</a:t>
            </a:r>
          </a:p>
          <a:p>
            <a:pPr marL="457200" indent="-457200">
              <a:buFont typeface="+mj-lt"/>
              <a:buAutoNum type="arabicPeriod"/>
            </a:pPr>
            <a:r>
              <a:rPr lang="en-GB" dirty="0" smtClean="0"/>
              <a:t>Capabilities &amp; Plans</a:t>
            </a:r>
            <a:endParaRPr lang="en-GB" dirty="0"/>
          </a:p>
          <a:p>
            <a:pPr marL="457200" indent="-457200">
              <a:buFont typeface="+mj-lt"/>
              <a:buAutoNum type="arabicPeriod"/>
            </a:pPr>
            <a:r>
              <a:rPr lang="en-GB" dirty="0" smtClean="0"/>
              <a:t>Next Steps</a:t>
            </a:r>
          </a:p>
        </p:txBody>
      </p:sp>
      <p:sp>
        <p:nvSpPr>
          <p:cNvPr id="4" name="Slide Number Placeholder 3"/>
          <p:cNvSpPr>
            <a:spLocks noGrp="1"/>
          </p:cNvSpPr>
          <p:nvPr>
            <p:ph type="sldNum" sz="quarter" idx="8"/>
          </p:nvPr>
        </p:nvSpPr>
        <p:spPr/>
        <p:txBody>
          <a:bodyPr/>
          <a:lstStyle/>
          <a:p>
            <a:pPr lvl="0"/>
            <a:fld id="{5D69C39F-3355-4E9E-8346-4B9EC61F6E8C}" type="slidenum">
              <a:rPr lang="en-GB" smtClean="0"/>
              <a:t>2</a:t>
            </a:fld>
            <a:endParaRPr lang="en-GB" dirty="0"/>
          </a:p>
        </p:txBody>
      </p:sp>
    </p:spTree>
    <p:extLst>
      <p:ext uri="{BB962C8B-B14F-4D97-AF65-F5344CB8AC3E}">
        <p14:creationId xmlns:p14="http://schemas.microsoft.com/office/powerpoint/2010/main" val="1931782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6"/>
            <a:ext cx="8507288" cy="990596"/>
          </a:xfrm>
        </p:spPr>
        <p:txBody>
          <a:bodyPr/>
          <a:lstStyle/>
          <a:p>
            <a:r>
              <a:rPr lang="en-GB" dirty="0"/>
              <a:t>Implementation approach </a:t>
            </a:r>
            <a:r>
              <a:rPr lang="en-GB" dirty="0">
                <a:latin typeface="Arial" panose="020B0604020202020204" pitchFamily="34" charset="0"/>
                <a:cs typeface="Arial" panose="020B0604020202020204" pitchFamily="34" charset="0"/>
              </a:rPr>
              <a:t>Kent &amp; Medway are taking to deliver the outcomes</a:t>
            </a:r>
            <a:endParaRPr lang="en-GB" dirty="0"/>
          </a:p>
        </p:txBody>
      </p:sp>
      <p:sp>
        <p:nvSpPr>
          <p:cNvPr id="7" name="TextBox 6"/>
          <p:cNvSpPr txBox="1"/>
          <p:nvPr/>
        </p:nvSpPr>
        <p:spPr>
          <a:xfrm>
            <a:off x="107504" y="1575881"/>
            <a:ext cx="8928992"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smtClean="0">
                <a:latin typeface="Arial" panose="020B0604020202020204" pitchFamily="34" charset="0"/>
                <a:cs typeface="Arial" panose="020B0604020202020204" pitchFamily="34" charset="0"/>
              </a:rPr>
              <a:t>Part 2. </a:t>
            </a:r>
            <a:r>
              <a:rPr lang="en-GB" sz="1200" dirty="0">
                <a:latin typeface="Arial" panose="020B0604020202020204" pitchFamily="34" charset="0"/>
                <a:cs typeface="Arial" panose="020B0604020202020204" pitchFamily="34" charset="0"/>
              </a:rPr>
              <a:t>Progress to date and intended future direction that each part of Kent &amp; Medway are taking to deliver the agreed outcomes.</a:t>
            </a:r>
          </a:p>
        </p:txBody>
      </p:sp>
      <p:sp>
        <p:nvSpPr>
          <p:cNvPr id="3" name="Slide Number Placeholder 2"/>
          <p:cNvSpPr>
            <a:spLocks noGrp="1"/>
          </p:cNvSpPr>
          <p:nvPr>
            <p:ph type="sldNum" sz="quarter" idx="8"/>
          </p:nvPr>
        </p:nvSpPr>
        <p:spPr/>
        <p:txBody>
          <a:bodyPr/>
          <a:lstStyle/>
          <a:p>
            <a:pPr lvl="0"/>
            <a:fld id="{5D69C39F-3355-4E9E-8346-4B9EC61F6E8C}" type="slidenum">
              <a:rPr lang="en-GB" smtClean="0"/>
              <a:t>20</a:t>
            </a:fld>
            <a:endParaRPr lang="en-GB" dirty="0"/>
          </a:p>
        </p:txBody>
      </p:sp>
      <p:graphicFrame>
        <p:nvGraphicFramePr>
          <p:cNvPr id="8" name="Content Placeholder 9"/>
          <p:cNvGraphicFramePr>
            <a:graphicFrameLocks noGrp="1"/>
          </p:cNvGraphicFramePr>
          <p:nvPr>
            <p:ph idx="1"/>
            <p:extLst>
              <p:ext uri="{D42A27DB-BD31-4B8C-83A1-F6EECF244321}">
                <p14:modId xmlns:p14="http://schemas.microsoft.com/office/powerpoint/2010/main" val="1146865534"/>
              </p:ext>
            </p:extLst>
          </p:nvPr>
        </p:nvGraphicFramePr>
        <p:xfrm>
          <a:off x="107504" y="1916833"/>
          <a:ext cx="8928992" cy="4764645"/>
        </p:xfrm>
        <a:graphic>
          <a:graphicData uri="http://schemas.openxmlformats.org/drawingml/2006/table">
            <a:tbl>
              <a:tblPr firstRow="1" firstCol="1" bandRow="1">
                <a:tableStyleId>{0660B408-B3CF-4A94-85FC-2B1E0A45F4A2}</a:tableStyleId>
              </a:tblPr>
              <a:tblGrid>
                <a:gridCol w="965296"/>
                <a:gridCol w="1990924"/>
                <a:gridCol w="1990924"/>
                <a:gridCol w="2037632"/>
                <a:gridCol w="1944216"/>
              </a:tblGrid>
              <a:tr h="181978">
                <a:tc>
                  <a:txBody>
                    <a:bodyPr/>
                    <a:lstStyle/>
                    <a:p>
                      <a:pPr algn="l">
                        <a:lnSpc>
                          <a:spcPct val="115000"/>
                        </a:lnSpc>
                        <a:spcAft>
                          <a:spcPts val="0"/>
                        </a:spcAft>
                      </a:pPr>
                      <a:r>
                        <a:rPr lang="en-GB" sz="1050" b="1" dirty="0">
                          <a:effectLst/>
                          <a:latin typeface="Arial" panose="020B0604020202020204" pitchFamily="34" charset="0"/>
                          <a:cs typeface="Arial" panose="020B0604020202020204" pitchFamily="34" charset="0"/>
                        </a:rPr>
                        <a:t> </a:t>
                      </a:r>
                      <a:endParaRPr lang="en-GB" sz="1050" b="1"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1050" b="1" dirty="0">
                          <a:effectLst/>
                          <a:latin typeface="Arial" panose="020B0604020202020204" pitchFamily="34" charset="0"/>
                          <a:cs typeface="Arial" panose="020B0604020202020204" pitchFamily="34" charset="0"/>
                        </a:rPr>
                        <a:t>East </a:t>
                      </a:r>
                      <a:r>
                        <a:rPr lang="en-GB" sz="1050" b="1" dirty="0" smtClean="0">
                          <a:effectLst/>
                          <a:latin typeface="Arial" panose="020B0604020202020204" pitchFamily="34" charset="0"/>
                          <a:cs typeface="Arial" panose="020B0604020202020204" pitchFamily="34" charset="0"/>
                        </a:rPr>
                        <a:t>Kent</a:t>
                      </a:r>
                      <a:endParaRPr lang="en-GB" sz="1050" b="1"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1050" b="1" dirty="0">
                          <a:effectLst/>
                          <a:latin typeface="Arial" panose="020B0604020202020204" pitchFamily="34" charset="0"/>
                          <a:cs typeface="Arial" panose="020B0604020202020204" pitchFamily="34" charset="0"/>
                        </a:rPr>
                        <a:t>West </a:t>
                      </a:r>
                      <a:r>
                        <a:rPr lang="en-GB" sz="1050" b="1" dirty="0" smtClean="0">
                          <a:effectLst/>
                          <a:latin typeface="Arial" panose="020B0604020202020204" pitchFamily="34" charset="0"/>
                          <a:cs typeface="Arial" panose="020B0604020202020204" pitchFamily="34" charset="0"/>
                        </a:rPr>
                        <a:t>Kent</a:t>
                      </a:r>
                      <a:endParaRPr lang="en-GB" sz="1050" b="1"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1050" b="1" dirty="0">
                          <a:effectLst/>
                          <a:latin typeface="Arial" panose="020B0604020202020204" pitchFamily="34" charset="0"/>
                          <a:cs typeface="Arial" panose="020B0604020202020204" pitchFamily="34" charset="0"/>
                        </a:rPr>
                        <a:t>DGS &amp; </a:t>
                      </a:r>
                      <a:r>
                        <a:rPr lang="en-GB" sz="1050" b="1" dirty="0" smtClean="0">
                          <a:effectLst/>
                          <a:latin typeface="Arial" panose="020B0604020202020204" pitchFamily="34" charset="0"/>
                          <a:cs typeface="Arial" panose="020B0604020202020204" pitchFamily="34" charset="0"/>
                        </a:rPr>
                        <a:t>Swale</a:t>
                      </a:r>
                      <a:endParaRPr lang="en-GB" sz="1050" b="1"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1050" b="1" dirty="0" smtClean="0">
                          <a:effectLst/>
                          <a:latin typeface="Arial" panose="020B0604020202020204" pitchFamily="34" charset="0"/>
                          <a:cs typeface="Arial" panose="020B0604020202020204" pitchFamily="34" charset="0"/>
                        </a:rPr>
                        <a:t>Medway</a:t>
                      </a:r>
                      <a:endParaRPr lang="en-GB" sz="1050" b="1" dirty="0">
                        <a:effectLst/>
                        <a:latin typeface="Arial" panose="020B0604020202020204" pitchFamily="34" charset="0"/>
                        <a:ea typeface="Calibri"/>
                        <a:cs typeface="Arial" panose="020B0604020202020204" pitchFamily="34" charset="0"/>
                      </a:endParaRPr>
                    </a:p>
                  </a:txBody>
                  <a:tcPr marL="27537" marR="27537" marT="0" marB="0"/>
                </a:tc>
              </a:tr>
              <a:tr h="1091870">
                <a:tc>
                  <a:txBody>
                    <a:bodyPr/>
                    <a:lstStyle/>
                    <a:p>
                      <a:pPr algn="l">
                        <a:lnSpc>
                          <a:spcPct val="115000"/>
                        </a:lnSpc>
                        <a:spcAft>
                          <a:spcPts val="0"/>
                        </a:spcAft>
                      </a:pPr>
                      <a:r>
                        <a:rPr lang="en-GB" sz="900" b="1" dirty="0" smtClean="0">
                          <a:effectLst/>
                          <a:latin typeface="Arial" panose="020B0604020202020204" pitchFamily="34" charset="0"/>
                          <a:cs typeface="Arial" panose="020B0604020202020204" pitchFamily="34" charset="0"/>
                        </a:rPr>
                        <a:t>Shared health analytics</a:t>
                      </a:r>
                      <a:endParaRPr lang="en-GB" sz="900" b="1"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marL="0" marR="0" indent="0" algn="l" defTabSz="914400" eaLnBrk="1" fontAlgn="auto" latinLnBrk="0" hangingPunct="1">
                        <a:lnSpc>
                          <a:spcPct val="115000"/>
                        </a:lnSpc>
                        <a:spcBef>
                          <a:spcPts val="0"/>
                        </a:spcBef>
                        <a:spcAft>
                          <a:spcPts val="0"/>
                        </a:spcAft>
                        <a:buClrTx/>
                        <a:buSzTx/>
                        <a:buFontTx/>
                        <a:buNone/>
                        <a:tabLst/>
                        <a:defRPr/>
                      </a:pPr>
                      <a:r>
                        <a:rPr lang="en-GB" sz="900" b="0" dirty="0" smtClean="0">
                          <a:effectLst/>
                          <a:latin typeface="Arial" panose="020B0604020202020204" pitchFamily="34" charset="0"/>
                          <a:cs typeface="Arial" panose="020B0604020202020204" pitchFamily="34" charset="0"/>
                        </a:rPr>
                        <a:t>Currently at an organisational level, future direction to explore how common Business </a:t>
                      </a:r>
                      <a:r>
                        <a:rPr lang="en-GB" sz="900" b="0" dirty="0" smtClean="0">
                          <a:effectLst/>
                          <a:latin typeface="Arial" panose="020B0604020202020204" pitchFamily="34" charset="0"/>
                          <a:cs typeface="Arial" panose="020B0604020202020204" pitchFamily="34" charset="0"/>
                        </a:rPr>
                        <a:t>Intelligence </a:t>
                      </a:r>
                      <a:r>
                        <a:rPr lang="en-GB" sz="900" b="0" dirty="0" smtClean="0">
                          <a:effectLst/>
                          <a:latin typeface="Arial" panose="020B0604020202020204" pitchFamily="34" charset="0"/>
                          <a:cs typeface="Arial" panose="020B0604020202020204" pitchFamily="34" charset="0"/>
                        </a:rPr>
                        <a:t>solutions can be implemented, possibly based on the Kent Integrated </a:t>
                      </a:r>
                      <a:r>
                        <a:rPr lang="en-GB" sz="900" b="0" dirty="0" smtClean="0">
                          <a:effectLst/>
                          <a:latin typeface="Arial" panose="020B0604020202020204" pitchFamily="34" charset="0"/>
                          <a:cs typeface="Arial" panose="020B0604020202020204" pitchFamily="34" charset="0"/>
                        </a:rPr>
                        <a:t>Dataset.</a:t>
                      </a:r>
                      <a:endParaRPr lang="en-GB" sz="900" b="0" dirty="0" smtClean="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a:effectLst/>
                          <a:latin typeface="Arial" panose="020B0604020202020204" pitchFamily="34" charset="0"/>
                          <a:cs typeface="Arial" panose="020B0604020202020204" pitchFamily="34" charset="0"/>
                        </a:rPr>
                        <a:t>Currently at an organisational level, future direction to explore how common BI solutions can be implemented, possibly on the back of the </a:t>
                      </a:r>
                      <a:r>
                        <a:rPr lang="en-GB" sz="900" b="0" dirty="0" smtClean="0">
                          <a:effectLst/>
                          <a:latin typeface="Arial" panose="020B0604020202020204" pitchFamily="34" charset="0"/>
                          <a:cs typeface="Arial" panose="020B0604020202020204" pitchFamily="34" charset="0"/>
                        </a:rPr>
                        <a:t>Lead Provider Framework (LPF) </a:t>
                      </a:r>
                      <a:r>
                        <a:rPr lang="en-GB" sz="900" b="0" dirty="0">
                          <a:effectLst/>
                          <a:latin typeface="Arial" panose="020B0604020202020204" pitchFamily="34" charset="0"/>
                          <a:cs typeface="Arial" panose="020B0604020202020204" pitchFamily="34" charset="0"/>
                        </a:rPr>
                        <a:t>procurement that the CCG is engaged on.</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cs typeface="Arial" panose="020B0604020202020204" pitchFamily="34" charset="0"/>
                        </a:rPr>
                        <a:t>Using Shrewd (Single Health Resilience Early Warning Database) to gather organisational Key Performance</a:t>
                      </a:r>
                      <a:r>
                        <a:rPr lang="en-GB" sz="900" b="0" baseline="0" dirty="0" smtClean="0">
                          <a:effectLst/>
                          <a:latin typeface="Arial" panose="020B0604020202020204" pitchFamily="34" charset="0"/>
                          <a:cs typeface="Arial" panose="020B0604020202020204" pitchFamily="34" charset="0"/>
                        </a:rPr>
                        <a:t> </a:t>
                      </a:r>
                      <a:r>
                        <a:rPr lang="en-GB" sz="900" b="0" dirty="0" smtClean="0">
                          <a:effectLst/>
                          <a:latin typeface="Arial" panose="020B0604020202020204" pitchFamily="34" charset="0"/>
                          <a:cs typeface="Arial" panose="020B0604020202020204" pitchFamily="34" charset="0"/>
                        </a:rPr>
                        <a:t>Indicators (KPIs) as most provider</a:t>
                      </a:r>
                      <a:r>
                        <a:rPr lang="en-GB" sz="900" b="0" baseline="0" dirty="0" smtClean="0">
                          <a:effectLst/>
                          <a:latin typeface="Arial" panose="020B0604020202020204" pitchFamily="34" charset="0"/>
                          <a:cs typeface="Arial" panose="020B0604020202020204" pitchFamily="34" charset="0"/>
                        </a:rPr>
                        <a:t> organisations in Kent have deployed</a:t>
                      </a:r>
                      <a:r>
                        <a:rPr lang="en-GB" sz="900" b="0" dirty="0" smtClean="0">
                          <a:effectLst/>
                          <a:latin typeface="Arial" panose="020B0604020202020204" pitchFamily="34" charset="0"/>
                          <a:cs typeface="Arial" panose="020B0604020202020204" pitchFamily="34" charset="0"/>
                        </a:rPr>
                        <a:t>. Joint BI procured through LPF does present</a:t>
                      </a:r>
                      <a:r>
                        <a:rPr lang="en-GB" sz="900" b="0" baseline="0" dirty="0" smtClean="0">
                          <a:effectLst/>
                          <a:latin typeface="Arial" panose="020B0604020202020204" pitchFamily="34" charset="0"/>
                          <a:cs typeface="Arial" panose="020B0604020202020204" pitchFamily="34" charset="0"/>
                        </a:rPr>
                        <a:t> opportunities to enhance.</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cs typeface="Arial" panose="020B0604020202020204" pitchFamily="34" charset="0"/>
                        </a:rPr>
                        <a:t>Building visual</a:t>
                      </a:r>
                      <a:r>
                        <a:rPr lang="en-GB" sz="900" b="0" baseline="0" dirty="0" smtClean="0">
                          <a:effectLst/>
                          <a:latin typeface="Arial" panose="020B0604020202020204" pitchFamily="34" charset="0"/>
                          <a:cs typeface="Arial" panose="020B0604020202020204" pitchFamily="34" charset="0"/>
                        </a:rPr>
                        <a:t> dashboard. Vision is to have real time analytics around whole system asset (Multidisciplinary Teams, Beds and Assistive Technology)</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r>
              <a:tr h="1464233">
                <a:tc>
                  <a:txBody>
                    <a:bodyPr/>
                    <a:lstStyle/>
                    <a:p>
                      <a:pPr algn="l">
                        <a:lnSpc>
                          <a:spcPct val="115000"/>
                        </a:lnSpc>
                        <a:spcAft>
                          <a:spcPts val="0"/>
                        </a:spcAft>
                      </a:pPr>
                      <a:r>
                        <a:rPr lang="en-GB" sz="900" b="1">
                          <a:effectLst/>
                          <a:latin typeface="Arial" panose="020B0604020202020204" pitchFamily="34" charset="0"/>
                          <a:cs typeface="Arial" panose="020B0604020202020204" pitchFamily="34" charset="0"/>
                        </a:rPr>
                        <a:t>Online Patient Services</a:t>
                      </a:r>
                      <a:endParaRPr lang="en-GB" sz="900" b="1">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cs typeface="Arial" panose="020B0604020202020204" pitchFamily="34" charset="0"/>
                        </a:rPr>
                        <a:t>Patient access to GP records provided through the GP systems to comply with the GP contract. Kent &amp; Medway Partnership Trust </a:t>
                      </a:r>
                      <a:r>
                        <a:rPr lang="en-GB" sz="900" b="0" dirty="0" smtClean="0">
                          <a:effectLst/>
                          <a:latin typeface="Arial" panose="020B0604020202020204" pitchFamily="34" charset="0"/>
                          <a:cs typeface="Arial" panose="020B0604020202020204" pitchFamily="34" charset="0"/>
                        </a:rPr>
                        <a:t>patient </a:t>
                      </a:r>
                      <a:r>
                        <a:rPr lang="en-GB" sz="900" b="0" dirty="0" smtClean="0">
                          <a:effectLst/>
                          <a:latin typeface="Arial" panose="020B0604020202020204" pitchFamily="34" charset="0"/>
                          <a:cs typeface="Arial" panose="020B0604020202020204" pitchFamily="34" charset="0"/>
                        </a:rPr>
                        <a:t>portal</a:t>
                      </a:r>
                      <a:r>
                        <a:rPr lang="en-GB" sz="900" b="0" baseline="0" dirty="0" smtClean="0">
                          <a:effectLst/>
                          <a:latin typeface="Arial" panose="020B0604020202020204" pitchFamily="34" charset="0"/>
                          <a:cs typeface="Arial" panose="020B0604020202020204" pitchFamily="34" charset="0"/>
                        </a:rPr>
                        <a:t> recently deployed. East Kent Hospitals University Foundation Trust to re-visit providing online patient access.</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a:effectLst/>
                          <a:latin typeface="Arial" panose="020B0604020202020204" pitchFamily="34" charset="0"/>
                          <a:cs typeface="Arial" panose="020B0604020202020204" pitchFamily="34" charset="0"/>
                        </a:rPr>
                        <a:t>Patient access to GP records provided through the GP system, KMPT patient portal, CPMS has potential to provide a patient portal.</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cs typeface="Arial" panose="020B0604020202020204" pitchFamily="34" charset="0"/>
                        </a:rPr>
                        <a:t>Patient access to GP records provided through the GP system, KMPT Patient portal available for applicable</a:t>
                      </a:r>
                      <a:r>
                        <a:rPr lang="en-GB" sz="900" b="0" baseline="0" dirty="0" smtClean="0">
                          <a:effectLst/>
                          <a:latin typeface="Arial" panose="020B0604020202020204" pitchFamily="34" charset="0"/>
                          <a:cs typeface="Arial" panose="020B0604020202020204" pitchFamily="34" charset="0"/>
                        </a:rPr>
                        <a:t> patients</a:t>
                      </a:r>
                      <a:r>
                        <a:rPr lang="en-GB" sz="900" b="0" dirty="0" smtClean="0">
                          <a:effectLst/>
                          <a:latin typeface="Arial" panose="020B0604020202020204" pitchFamily="34" charset="0"/>
                          <a:cs typeface="Arial" panose="020B0604020202020204" pitchFamily="34" charset="0"/>
                        </a:rPr>
                        <a:t>, </a:t>
                      </a:r>
                      <a:r>
                        <a:rPr lang="en-GB" sz="900" b="0" dirty="0" err="1" smtClean="0">
                          <a:effectLst/>
                          <a:latin typeface="Arial" panose="020B0604020202020204" pitchFamily="34" charset="0"/>
                          <a:cs typeface="Arial" panose="020B0604020202020204" pitchFamily="34" charset="0"/>
                        </a:rPr>
                        <a:t>iPlato</a:t>
                      </a:r>
                      <a:r>
                        <a:rPr lang="en-GB" sz="900" b="0" dirty="0" smtClean="0">
                          <a:effectLst/>
                          <a:latin typeface="Arial" panose="020B0604020202020204" pitchFamily="34" charset="0"/>
                          <a:cs typeface="Arial" panose="020B0604020202020204" pitchFamily="34" charset="0"/>
                        </a:rPr>
                        <a:t> (</a:t>
                      </a:r>
                      <a:r>
                        <a:rPr lang="en-GB" sz="900" b="0" baseline="0" dirty="0" smtClean="0">
                          <a:effectLst/>
                          <a:latin typeface="Arial" panose="020B0604020202020204" pitchFamily="34" charset="0"/>
                          <a:cs typeface="Arial" panose="020B0604020202020204" pitchFamily="34" charset="0"/>
                        </a:rPr>
                        <a:t>Patient Care Messaging service</a:t>
                      </a:r>
                      <a:r>
                        <a:rPr lang="en-GB" sz="900" b="0" dirty="0" smtClean="0">
                          <a:effectLst/>
                          <a:latin typeface="Arial" panose="020B0604020202020204" pitchFamily="34" charset="0"/>
                          <a:cs typeface="Arial" panose="020B0604020202020204" pitchFamily="34" charset="0"/>
                        </a:rPr>
                        <a:t>) also offering patient facing services for booking, cancelling, and repeats. Considering iPlato expansion into Darent Valley Hospital to provide unified approach</a:t>
                      </a:r>
                      <a:r>
                        <a:rPr lang="en-GB" sz="900" b="0" baseline="0" dirty="0" smtClean="0">
                          <a:effectLst/>
                          <a:latin typeface="Arial" panose="020B0604020202020204" pitchFamily="34" charset="0"/>
                          <a:cs typeface="Arial" panose="020B0604020202020204" pitchFamily="34" charset="0"/>
                        </a:rPr>
                        <a:t> in DGS.</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ea typeface="+mn-ea"/>
                          <a:cs typeface="Arial" panose="020B0604020202020204" pitchFamily="34" charset="0"/>
                        </a:rPr>
                        <a:t>Current</a:t>
                      </a:r>
                      <a:r>
                        <a:rPr lang="en-GB" sz="900" b="0" baseline="0" dirty="0" smtClean="0">
                          <a:effectLst/>
                          <a:latin typeface="Arial" panose="020B0604020202020204" pitchFamily="34" charset="0"/>
                          <a:ea typeface="+mn-ea"/>
                          <a:cs typeface="Arial" panose="020B0604020202020204" pitchFamily="34" charset="0"/>
                        </a:rPr>
                        <a:t> trawl of UK pioneers and vanguard sites. In depth analysis of Modality Birmingham, West Wakefield and The Hurley Practice in London.  In discussion with EMIS </a:t>
                      </a:r>
                      <a:r>
                        <a:rPr lang="en-GB" sz="900" b="0" dirty="0" smtClean="0">
                          <a:effectLst/>
                          <a:latin typeface="Arial" panose="020B0604020202020204" pitchFamily="34" charset="0"/>
                          <a:cs typeface="Arial" panose="020B0604020202020204" pitchFamily="34" charset="0"/>
                        </a:rPr>
                        <a:t>(a leading healthcare software solutions</a:t>
                      </a:r>
                      <a:r>
                        <a:rPr lang="en-GB" sz="900" b="0" baseline="0" dirty="0" smtClean="0">
                          <a:effectLst/>
                          <a:latin typeface="Arial" panose="020B0604020202020204" pitchFamily="34" charset="0"/>
                          <a:cs typeface="Arial" panose="020B0604020202020204" pitchFamily="34" charset="0"/>
                        </a:rPr>
                        <a:t> provider)</a:t>
                      </a:r>
                      <a:r>
                        <a:rPr lang="en-GB" sz="900" b="0" dirty="0" smtClean="0">
                          <a:effectLst/>
                          <a:latin typeface="Arial" panose="020B0604020202020204" pitchFamily="34" charset="0"/>
                          <a:cs typeface="Arial" panose="020B0604020202020204" pitchFamily="34" charset="0"/>
                        </a:rPr>
                        <a:t> </a:t>
                      </a:r>
                      <a:r>
                        <a:rPr lang="en-GB" sz="900" b="0" baseline="0" dirty="0" smtClean="0">
                          <a:effectLst/>
                          <a:latin typeface="Arial" panose="020B0604020202020204" pitchFamily="34" charset="0"/>
                          <a:ea typeface="+mn-ea"/>
                          <a:cs typeface="Arial" panose="020B0604020202020204" pitchFamily="34" charset="0"/>
                        </a:rPr>
                        <a:t>regarding present and future functionality.</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r>
              <a:tr h="935888">
                <a:tc>
                  <a:txBody>
                    <a:bodyPr/>
                    <a:lstStyle/>
                    <a:p>
                      <a:pPr algn="l">
                        <a:lnSpc>
                          <a:spcPct val="115000"/>
                        </a:lnSpc>
                        <a:spcAft>
                          <a:spcPts val="0"/>
                        </a:spcAft>
                      </a:pPr>
                      <a:r>
                        <a:rPr lang="en-GB" sz="900" b="1" dirty="0">
                          <a:effectLst/>
                          <a:latin typeface="Arial" panose="020B0604020202020204" pitchFamily="34" charset="0"/>
                          <a:cs typeface="Arial" panose="020B0604020202020204" pitchFamily="34" charset="0"/>
                        </a:rPr>
                        <a:t>Expert Systems</a:t>
                      </a:r>
                      <a:endParaRPr lang="en-GB" sz="900" b="1"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cs typeface="Arial" panose="020B0604020202020204" pitchFamily="34" charset="0"/>
                        </a:rPr>
                        <a:t>Plan to review the use of expert systems, develop requirements</a:t>
                      </a:r>
                      <a:r>
                        <a:rPr lang="en-GB" sz="900" b="0" baseline="0" dirty="0" smtClean="0">
                          <a:effectLst/>
                          <a:latin typeface="Arial" panose="020B0604020202020204" pitchFamily="34" charset="0"/>
                          <a:cs typeface="Arial" panose="020B0604020202020204" pitchFamily="34" charset="0"/>
                        </a:rPr>
                        <a:t> and investigate potential suppliers. Produce a business case to secure funding.</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a:effectLst/>
                          <a:latin typeface="Arial" panose="020B0604020202020204" pitchFamily="34" charset="0"/>
                          <a:cs typeface="Arial" panose="020B0604020202020204" pitchFamily="34" charset="0"/>
                        </a:rPr>
                        <a:t>Needs further definition to develop requirements, limited community wide expert systems in place, need to look a kite marking to approve and standardise</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cs typeface="Arial" panose="020B0604020202020204" pitchFamily="34" charset="0"/>
                        </a:rPr>
                        <a:t>Agree</a:t>
                      </a:r>
                      <a:r>
                        <a:rPr lang="en-GB" sz="900" b="0" baseline="0" dirty="0" smtClean="0">
                          <a:effectLst/>
                          <a:latin typeface="Arial" panose="020B0604020202020204" pitchFamily="34" charset="0"/>
                          <a:cs typeface="Arial" panose="020B0604020202020204" pitchFamily="34" charset="0"/>
                        </a:rPr>
                        <a:t> with West Kent - </a:t>
                      </a:r>
                      <a:r>
                        <a:rPr lang="en-GB" sz="900" b="0" dirty="0" smtClean="0">
                          <a:effectLst/>
                          <a:latin typeface="Arial" panose="020B0604020202020204" pitchFamily="34" charset="0"/>
                          <a:cs typeface="Arial" panose="020B0604020202020204" pitchFamily="34" charset="0"/>
                        </a:rPr>
                        <a:t>Needs further definition to develop requirements, limited community wide expert systems in place, need to look a kite marking to approve and standardise.</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ea typeface="+mn-ea"/>
                          <a:cs typeface="Arial" panose="020B0604020202020204" pitchFamily="34" charset="0"/>
                        </a:rPr>
                        <a:t>Medway</a:t>
                      </a:r>
                      <a:r>
                        <a:rPr lang="en-GB" sz="900" b="0" baseline="0" dirty="0" smtClean="0">
                          <a:effectLst/>
                          <a:latin typeface="Arial" panose="020B0604020202020204" pitchFamily="34" charset="0"/>
                          <a:ea typeface="+mn-ea"/>
                          <a:cs typeface="Arial" panose="020B0604020202020204" pitchFamily="34" charset="0"/>
                        </a:rPr>
                        <a:t> and Swale Centre for Organisational Excellence developing multi-media knowledge platform to support quality improvement programmes. Beta site 12</a:t>
                      </a:r>
                      <a:r>
                        <a:rPr lang="en-GB" sz="900" b="0" baseline="30000" dirty="0" smtClean="0">
                          <a:effectLst/>
                          <a:latin typeface="Arial" panose="020B0604020202020204" pitchFamily="34" charset="0"/>
                          <a:ea typeface="+mn-ea"/>
                          <a:cs typeface="Arial" panose="020B0604020202020204" pitchFamily="34" charset="0"/>
                        </a:rPr>
                        <a:t>th</a:t>
                      </a:r>
                      <a:r>
                        <a:rPr lang="en-GB" sz="900" b="0" baseline="0" dirty="0" smtClean="0">
                          <a:effectLst/>
                          <a:latin typeface="Arial" panose="020B0604020202020204" pitchFamily="34" charset="0"/>
                          <a:ea typeface="+mn-ea"/>
                          <a:cs typeface="Arial" panose="020B0604020202020204" pitchFamily="34" charset="0"/>
                        </a:rPr>
                        <a:t> November 2016.</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r>
              <a:tr h="1078557">
                <a:tc>
                  <a:txBody>
                    <a:bodyPr/>
                    <a:lstStyle/>
                    <a:p>
                      <a:pPr algn="l">
                        <a:lnSpc>
                          <a:spcPct val="115000"/>
                        </a:lnSpc>
                        <a:spcAft>
                          <a:spcPts val="0"/>
                        </a:spcAft>
                      </a:pPr>
                      <a:r>
                        <a:rPr lang="en-GB" sz="900" b="1" dirty="0">
                          <a:effectLst/>
                          <a:latin typeface="Arial" panose="020B0604020202020204" pitchFamily="34" charset="0"/>
                          <a:cs typeface="Arial" panose="020B0604020202020204" pitchFamily="34" charset="0"/>
                        </a:rPr>
                        <a:t>Personal digital healthcare</a:t>
                      </a:r>
                      <a:endParaRPr lang="en-GB" sz="900" b="1"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marL="0" marR="0" indent="0" algn="l" defTabSz="914400" eaLnBrk="1" fontAlgn="auto" latinLnBrk="0" hangingPunct="1">
                        <a:lnSpc>
                          <a:spcPct val="115000"/>
                        </a:lnSpc>
                        <a:spcBef>
                          <a:spcPts val="0"/>
                        </a:spcBef>
                        <a:spcAft>
                          <a:spcPts val="0"/>
                        </a:spcAft>
                        <a:buClrTx/>
                        <a:buSzTx/>
                        <a:buFontTx/>
                        <a:buNone/>
                        <a:tabLst/>
                        <a:defRPr/>
                      </a:pPr>
                      <a:r>
                        <a:rPr lang="en-GB" sz="900" b="0" dirty="0" smtClean="0">
                          <a:effectLst/>
                          <a:latin typeface="Arial" panose="020B0604020202020204" pitchFamily="34" charset="0"/>
                          <a:cs typeface="Arial" panose="020B0604020202020204" pitchFamily="34" charset="0"/>
                        </a:rPr>
                        <a:t>Plan to review the use of personal digital healthcare, develop requirements</a:t>
                      </a:r>
                      <a:r>
                        <a:rPr lang="en-GB" sz="900" b="0" baseline="0" dirty="0" smtClean="0">
                          <a:effectLst/>
                          <a:latin typeface="Arial" panose="020B0604020202020204" pitchFamily="34" charset="0"/>
                          <a:cs typeface="Arial" panose="020B0604020202020204" pitchFamily="34" charset="0"/>
                        </a:rPr>
                        <a:t> and investigate potential suppliers. Produce a business case to secure funding.</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a:effectLst/>
                          <a:latin typeface="Arial" panose="020B0604020202020204" pitchFamily="34" charset="0"/>
                          <a:cs typeface="Arial" panose="020B0604020202020204" pitchFamily="34" charset="0"/>
                        </a:rPr>
                        <a:t>Limited facilities in place at present, needs further </a:t>
                      </a:r>
                      <a:r>
                        <a:rPr lang="en-GB" sz="900" b="0" dirty="0" smtClean="0">
                          <a:effectLst/>
                          <a:latin typeface="Arial" panose="020B0604020202020204" pitchFamily="34" charset="0"/>
                          <a:cs typeface="Arial" panose="020B0604020202020204" pitchFamily="34" charset="0"/>
                        </a:rPr>
                        <a:t>definition</a:t>
                      </a:r>
                      <a:r>
                        <a:rPr lang="en-GB" sz="900" b="0" baseline="0" dirty="0" smtClean="0">
                          <a:effectLst/>
                          <a:latin typeface="Arial" panose="020B0604020202020204" pitchFamily="34" charset="0"/>
                          <a:cs typeface="Arial" panose="020B0604020202020204" pitchFamily="34" charset="0"/>
                        </a:rPr>
                        <a:t> and the development of business case to secure funding, solutions such as </a:t>
                      </a:r>
                      <a:r>
                        <a:rPr lang="en-GB" sz="900" b="0" baseline="0" dirty="0" err="1" smtClean="0">
                          <a:effectLst/>
                          <a:latin typeface="Arial" panose="020B0604020202020204" pitchFamily="34" charset="0"/>
                          <a:cs typeface="Arial" panose="020B0604020202020204" pitchFamily="34" charset="0"/>
                        </a:rPr>
                        <a:t>askmygp</a:t>
                      </a:r>
                      <a:r>
                        <a:rPr lang="en-GB" sz="900" b="0" baseline="0" dirty="0" smtClean="0">
                          <a:effectLst/>
                          <a:latin typeface="Arial" panose="020B0604020202020204" pitchFamily="34" charset="0"/>
                          <a:cs typeface="Arial" panose="020B0604020202020204" pitchFamily="34" charset="0"/>
                        </a:rPr>
                        <a:t> or </a:t>
                      </a:r>
                      <a:r>
                        <a:rPr lang="en-GB" sz="900" b="0" baseline="0" dirty="0" err="1" smtClean="0">
                          <a:effectLst/>
                          <a:latin typeface="Arial" panose="020B0604020202020204" pitchFamily="34" charset="0"/>
                          <a:cs typeface="Arial" panose="020B0604020202020204" pitchFamily="34" charset="0"/>
                        </a:rPr>
                        <a:t>webgp</a:t>
                      </a:r>
                      <a:r>
                        <a:rPr lang="en-GB" sz="900" b="0" baseline="0" dirty="0" smtClean="0">
                          <a:effectLst/>
                          <a:latin typeface="Arial" panose="020B0604020202020204" pitchFamily="34" charset="0"/>
                          <a:cs typeface="Arial" panose="020B0604020202020204" pitchFamily="34" charset="0"/>
                        </a:rPr>
                        <a:t> being looked at to provide signposting to personal digital healthcare services</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cs typeface="Arial" panose="020B0604020202020204" pitchFamily="34" charset="0"/>
                        </a:rPr>
                        <a:t>Limited facilities in place at present, needs further definition. Possible</a:t>
                      </a:r>
                      <a:r>
                        <a:rPr lang="en-GB" sz="900" b="0" baseline="0" dirty="0" smtClean="0">
                          <a:effectLst/>
                          <a:latin typeface="Arial" panose="020B0604020202020204" pitchFamily="34" charset="0"/>
                          <a:cs typeface="Arial" panose="020B0604020202020204" pitchFamily="34" charset="0"/>
                        </a:rPr>
                        <a:t> developments (patient data capture) being explored with </a:t>
                      </a:r>
                      <a:r>
                        <a:rPr lang="en-GB" sz="900" b="0" baseline="0" dirty="0" err="1" smtClean="0">
                          <a:effectLst/>
                          <a:latin typeface="Arial" panose="020B0604020202020204" pitchFamily="34" charset="0"/>
                          <a:cs typeface="Arial" panose="020B0604020202020204" pitchFamily="34" charset="0"/>
                        </a:rPr>
                        <a:t>iPlato</a:t>
                      </a:r>
                      <a:r>
                        <a:rPr lang="en-GB" sz="900" b="0" baseline="0" dirty="0" smtClean="0">
                          <a:effectLst/>
                          <a:latin typeface="Arial" panose="020B0604020202020204" pitchFamily="34" charset="0"/>
                          <a:cs typeface="Arial" panose="020B0604020202020204" pitchFamily="34" charset="0"/>
                        </a:rPr>
                        <a:t>.</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c>
                  <a:txBody>
                    <a:bodyPr/>
                    <a:lstStyle/>
                    <a:p>
                      <a:pPr algn="l">
                        <a:lnSpc>
                          <a:spcPct val="115000"/>
                        </a:lnSpc>
                        <a:spcAft>
                          <a:spcPts val="0"/>
                        </a:spcAft>
                      </a:pPr>
                      <a:r>
                        <a:rPr lang="en-GB" sz="900" b="0" dirty="0" smtClean="0">
                          <a:effectLst/>
                          <a:latin typeface="Arial" panose="020B0604020202020204" pitchFamily="34" charset="0"/>
                          <a:ea typeface="Calibri"/>
                          <a:cs typeface="Arial" panose="020B0604020202020204" pitchFamily="34" charset="0"/>
                        </a:rPr>
                        <a:t>Scoping</a:t>
                      </a:r>
                      <a:r>
                        <a:rPr lang="en-GB" sz="900" b="0" baseline="0" dirty="0" smtClean="0">
                          <a:effectLst/>
                          <a:latin typeface="Arial" panose="020B0604020202020204" pitchFamily="34" charset="0"/>
                          <a:ea typeface="Calibri"/>
                          <a:cs typeface="Arial" panose="020B0604020202020204" pitchFamily="34" charset="0"/>
                        </a:rPr>
                        <a:t> a ‘test of change’ with </a:t>
                      </a:r>
                      <a:r>
                        <a:rPr lang="en-GB" sz="900" b="0" baseline="0" dirty="0" err="1" smtClean="0">
                          <a:effectLst/>
                          <a:latin typeface="Arial" panose="020B0604020202020204" pitchFamily="34" charset="0"/>
                          <a:ea typeface="Calibri"/>
                          <a:cs typeface="Arial" panose="020B0604020202020204" pitchFamily="34" charset="0"/>
                        </a:rPr>
                        <a:t>Yecco</a:t>
                      </a:r>
                      <a:r>
                        <a:rPr lang="en-GB" sz="900" b="0" baseline="0" dirty="0" smtClean="0">
                          <a:effectLst/>
                          <a:latin typeface="Arial" panose="020B0604020202020204" pitchFamily="34" charset="0"/>
                          <a:ea typeface="Calibri"/>
                          <a:cs typeface="Arial" panose="020B0604020202020204" pitchFamily="34" charset="0"/>
                        </a:rPr>
                        <a:t> (digital platform with medical devices and Apps to support older or vulnerable people) which includes ‘</a:t>
                      </a:r>
                      <a:r>
                        <a:rPr lang="en-GB" sz="900" b="0" baseline="0" dirty="0" err="1" smtClean="0">
                          <a:effectLst/>
                          <a:latin typeface="Arial" panose="020B0604020202020204" pitchFamily="34" charset="0"/>
                          <a:ea typeface="Calibri"/>
                          <a:cs typeface="Arial" panose="020B0604020202020204" pitchFamily="34" charset="0"/>
                        </a:rPr>
                        <a:t>facebook</a:t>
                      </a:r>
                      <a:r>
                        <a:rPr lang="en-GB" sz="900" b="0" baseline="0" dirty="0" smtClean="0">
                          <a:effectLst/>
                          <a:latin typeface="Arial" panose="020B0604020202020204" pitchFamily="34" charset="0"/>
                          <a:ea typeface="Calibri"/>
                          <a:cs typeface="Arial" panose="020B0604020202020204" pitchFamily="34" charset="0"/>
                        </a:rPr>
                        <a:t> type’ interface for both patients and care professionals. Estates fund (ETTF) bid submitted.</a:t>
                      </a:r>
                      <a:endParaRPr lang="en-GB" sz="900" b="0" dirty="0">
                        <a:effectLst/>
                        <a:latin typeface="Arial" panose="020B0604020202020204" pitchFamily="34" charset="0"/>
                        <a:ea typeface="Calibri"/>
                        <a:cs typeface="Arial" panose="020B0604020202020204" pitchFamily="34" charset="0"/>
                      </a:endParaRPr>
                    </a:p>
                  </a:txBody>
                  <a:tcPr marL="27537" marR="27537" marT="0" marB="0"/>
                </a:tc>
              </a:tr>
            </a:tbl>
          </a:graphicData>
        </a:graphic>
      </p:graphicFrame>
    </p:spTree>
    <p:extLst>
      <p:ext uri="{BB962C8B-B14F-4D97-AF65-F5344CB8AC3E}">
        <p14:creationId xmlns:p14="http://schemas.microsoft.com/office/powerpoint/2010/main" val="779880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4. Capabilities &amp; plans</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Digital maturity &amp; capabilities</a:t>
            </a:r>
          </a:p>
          <a:p>
            <a:pPr marL="342900" indent="-342900">
              <a:buFont typeface="Arial" panose="020B0604020202020204" pitchFamily="34" charset="0"/>
              <a:buChar char="•"/>
            </a:pPr>
            <a:r>
              <a:rPr lang="en-GB" dirty="0"/>
              <a:t>Deployment trajectories for national capabilities</a:t>
            </a:r>
          </a:p>
          <a:p>
            <a:pPr marL="342900" indent="-342900">
              <a:buFont typeface="Arial" panose="020B0604020202020204" pitchFamily="34" charset="0"/>
              <a:buChar char="•"/>
            </a:pPr>
            <a:r>
              <a:rPr lang="en-GB" dirty="0" smtClean="0"/>
              <a:t>Current initiatives</a:t>
            </a:r>
          </a:p>
          <a:p>
            <a:pPr marL="342900" indent="-342900">
              <a:buFont typeface="Arial" panose="020B0604020202020204" pitchFamily="34" charset="0"/>
              <a:buChar char="•"/>
            </a:pPr>
            <a:r>
              <a:rPr lang="en-GB" dirty="0" smtClean="0"/>
              <a:t>Universal capability plans</a:t>
            </a:r>
          </a:p>
          <a:p>
            <a:pPr marL="342900" indent="-342900">
              <a:buFont typeface="Arial" panose="020B0604020202020204" pitchFamily="34" charset="0"/>
              <a:buChar char="•"/>
            </a:pPr>
            <a:r>
              <a:rPr lang="en-GB" dirty="0" smtClean="0"/>
              <a:t>Information sharing plans</a:t>
            </a:r>
            <a:endParaRPr lang="en-GB" dirty="0"/>
          </a:p>
        </p:txBody>
      </p:sp>
    </p:spTree>
    <p:extLst>
      <p:ext uri="{BB962C8B-B14F-4D97-AF65-F5344CB8AC3E}">
        <p14:creationId xmlns:p14="http://schemas.microsoft.com/office/powerpoint/2010/main" val="955697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33396"/>
            <a:ext cx="8507288" cy="990596"/>
          </a:xfrm>
          <a:prstGeom prst="rect">
            <a:avLst/>
          </a:prstGeom>
        </p:spPr>
        <p:txBody>
          <a:bodyPr/>
          <a:lstStyle>
            <a:lvl1pPr marL="0" marR="0" lvl="0" indent="0" algn="l" defTabSz="914400" rtl="0" eaLnBrk="1" fontAlgn="auto" hangingPunct="1">
              <a:lnSpc>
                <a:spcPct val="100000"/>
              </a:lnSpc>
              <a:spcBef>
                <a:spcPts val="0"/>
              </a:spcBef>
              <a:spcAft>
                <a:spcPts val="0"/>
              </a:spcAft>
              <a:buNone/>
              <a:tabLst/>
              <a:defRPr lang="en-US" sz="3600" b="0" i="0" u="none" strike="noStrike" kern="1200" cap="none" spc="-100" baseline="0">
                <a:solidFill>
                  <a:srgbClr val="D2533C"/>
                </a:solidFill>
                <a:uFillTx/>
                <a:latin typeface="Arial"/>
              </a:defRPr>
            </a:lvl1pPr>
          </a:lstStyle>
          <a:p>
            <a:r>
              <a:rPr lang="en-GB" dirty="0" smtClean="0"/>
              <a:t>Digital Maturity – Kent &amp; Medway providers</a:t>
            </a:r>
            <a:endParaRPr lang="en-GB" dirty="0"/>
          </a:p>
        </p:txBody>
      </p:sp>
      <p:graphicFrame>
        <p:nvGraphicFramePr>
          <p:cNvPr id="5" name="Content Placeholder 5"/>
          <p:cNvGraphicFramePr>
            <a:graphicFrameLocks/>
          </p:cNvGraphicFramePr>
          <p:nvPr>
            <p:extLst>
              <p:ext uri="{D42A27DB-BD31-4B8C-83A1-F6EECF244321}">
                <p14:modId xmlns:p14="http://schemas.microsoft.com/office/powerpoint/2010/main" val="2525678123"/>
              </p:ext>
            </p:extLst>
          </p:nvPr>
        </p:nvGraphicFramePr>
        <p:xfrm>
          <a:off x="314704" y="2423589"/>
          <a:ext cx="8604955" cy="1828800"/>
        </p:xfrm>
        <a:graphic>
          <a:graphicData uri="http://schemas.openxmlformats.org/drawingml/2006/table">
            <a:tbl>
              <a:tblPr firstRow="1" bandRow="1">
                <a:tableStyleId>{0660B408-B3CF-4A94-85FC-2B1E0A45F4A2}</a:tableStyleId>
              </a:tblPr>
              <a:tblGrid>
                <a:gridCol w="2484277"/>
                <a:gridCol w="864096"/>
                <a:gridCol w="864096"/>
                <a:gridCol w="864095"/>
                <a:gridCol w="864096"/>
                <a:gridCol w="864096"/>
                <a:gridCol w="864096"/>
                <a:gridCol w="936103"/>
              </a:tblGrid>
              <a:tr h="186797">
                <a:tc>
                  <a:txBody>
                    <a:bodyPr/>
                    <a:lstStyle/>
                    <a:p>
                      <a:r>
                        <a:rPr lang="en-GB" sz="900" dirty="0" smtClean="0">
                          <a:latin typeface="Arial" panose="020B0604020202020204" pitchFamily="34" charset="0"/>
                          <a:cs typeface="Arial" panose="020B0604020202020204" pitchFamily="34" charset="0"/>
                        </a:rPr>
                        <a:t>National Capability Group</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EKHUFT</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KMPT</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KCHFT</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MTW</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MFT</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DGT</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b="1" dirty="0" smtClean="0">
                          <a:latin typeface="Arial" panose="020B0604020202020204" pitchFamily="34" charset="0"/>
                          <a:cs typeface="Arial" panose="020B0604020202020204" pitchFamily="34" charset="0"/>
                        </a:rPr>
                        <a:t>Average</a:t>
                      </a:r>
                      <a:endParaRPr lang="en-GB" sz="900" b="1" dirty="0">
                        <a:latin typeface="Arial" panose="020B0604020202020204" pitchFamily="34" charset="0"/>
                        <a:cs typeface="Arial" panose="020B0604020202020204" pitchFamily="34" charset="0"/>
                      </a:endParaRPr>
                    </a:p>
                  </a:txBody>
                  <a:tcPr anchor="ctr"/>
                </a:tc>
              </a:tr>
              <a:tr h="204587">
                <a:tc>
                  <a:txBody>
                    <a:bodyPr/>
                    <a:lstStyle/>
                    <a:p>
                      <a:r>
                        <a:rPr lang="en-GB" sz="900" dirty="0" smtClean="0">
                          <a:latin typeface="Arial" panose="020B0604020202020204" pitchFamily="34" charset="0"/>
                          <a:cs typeface="Arial" panose="020B0604020202020204" pitchFamily="34" charset="0"/>
                        </a:rPr>
                        <a:t>Records</a:t>
                      </a:r>
                      <a:r>
                        <a:rPr lang="en-GB" sz="900" baseline="0" dirty="0" smtClean="0">
                          <a:latin typeface="Arial" panose="020B0604020202020204" pitchFamily="34" charset="0"/>
                          <a:cs typeface="Arial" panose="020B0604020202020204" pitchFamily="34" charset="0"/>
                        </a:rPr>
                        <a:t>, assessments and plans</a:t>
                      </a:r>
                      <a:endParaRPr lang="en-GB" sz="900" dirty="0" smtClean="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46</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81</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54</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48</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0</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37</a:t>
                      </a:r>
                      <a:endParaRPr lang="en-GB" sz="900" dirty="0">
                        <a:latin typeface="Arial" panose="020B0604020202020204" pitchFamily="34" charset="0"/>
                        <a:cs typeface="Arial" panose="020B0604020202020204" pitchFamily="34" charset="0"/>
                      </a:endParaRPr>
                    </a:p>
                  </a:txBody>
                  <a:tcPr anchor="ctr"/>
                </a:tc>
                <a:tc>
                  <a:txBody>
                    <a:bodyPr/>
                    <a:lstStyle/>
                    <a:p>
                      <a:pPr algn="ctr" fontAlgn="b"/>
                      <a:r>
                        <a:rPr lang="en-GB" sz="900" b="1" dirty="0">
                          <a:solidFill>
                            <a:schemeClr val="dk1"/>
                          </a:solidFill>
                          <a:latin typeface="Arial" panose="020B0604020202020204" pitchFamily="34" charset="0"/>
                          <a:ea typeface="+mn-ea"/>
                          <a:cs typeface="Arial" panose="020B0604020202020204" pitchFamily="34" charset="0"/>
                        </a:rPr>
                        <a:t>44</a:t>
                      </a:r>
                    </a:p>
                  </a:txBody>
                  <a:tcPr marL="9525" marR="9525" marT="9525" marB="0" anchor="ctr"/>
                </a:tc>
              </a:tr>
              <a:tr h="186797">
                <a:tc>
                  <a:txBody>
                    <a:bodyPr/>
                    <a:lstStyle/>
                    <a:p>
                      <a:r>
                        <a:rPr lang="en-GB" sz="900" dirty="0" smtClean="0">
                          <a:latin typeface="Arial" panose="020B0604020202020204" pitchFamily="34" charset="0"/>
                          <a:cs typeface="Arial" panose="020B0604020202020204" pitchFamily="34" charset="0"/>
                        </a:rPr>
                        <a:t>Transfers of care</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59</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72</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52</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53</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47</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38</a:t>
                      </a:r>
                      <a:endParaRPr lang="en-GB" sz="900" dirty="0">
                        <a:latin typeface="Arial" panose="020B0604020202020204" pitchFamily="34" charset="0"/>
                        <a:cs typeface="Arial" panose="020B0604020202020204" pitchFamily="34" charset="0"/>
                      </a:endParaRPr>
                    </a:p>
                  </a:txBody>
                  <a:tcPr anchor="ctr"/>
                </a:tc>
                <a:tc>
                  <a:txBody>
                    <a:bodyPr/>
                    <a:lstStyle/>
                    <a:p>
                      <a:pPr algn="ctr" fontAlgn="b"/>
                      <a:r>
                        <a:rPr lang="en-GB" sz="900" b="1" dirty="0">
                          <a:solidFill>
                            <a:schemeClr val="dk1"/>
                          </a:solidFill>
                          <a:latin typeface="Arial" panose="020B0604020202020204" pitchFamily="34" charset="0"/>
                          <a:ea typeface="+mn-ea"/>
                          <a:cs typeface="Arial" panose="020B0604020202020204" pitchFamily="34" charset="0"/>
                        </a:rPr>
                        <a:t>54</a:t>
                      </a:r>
                    </a:p>
                  </a:txBody>
                  <a:tcPr marL="9525" marR="9525" marT="9525" marB="0" anchor="ctr"/>
                </a:tc>
              </a:tr>
              <a:tr h="186797">
                <a:tc>
                  <a:txBody>
                    <a:bodyPr/>
                    <a:lstStyle/>
                    <a:p>
                      <a:r>
                        <a:rPr lang="en-GB" sz="900" dirty="0" smtClean="0">
                          <a:latin typeface="Arial" panose="020B0604020202020204" pitchFamily="34" charset="0"/>
                          <a:cs typeface="Arial" panose="020B0604020202020204" pitchFamily="34" charset="0"/>
                        </a:rPr>
                        <a:t>Orders and results management</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87</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13</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50</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65</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40</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80</a:t>
                      </a:r>
                      <a:endParaRPr lang="en-GB" sz="900" dirty="0">
                        <a:latin typeface="Arial" panose="020B0604020202020204" pitchFamily="34" charset="0"/>
                        <a:cs typeface="Arial" panose="020B0604020202020204" pitchFamily="34" charset="0"/>
                      </a:endParaRPr>
                    </a:p>
                  </a:txBody>
                  <a:tcPr anchor="ctr"/>
                </a:tc>
                <a:tc>
                  <a:txBody>
                    <a:bodyPr/>
                    <a:lstStyle/>
                    <a:p>
                      <a:pPr algn="ctr" fontAlgn="b"/>
                      <a:r>
                        <a:rPr lang="en-GB" sz="900" b="1" dirty="0">
                          <a:solidFill>
                            <a:schemeClr val="dk1"/>
                          </a:solidFill>
                          <a:latin typeface="Arial" panose="020B0604020202020204" pitchFamily="34" charset="0"/>
                          <a:ea typeface="+mn-ea"/>
                          <a:cs typeface="Arial" panose="020B0604020202020204" pitchFamily="34" charset="0"/>
                        </a:rPr>
                        <a:t>56</a:t>
                      </a:r>
                    </a:p>
                  </a:txBody>
                  <a:tcPr marL="9525" marR="9525" marT="9525" marB="0" anchor="ctr"/>
                </a:tc>
              </a:tr>
              <a:tr h="186797">
                <a:tc>
                  <a:txBody>
                    <a:bodyPr/>
                    <a:lstStyle/>
                    <a:p>
                      <a:r>
                        <a:rPr lang="en-GB" sz="900" dirty="0" smtClean="0">
                          <a:latin typeface="Arial" panose="020B0604020202020204" pitchFamily="34" charset="0"/>
                          <a:cs typeface="Arial" panose="020B0604020202020204" pitchFamily="34" charset="0"/>
                        </a:rPr>
                        <a:t>Medicines management optimisation</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1</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25</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25</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17</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10</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31</a:t>
                      </a:r>
                      <a:endParaRPr lang="en-GB" sz="900" dirty="0">
                        <a:latin typeface="Arial" panose="020B0604020202020204" pitchFamily="34" charset="0"/>
                        <a:cs typeface="Arial" panose="020B0604020202020204" pitchFamily="34" charset="0"/>
                      </a:endParaRPr>
                    </a:p>
                  </a:txBody>
                  <a:tcPr anchor="ctr"/>
                </a:tc>
                <a:tc>
                  <a:txBody>
                    <a:bodyPr/>
                    <a:lstStyle/>
                    <a:p>
                      <a:pPr algn="ctr" fontAlgn="b"/>
                      <a:r>
                        <a:rPr lang="en-GB" sz="900" b="1" dirty="0">
                          <a:solidFill>
                            <a:schemeClr val="dk1"/>
                          </a:solidFill>
                          <a:latin typeface="Arial" panose="020B0604020202020204" pitchFamily="34" charset="0"/>
                          <a:ea typeface="+mn-ea"/>
                          <a:cs typeface="Arial" panose="020B0604020202020204" pitchFamily="34" charset="0"/>
                        </a:rPr>
                        <a:t>18</a:t>
                      </a:r>
                    </a:p>
                  </a:txBody>
                  <a:tcPr marL="9525" marR="9525" marT="9525" marB="0" anchor="ctr"/>
                </a:tc>
              </a:tr>
              <a:tr h="186797">
                <a:tc>
                  <a:txBody>
                    <a:bodyPr/>
                    <a:lstStyle/>
                    <a:p>
                      <a:r>
                        <a:rPr lang="en-GB" sz="900" dirty="0" smtClean="0">
                          <a:latin typeface="Arial" panose="020B0604020202020204" pitchFamily="34" charset="0"/>
                          <a:cs typeface="Arial" panose="020B0604020202020204" pitchFamily="34" charset="0"/>
                        </a:rPr>
                        <a:t>Decision support</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44</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75</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53</a:t>
                      </a:r>
                    </a:p>
                  </a:txBody>
                  <a:tcPr anchor="ctr"/>
                </a:tc>
                <a:tc>
                  <a:txBody>
                    <a:bodyPr/>
                    <a:lstStyle/>
                    <a:p>
                      <a:pPr algn="ctr"/>
                      <a:r>
                        <a:rPr lang="en-GB" sz="900" dirty="0" smtClean="0">
                          <a:latin typeface="Arial" panose="020B0604020202020204" pitchFamily="34" charset="0"/>
                          <a:cs typeface="Arial" panose="020B0604020202020204" pitchFamily="34" charset="0"/>
                        </a:rPr>
                        <a:t>44</a:t>
                      </a:r>
                    </a:p>
                  </a:txBody>
                  <a:tcPr anchor="ctr"/>
                </a:tc>
                <a:tc>
                  <a:txBody>
                    <a:bodyPr/>
                    <a:lstStyle/>
                    <a:p>
                      <a:pPr algn="ctr"/>
                      <a:r>
                        <a:rPr lang="en-GB" sz="900" dirty="0" smtClean="0">
                          <a:latin typeface="Arial" panose="020B0604020202020204" pitchFamily="34" charset="0"/>
                          <a:cs typeface="Arial" panose="020B0604020202020204" pitchFamily="34" charset="0"/>
                        </a:rPr>
                        <a:t>3</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11</a:t>
                      </a:r>
                      <a:endParaRPr lang="en-GB" sz="900" dirty="0">
                        <a:latin typeface="Arial" panose="020B0604020202020204" pitchFamily="34" charset="0"/>
                        <a:cs typeface="Arial" panose="020B0604020202020204" pitchFamily="34" charset="0"/>
                      </a:endParaRPr>
                    </a:p>
                  </a:txBody>
                  <a:tcPr anchor="ctr"/>
                </a:tc>
                <a:tc>
                  <a:txBody>
                    <a:bodyPr/>
                    <a:lstStyle/>
                    <a:p>
                      <a:pPr algn="ctr" fontAlgn="b"/>
                      <a:r>
                        <a:rPr lang="en-GB" sz="900" b="1" dirty="0">
                          <a:solidFill>
                            <a:schemeClr val="dk1"/>
                          </a:solidFill>
                          <a:latin typeface="Arial" panose="020B0604020202020204" pitchFamily="34" charset="0"/>
                          <a:ea typeface="+mn-ea"/>
                          <a:cs typeface="Arial" panose="020B0604020202020204" pitchFamily="34" charset="0"/>
                        </a:rPr>
                        <a:t>38</a:t>
                      </a:r>
                    </a:p>
                  </a:txBody>
                  <a:tcPr marL="9525" marR="9525" marT="9525" marB="0" anchor="ctr"/>
                </a:tc>
              </a:tr>
              <a:tr h="186797">
                <a:tc>
                  <a:txBody>
                    <a:bodyPr/>
                    <a:lstStyle/>
                    <a:p>
                      <a:r>
                        <a:rPr lang="en-GB" sz="900" dirty="0" smtClean="0">
                          <a:latin typeface="Arial" panose="020B0604020202020204" pitchFamily="34" charset="0"/>
                          <a:cs typeface="Arial" panose="020B0604020202020204" pitchFamily="34" charset="0"/>
                        </a:rPr>
                        <a:t>Remote care</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17</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33</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75</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58</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42</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50</a:t>
                      </a:r>
                      <a:endParaRPr lang="en-GB" sz="900" dirty="0">
                        <a:latin typeface="Arial" panose="020B0604020202020204" pitchFamily="34" charset="0"/>
                        <a:cs typeface="Arial" panose="020B0604020202020204" pitchFamily="34" charset="0"/>
                      </a:endParaRPr>
                    </a:p>
                  </a:txBody>
                  <a:tcPr anchor="ctr"/>
                </a:tc>
                <a:tc>
                  <a:txBody>
                    <a:bodyPr/>
                    <a:lstStyle/>
                    <a:p>
                      <a:pPr algn="ctr" fontAlgn="b"/>
                      <a:r>
                        <a:rPr lang="en-GB" sz="900" b="1" dirty="0">
                          <a:solidFill>
                            <a:schemeClr val="dk1"/>
                          </a:solidFill>
                          <a:latin typeface="Arial" panose="020B0604020202020204" pitchFamily="34" charset="0"/>
                          <a:ea typeface="+mn-ea"/>
                          <a:cs typeface="Arial" panose="020B0604020202020204" pitchFamily="34" charset="0"/>
                        </a:rPr>
                        <a:t>46</a:t>
                      </a:r>
                    </a:p>
                  </a:txBody>
                  <a:tcPr marL="9525" marR="9525" marT="9525" marB="0" anchor="ctr"/>
                </a:tc>
              </a:tr>
              <a:tr h="186797">
                <a:tc>
                  <a:txBody>
                    <a:bodyPr/>
                    <a:lstStyle/>
                    <a:p>
                      <a:r>
                        <a:rPr lang="en-GB" sz="900" dirty="0" smtClean="0">
                          <a:latin typeface="Arial" panose="020B0604020202020204" pitchFamily="34" charset="0"/>
                          <a:cs typeface="Arial" panose="020B0604020202020204" pitchFamily="34" charset="0"/>
                        </a:rPr>
                        <a:t>Asset and resource optimisation</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35</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70</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45</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35</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15</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40</a:t>
                      </a:r>
                      <a:endParaRPr lang="en-GB" sz="900" dirty="0">
                        <a:latin typeface="Arial" panose="020B0604020202020204" pitchFamily="34" charset="0"/>
                        <a:cs typeface="Arial" panose="020B0604020202020204" pitchFamily="34" charset="0"/>
                      </a:endParaRPr>
                    </a:p>
                  </a:txBody>
                  <a:tcPr anchor="ctr"/>
                </a:tc>
                <a:tc>
                  <a:txBody>
                    <a:bodyPr/>
                    <a:lstStyle/>
                    <a:p>
                      <a:pPr algn="ctr" fontAlgn="b"/>
                      <a:r>
                        <a:rPr lang="en-GB" sz="900" b="1" dirty="0">
                          <a:solidFill>
                            <a:schemeClr val="dk1"/>
                          </a:solidFill>
                          <a:latin typeface="Arial" panose="020B0604020202020204" pitchFamily="34" charset="0"/>
                          <a:ea typeface="+mn-ea"/>
                          <a:cs typeface="Arial" panose="020B0604020202020204" pitchFamily="34" charset="0"/>
                        </a:rPr>
                        <a:t>40</a:t>
                      </a:r>
                    </a:p>
                  </a:txBody>
                  <a:tcPr marL="9525" marR="9525" marT="9525" marB="0" anchor="ctr"/>
                </a:tc>
              </a:tr>
            </a:tbl>
          </a:graphicData>
        </a:graphic>
      </p:graphicFrame>
      <p:sp>
        <p:nvSpPr>
          <p:cNvPr id="2" name="Slide Number Placeholder 1"/>
          <p:cNvSpPr>
            <a:spLocks noGrp="1"/>
          </p:cNvSpPr>
          <p:nvPr>
            <p:ph type="sldNum" sz="quarter" idx="8"/>
          </p:nvPr>
        </p:nvSpPr>
        <p:spPr/>
        <p:txBody>
          <a:bodyPr/>
          <a:lstStyle/>
          <a:p>
            <a:pPr lvl="0"/>
            <a:fld id="{B611F69D-5F38-435C-A623-A1A0EA48E3D8}" type="slidenum">
              <a:rPr lang="en-GB" smtClean="0"/>
              <a:t>22</a:t>
            </a:fld>
            <a:endParaRPr lang="en-GB" dirty="0"/>
          </a:p>
        </p:txBody>
      </p:sp>
      <p:sp>
        <p:nvSpPr>
          <p:cNvPr id="3" name="TextBox 2"/>
          <p:cNvSpPr txBox="1"/>
          <p:nvPr/>
        </p:nvSpPr>
        <p:spPr>
          <a:xfrm>
            <a:off x="332706" y="1559493"/>
            <a:ext cx="856895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50" dirty="0">
                <a:latin typeface="Arial" panose="020B0604020202020204" pitchFamily="34" charset="0"/>
                <a:cs typeface="Arial" panose="020B0604020202020204" pitchFamily="34" charset="0"/>
              </a:rPr>
              <a:t>As part of a</a:t>
            </a:r>
            <a:r>
              <a:rPr lang="en-GB" sz="1050" dirty="0" smtClean="0">
                <a:latin typeface="Arial" panose="020B0604020202020204" pitchFamily="34" charset="0"/>
                <a:cs typeface="Arial" panose="020B0604020202020204" pitchFamily="34" charset="0"/>
              </a:rPr>
              <a:t> national Digital </a:t>
            </a:r>
            <a:r>
              <a:rPr lang="en-GB" sz="1050" dirty="0">
                <a:latin typeface="Arial" panose="020B0604020202020204" pitchFamily="34" charset="0"/>
                <a:cs typeface="Arial" panose="020B0604020202020204" pitchFamily="34" charset="0"/>
              </a:rPr>
              <a:t>Maturity review each Trust was scored out of 100 against </a:t>
            </a:r>
            <a:r>
              <a:rPr lang="en-GB" sz="1050" dirty="0" smtClean="0">
                <a:latin typeface="Arial" panose="020B0604020202020204" pitchFamily="34" charset="0"/>
                <a:cs typeface="Arial" panose="020B0604020202020204" pitchFamily="34" charset="0"/>
              </a:rPr>
              <a:t>the national capability groups in the table below. As can be seen the capability groups requiring the most improvement is medicines management and optimisation. Each provider is actively looking into how the maturity of this group can be increased e.g. EKHUFT and MTW both have business case developed and in the case of EKHUFT this has been approved by the Trust Board.</a:t>
            </a:r>
            <a:endParaRPr lang="en-GB" sz="1050" dirty="0">
              <a:latin typeface="Arial" panose="020B0604020202020204" pitchFamily="34" charset="0"/>
              <a:cs typeface="Arial" panose="020B0604020202020204" pitchFamily="34" charset="0"/>
            </a:endParaRPr>
          </a:p>
        </p:txBody>
      </p:sp>
      <p:sp>
        <p:nvSpPr>
          <p:cNvPr id="6" name="TextBox 5"/>
          <p:cNvSpPr txBox="1"/>
          <p:nvPr/>
        </p:nvSpPr>
        <p:spPr>
          <a:xfrm>
            <a:off x="1669037" y="5798125"/>
            <a:ext cx="239168" cy="261610"/>
          </a:xfrm>
          <a:prstGeom prst="rect">
            <a:avLst/>
          </a:prstGeom>
          <a:noFill/>
        </p:spPr>
        <p:txBody>
          <a:bodyPr wrap="none" rtlCol="0">
            <a:spAutoFit/>
          </a:bodyPr>
          <a:lstStyle/>
          <a:p>
            <a:r>
              <a:rPr lang="en-GB" sz="1100" dirty="0" smtClean="0">
                <a:solidFill>
                  <a:srgbClr val="D2533C"/>
                </a:solidFill>
                <a:latin typeface="Arial"/>
              </a:rPr>
              <a:t>*</a:t>
            </a:r>
            <a:endParaRPr lang="en-GB" sz="1100" dirty="0">
              <a:solidFill>
                <a:srgbClr val="D2533C"/>
              </a:solidFill>
              <a:latin typeface="Arial"/>
            </a:endParaRPr>
          </a:p>
        </p:txBody>
      </p:sp>
      <p:sp>
        <p:nvSpPr>
          <p:cNvPr id="7" name="TextBox 6"/>
          <p:cNvSpPr txBox="1"/>
          <p:nvPr/>
        </p:nvSpPr>
        <p:spPr>
          <a:xfrm>
            <a:off x="296700" y="4504497"/>
            <a:ext cx="8604957" cy="2539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050" dirty="0" smtClean="0">
                <a:latin typeface="Arial" panose="020B0604020202020204" pitchFamily="34" charset="0"/>
                <a:cs typeface="Arial" panose="020B0604020202020204" pitchFamily="34" charset="0"/>
              </a:rPr>
              <a:t>In the table </a:t>
            </a:r>
            <a:r>
              <a:rPr lang="en-GB" sz="1050" dirty="0" smtClean="0">
                <a:solidFill>
                  <a:schemeClr val="tx1"/>
                </a:solidFill>
                <a:latin typeface="Arial" panose="020B0604020202020204" pitchFamily="34" charset="0"/>
                <a:cs typeface="Arial" panose="020B0604020202020204" pitchFamily="34" charset="0"/>
              </a:rPr>
              <a:t>below the position of the Kent &amp; </a:t>
            </a:r>
            <a:r>
              <a:rPr lang="en-GB" sz="1050" dirty="0">
                <a:solidFill>
                  <a:schemeClr val="tx1"/>
                </a:solidFill>
                <a:latin typeface="Arial" panose="020B0604020202020204" pitchFamily="34" charset="0"/>
                <a:cs typeface="Arial" panose="020B0604020202020204" pitchFamily="34" charset="0"/>
              </a:rPr>
              <a:t>M</a:t>
            </a:r>
            <a:r>
              <a:rPr lang="en-GB" sz="1050" dirty="0" smtClean="0">
                <a:solidFill>
                  <a:schemeClr val="tx1"/>
                </a:solidFill>
                <a:latin typeface="Arial" panose="020B0604020202020204" pitchFamily="34" charset="0"/>
                <a:cs typeface="Arial" panose="020B0604020202020204" pitchFamily="34" charset="0"/>
              </a:rPr>
              <a:t>edway providers o</a:t>
            </a:r>
            <a:r>
              <a:rPr lang="en-GB" sz="1050" dirty="0" smtClean="0">
                <a:solidFill>
                  <a:schemeClr val="tx1"/>
                </a:solidFill>
                <a:latin typeface="Arial"/>
              </a:rPr>
              <a:t>ut </a:t>
            </a:r>
            <a:r>
              <a:rPr lang="en-GB" sz="1050" dirty="0">
                <a:solidFill>
                  <a:schemeClr val="tx1"/>
                </a:solidFill>
                <a:latin typeface="Arial"/>
              </a:rPr>
              <a:t>of 239 NHS Trusts </a:t>
            </a:r>
            <a:r>
              <a:rPr lang="en-GB" sz="1050" dirty="0" smtClean="0">
                <a:solidFill>
                  <a:schemeClr val="tx1"/>
                </a:solidFill>
                <a:latin typeface="Arial"/>
              </a:rPr>
              <a:t>are shown.</a:t>
            </a:r>
            <a:endParaRPr lang="en-GB" sz="1050" dirty="0">
              <a:solidFill>
                <a:schemeClr val="tx1"/>
              </a:solidFill>
              <a:latin typeface="Arial" panose="020B0604020202020204" pitchFamily="34" charset="0"/>
              <a:cs typeface="Arial" panose="020B0604020202020204" pitchFamily="34" charset="0"/>
            </a:endParaRPr>
          </a:p>
        </p:txBody>
      </p:sp>
      <p:graphicFrame>
        <p:nvGraphicFramePr>
          <p:cNvPr id="8" name="Content Placeholder 5"/>
          <p:cNvGraphicFramePr>
            <a:graphicFrameLocks/>
          </p:cNvGraphicFramePr>
          <p:nvPr>
            <p:extLst>
              <p:ext uri="{D42A27DB-BD31-4B8C-83A1-F6EECF244321}">
                <p14:modId xmlns:p14="http://schemas.microsoft.com/office/powerpoint/2010/main" val="1768818919"/>
              </p:ext>
            </p:extLst>
          </p:nvPr>
        </p:nvGraphicFramePr>
        <p:xfrm>
          <a:off x="296701" y="4864537"/>
          <a:ext cx="8640961" cy="1600200"/>
        </p:xfrm>
        <a:graphic>
          <a:graphicData uri="http://schemas.openxmlformats.org/drawingml/2006/table">
            <a:tbl>
              <a:tblPr firstRow="1" bandRow="1">
                <a:tableStyleId>{0660B408-B3CF-4A94-85FC-2B1E0A45F4A2}</a:tableStyleId>
              </a:tblPr>
              <a:tblGrid>
                <a:gridCol w="3555219"/>
                <a:gridCol w="864096"/>
                <a:gridCol w="1764195"/>
                <a:gridCol w="2457451"/>
              </a:tblGrid>
              <a:tr h="212326">
                <a:tc>
                  <a:txBody>
                    <a:bodyPr/>
                    <a:lstStyle/>
                    <a:p>
                      <a:r>
                        <a:rPr lang="en-GB" sz="900" dirty="0" smtClean="0">
                          <a:latin typeface="Arial" panose="020B0604020202020204" pitchFamily="34" charset="0"/>
                          <a:cs typeface="Arial" panose="020B0604020202020204" pitchFamily="34" charset="0"/>
                        </a:rPr>
                        <a:t>Trust</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Position</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Highest</a:t>
                      </a:r>
                      <a:r>
                        <a:rPr lang="en-GB" sz="900" baseline="0" dirty="0" smtClean="0">
                          <a:latin typeface="Arial" panose="020B0604020202020204" pitchFamily="34" charset="0"/>
                          <a:cs typeface="Arial" panose="020B0604020202020204" pitchFamily="34" charset="0"/>
                        </a:rPr>
                        <a:t> Score</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Lowest Score</a:t>
                      </a:r>
                      <a:endParaRPr lang="en-GB" sz="900" dirty="0">
                        <a:latin typeface="Arial" panose="020B0604020202020204" pitchFamily="34" charset="0"/>
                        <a:cs typeface="Arial" panose="020B0604020202020204" pitchFamily="34" charset="0"/>
                      </a:endParaRPr>
                    </a:p>
                  </a:txBody>
                  <a:tcPr anchor="ctr"/>
                </a:tc>
              </a:tr>
              <a:tr h="189246">
                <a:tc>
                  <a:txBody>
                    <a:bodyPr/>
                    <a:lstStyle/>
                    <a:p>
                      <a:r>
                        <a:rPr lang="en-GB" sz="900" dirty="0" smtClean="0">
                          <a:latin typeface="Arial" panose="020B0604020202020204" pitchFamily="34" charset="0"/>
                          <a:cs typeface="Arial" panose="020B0604020202020204" pitchFamily="34" charset="0"/>
                        </a:rPr>
                        <a:t>East Kent Hospitals University NHS Foundation Trust (EKHUFT)</a:t>
                      </a:r>
                    </a:p>
                  </a:txBody>
                  <a:tcPr anchor="ctr"/>
                </a:tc>
                <a:tc>
                  <a:txBody>
                    <a:bodyPr/>
                    <a:lstStyle/>
                    <a:p>
                      <a:pPr algn="ctr"/>
                      <a:r>
                        <a:rPr lang="en-GB" sz="900" b="1" dirty="0" smtClean="0">
                          <a:latin typeface="Arial" panose="020B0604020202020204" pitchFamily="34" charset="0"/>
                          <a:cs typeface="Arial" panose="020B0604020202020204" pitchFamily="34" charset="0"/>
                        </a:rPr>
                        <a:t>116</a:t>
                      </a:r>
                      <a:endParaRPr lang="en-GB" sz="900" b="1"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Orders results management</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Medicines</a:t>
                      </a:r>
                      <a:r>
                        <a:rPr lang="en-GB" sz="900" baseline="0" dirty="0" smtClean="0">
                          <a:latin typeface="Arial" panose="020B0604020202020204" pitchFamily="34" charset="0"/>
                          <a:cs typeface="Arial" panose="020B0604020202020204" pitchFamily="34" charset="0"/>
                        </a:rPr>
                        <a:t> management optimisation</a:t>
                      </a:r>
                      <a:endParaRPr lang="en-GB" sz="900" dirty="0">
                        <a:latin typeface="Arial" panose="020B0604020202020204" pitchFamily="34" charset="0"/>
                        <a:cs typeface="Arial" panose="020B0604020202020204" pitchFamily="34" charset="0"/>
                      </a:endParaRPr>
                    </a:p>
                  </a:txBody>
                  <a:tcPr anchor="ctr"/>
                </a:tc>
              </a:tr>
              <a:tr h="189246">
                <a:tc>
                  <a:txBody>
                    <a:bodyPr/>
                    <a:lstStyle/>
                    <a:p>
                      <a:r>
                        <a:rPr lang="en-GB" sz="900" dirty="0" smtClean="0">
                          <a:latin typeface="Arial" panose="020B0604020202020204" pitchFamily="34" charset="0"/>
                          <a:cs typeface="Arial" panose="020B0604020202020204" pitchFamily="34" charset="0"/>
                        </a:rPr>
                        <a:t>Kent and Medway NHS and Social Care Partnership Trust (KMPT)</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b="1" dirty="0" smtClean="0">
                          <a:latin typeface="Arial" panose="020B0604020202020204" pitchFamily="34" charset="0"/>
                          <a:cs typeface="Arial" panose="020B0604020202020204" pitchFamily="34" charset="0"/>
                        </a:rPr>
                        <a:t>36</a:t>
                      </a:r>
                      <a:endParaRPr lang="en-GB" sz="900" b="1"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Enabling Infrastructure</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Orders results management</a:t>
                      </a:r>
                      <a:endParaRPr lang="en-GB" sz="900" dirty="0">
                        <a:latin typeface="Arial" panose="020B0604020202020204" pitchFamily="34" charset="0"/>
                        <a:cs typeface="Arial" panose="020B0604020202020204" pitchFamily="34" charset="0"/>
                      </a:endParaRPr>
                    </a:p>
                  </a:txBody>
                  <a:tcPr anchor="ctr"/>
                </a:tc>
              </a:tr>
              <a:tr h="189246">
                <a:tc>
                  <a:txBody>
                    <a:bodyPr/>
                    <a:lstStyle/>
                    <a:p>
                      <a:r>
                        <a:rPr lang="en-GB" sz="900" dirty="0" smtClean="0">
                          <a:latin typeface="Arial" panose="020B0604020202020204" pitchFamily="34" charset="0"/>
                          <a:cs typeface="Arial" panose="020B0604020202020204" pitchFamily="34" charset="0"/>
                        </a:rPr>
                        <a:t>Kent Community Health Foundation Trust (KCHFT)</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b="1" dirty="0" smtClean="0">
                          <a:latin typeface="Arial" panose="020B0604020202020204" pitchFamily="34" charset="0"/>
                          <a:cs typeface="Arial" panose="020B0604020202020204" pitchFamily="34" charset="0"/>
                        </a:rPr>
                        <a:t>43</a:t>
                      </a:r>
                      <a:endParaRPr lang="en-GB" sz="900" b="1"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Strategic</a:t>
                      </a:r>
                      <a:r>
                        <a:rPr lang="en-GB" sz="900" baseline="0" dirty="0" smtClean="0">
                          <a:latin typeface="Arial" panose="020B0604020202020204" pitchFamily="34" charset="0"/>
                          <a:cs typeface="Arial" panose="020B0604020202020204" pitchFamily="34" charset="0"/>
                        </a:rPr>
                        <a:t> alignment</a:t>
                      </a:r>
                      <a:endParaRPr lang="en-GB" sz="900" dirty="0">
                        <a:latin typeface="Arial" panose="020B0604020202020204" pitchFamily="34" charset="0"/>
                        <a:cs typeface="Arial" panose="020B0604020202020204" pitchFamily="34" charset="0"/>
                      </a:endParaRPr>
                    </a:p>
                  </a:txBody>
                  <a:tcPr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900" dirty="0" smtClean="0">
                          <a:latin typeface="Arial" panose="020B0604020202020204" pitchFamily="34" charset="0"/>
                          <a:cs typeface="Arial" panose="020B0604020202020204" pitchFamily="34" charset="0"/>
                        </a:rPr>
                        <a:t>Medicines</a:t>
                      </a:r>
                      <a:r>
                        <a:rPr lang="en-GB" sz="900" baseline="0" dirty="0" smtClean="0">
                          <a:latin typeface="Arial" panose="020B0604020202020204" pitchFamily="34" charset="0"/>
                          <a:cs typeface="Arial" panose="020B0604020202020204" pitchFamily="34" charset="0"/>
                        </a:rPr>
                        <a:t> management optimisation</a:t>
                      </a:r>
                      <a:endParaRPr lang="en-GB" sz="900" dirty="0" smtClean="0">
                        <a:latin typeface="Arial" panose="020B0604020202020204" pitchFamily="34" charset="0"/>
                        <a:cs typeface="Arial" panose="020B0604020202020204" pitchFamily="34" charset="0"/>
                      </a:endParaRPr>
                    </a:p>
                  </a:txBody>
                  <a:tcPr anchor="ctr"/>
                </a:tc>
              </a:tr>
              <a:tr h="189246">
                <a:tc>
                  <a:txBody>
                    <a:bodyPr/>
                    <a:lstStyle/>
                    <a:p>
                      <a:r>
                        <a:rPr lang="en-GB" sz="900" dirty="0" smtClean="0">
                          <a:latin typeface="Arial" panose="020B0604020202020204" pitchFamily="34" charset="0"/>
                          <a:cs typeface="Arial" panose="020B0604020202020204" pitchFamily="34" charset="0"/>
                        </a:rPr>
                        <a:t>Maidstone &amp; Tunbridge Wells NHS Trust (MTW)</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b="1" dirty="0" smtClean="0">
                          <a:latin typeface="Arial" panose="020B0604020202020204" pitchFamily="34" charset="0"/>
                          <a:cs typeface="Arial" panose="020B0604020202020204" pitchFamily="34" charset="0"/>
                        </a:rPr>
                        <a:t>85</a:t>
                      </a:r>
                      <a:endParaRPr lang="en-GB" sz="900" b="1"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Leadership</a:t>
                      </a:r>
                      <a:endParaRPr lang="en-GB" sz="900" dirty="0">
                        <a:latin typeface="Arial" panose="020B0604020202020204" pitchFamily="34" charset="0"/>
                        <a:cs typeface="Arial" panose="020B0604020202020204" pitchFamily="34" charset="0"/>
                      </a:endParaRPr>
                    </a:p>
                  </a:txBody>
                  <a:tcPr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GB" sz="900" dirty="0" smtClean="0">
                          <a:latin typeface="Arial" panose="020B0604020202020204" pitchFamily="34" charset="0"/>
                          <a:cs typeface="Arial" panose="020B0604020202020204" pitchFamily="34" charset="0"/>
                        </a:rPr>
                        <a:t>Medicines</a:t>
                      </a:r>
                      <a:r>
                        <a:rPr lang="en-GB" sz="900" baseline="0" dirty="0" smtClean="0">
                          <a:latin typeface="Arial" panose="020B0604020202020204" pitchFamily="34" charset="0"/>
                          <a:cs typeface="Arial" panose="020B0604020202020204" pitchFamily="34" charset="0"/>
                        </a:rPr>
                        <a:t> management optimisation</a:t>
                      </a:r>
                      <a:endParaRPr lang="en-GB" sz="900" dirty="0" smtClean="0">
                        <a:latin typeface="Arial" panose="020B0604020202020204" pitchFamily="34" charset="0"/>
                        <a:cs typeface="Arial" panose="020B0604020202020204" pitchFamily="34" charset="0"/>
                      </a:endParaRPr>
                    </a:p>
                  </a:txBody>
                  <a:tcPr anchor="ctr"/>
                </a:tc>
              </a:tr>
              <a:tr h="189246">
                <a:tc>
                  <a:txBody>
                    <a:bodyPr/>
                    <a:lstStyle/>
                    <a:p>
                      <a:r>
                        <a:rPr lang="en-GB" sz="900" dirty="0" smtClean="0">
                          <a:latin typeface="Arial" panose="020B0604020202020204" pitchFamily="34" charset="0"/>
                          <a:cs typeface="Arial" panose="020B0604020202020204" pitchFamily="34" charset="0"/>
                        </a:rPr>
                        <a:t>Medway Foundation Trust (MFT)</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b="1" dirty="0" smtClean="0">
                          <a:latin typeface="Arial" panose="020B0604020202020204" pitchFamily="34" charset="0"/>
                          <a:cs typeface="Arial" panose="020B0604020202020204" pitchFamily="34" charset="0"/>
                        </a:rPr>
                        <a:t>188</a:t>
                      </a:r>
                      <a:endParaRPr lang="en-GB" sz="900" b="1"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Governance</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Records assessments plans</a:t>
                      </a:r>
                      <a:endParaRPr lang="en-GB" sz="900" dirty="0">
                        <a:latin typeface="Arial" panose="020B0604020202020204" pitchFamily="34" charset="0"/>
                        <a:cs typeface="Arial" panose="020B0604020202020204" pitchFamily="34" charset="0"/>
                      </a:endParaRPr>
                    </a:p>
                  </a:txBody>
                  <a:tcPr anchor="ctr"/>
                </a:tc>
              </a:tr>
              <a:tr h="189246">
                <a:tc>
                  <a:txBody>
                    <a:bodyPr/>
                    <a:lstStyle/>
                    <a:p>
                      <a:r>
                        <a:rPr lang="en-GB" sz="900" dirty="0" smtClean="0">
                          <a:latin typeface="Arial" panose="020B0604020202020204" pitchFamily="34" charset="0"/>
                          <a:cs typeface="Arial" panose="020B0604020202020204" pitchFamily="34" charset="0"/>
                        </a:rPr>
                        <a:t>Dartford &amp; Gravesham NHS Trust (DGT)</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b="1" dirty="0" smtClean="0">
                          <a:latin typeface="Arial" panose="020B0604020202020204" pitchFamily="34" charset="0"/>
                          <a:cs typeface="Arial" panose="020B0604020202020204" pitchFamily="34" charset="0"/>
                        </a:rPr>
                        <a:t>65</a:t>
                      </a:r>
                      <a:endParaRPr lang="en-GB" sz="900" b="1"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Leadership</a:t>
                      </a:r>
                      <a:endParaRPr lang="en-GB" sz="900" dirty="0">
                        <a:latin typeface="Arial" panose="020B0604020202020204" pitchFamily="34" charset="0"/>
                        <a:cs typeface="Arial" panose="020B0604020202020204" pitchFamily="34" charset="0"/>
                      </a:endParaRPr>
                    </a:p>
                  </a:txBody>
                  <a:tcPr anchor="ctr"/>
                </a:tc>
                <a:tc>
                  <a:txBody>
                    <a:bodyPr/>
                    <a:lstStyle/>
                    <a:p>
                      <a:pPr algn="ctr"/>
                      <a:r>
                        <a:rPr lang="en-GB" sz="900" dirty="0" smtClean="0">
                          <a:latin typeface="Arial" panose="020B0604020202020204" pitchFamily="34" charset="0"/>
                          <a:cs typeface="Arial" panose="020B0604020202020204" pitchFamily="34" charset="0"/>
                        </a:rPr>
                        <a:t>Decision support</a:t>
                      </a:r>
                    </a:p>
                  </a:txBody>
                  <a:tcPr anchor="ctr"/>
                </a:tc>
              </a:tr>
            </a:tbl>
          </a:graphicData>
        </a:graphic>
      </p:graphicFrame>
    </p:spTree>
    <p:extLst>
      <p:ext uri="{BB962C8B-B14F-4D97-AF65-F5344CB8AC3E}">
        <p14:creationId xmlns:p14="http://schemas.microsoft.com/office/powerpoint/2010/main" val="102321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33396"/>
            <a:ext cx="8229600" cy="990596"/>
          </a:xfrm>
          <a:prstGeom prst="rect">
            <a:avLst/>
          </a:prstGeom>
        </p:spPr>
        <p:txBody>
          <a:bodyPr/>
          <a:lstStyle>
            <a:lvl1pPr marL="0" marR="0" lvl="0" indent="0" algn="l" defTabSz="914400" rtl="0" eaLnBrk="1" fontAlgn="auto" hangingPunct="1">
              <a:lnSpc>
                <a:spcPct val="100000"/>
              </a:lnSpc>
              <a:spcBef>
                <a:spcPts val="0"/>
              </a:spcBef>
              <a:spcAft>
                <a:spcPts val="0"/>
              </a:spcAft>
              <a:buNone/>
              <a:tabLst/>
              <a:defRPr lang="en-US" sz="3600" b="0" i="0" u="none" strike="noStrike" kern="1200" cap="none" spc="-100" baseline="0">
                <a:solidFill>
                  <a:srgbClr val="D2533C"/>
                </a:solidFill>
                <a:uFillTx/>
                <a:latin typeface="Arial"/>
              </a:defRPr>
            </a:lvl1pPr>
          </a:lstStyle>
          <a:p>
            <a:r>
              <a:rPr lang="en-GB" dirty="0" smtClean="0"/>
              <a:t>Kent &amp; Medway deployment trajectories against national capability group</a:t>
            </a:r>
            <a:endParaRPr lang="en-GB" dirty="0"/>
          </a:p>
        </p:txBody>
      </p:sp>
      <p:sp>
        <p:nvSpPr>
          <p:cNvPr id="5" name="TextBox 4"/>
          <p:cNvSpPr txBox="1"/>
          <p:nvPr/>
        </p:nvSpPr>
        <p:spPr>
          <a:xfrm>
            <a:off x="683975" y="1854696"/>
            <a:ext cx="784887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smtClean="0">
                <a:latin typeface="Arial" panose="020B0604020202020204" pitchFamily="34" charset="0"/>
                <a:cs typeface="Arial" panose="020B0604020202020204" pitchFamily="34" charset="0"/>
              </a:rPr>
              <a:t>Based on the current and planned initiatives the predicted improvements in national capabilities trajectories for the Kent &amp; Medway providers are given in the chart below. </a:t>
            </a:r>
            <a:endParaRPr lang="en-GB" sz="12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8"/>
          </p:nvPr>
        </p:nvSpPr>
        <p:spPr/>
        <p:txBody>
          <a:bodyPr/>
          <a:lstStyle/>
          <a:p>
            <a:pPr lvl="0"/>
            <a:fld id="{B611F69D-5F38-435C-A623-A1A0EA48E3D8}" type="slidenum">
              <a:rPr lang="en-GB" smtClean="0"/>
              <a:t>23</a:t>
            </a:fld>
            <a:endParaRPr lang="en-GB" dirty="0"/>
          </a:p>
        </p:txBody>
      </p:sp>
      <p:pic>
        <p:nvPicPr>
          <p:cNvPr id="10" name="Picture 9"/>
          <p:cNvPicPr>
            <a:picLocks noChangeAspect="1"/>
          </p:cNvPicPr>
          <p:nvPr/>
        </p:nvPicPr>
        <p:blipFill rotWithShape="1">
          <a:blip r:embed="rId2"/>
          <a:srcRect l="6353" t="43757" r="57591" b="19136"/>
          <a:stretch/>
        </p:blipFill>
        <p:spPr bwMode="auto">
          <a:xfrm>
            <a:off x="1475656" y="2348880"/>
            <a:ext cx="6408712" cy="40912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950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Updated summary of current initiatives – Kent &amp; Medway providers page 1</a:t>
            </a:r>
            <a:endParaRPr lang="en-GB" dirty="0"/>
          </a:p>
        </p:txBody>
      </p:sp>
      <p:sp>
        <p:nvSpPr>
          <p:cNvPr id="3" name="Slide Number Placeholder 2"/>
          <p:cNvSpPr>
            <a:spLocks noGrp="1"/>
          </p:cNvSpPr>
          <p:nvPr>
            <p:ph type="sldNum" sz="quarter" idx="8"/>
          </p:nvPr>
        </p:nvSpPr>
        <p:spPr/>
        <p:txBody>
          <a:bodyPr/>
          <a:lstStyle/>
          <a:p>
            <a:pPr lvl="0"/>
            <a:fld id="{0E64C7E0-D490-4FFB-A4B3-DD00A01FCA67}" type="slidenum">
              <a:rPr lang="en-GB" smtClean="0"/>
              <a:pPr lvl="0"/>
              <a:t>24</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371506124"/>
              </p:ext>
            </p:extLst>
          </p:nvPr>
        </p:nvGraphicFramePr>
        <p:xfrm>
          <a:off x="144000" y="1628800"/>
          <a:ext cx="8820000" cy="4699864"/>
        </p:xfrm>
        <a:graphic>
          <a:graphicData uri="http://schemas.openxmlformats.org/drawingml/2006/table">
            <a:tbl>
              <a:tblPr firstRow="1" bandRow="1">
                <a:tableStyleId>{0660B408-B3CF-4A94-85FC-2B1E0A45F4A2}</a:tableStyleId>
              </a:tblPr>
              <a:tblGrid>
                <a:gridCol w="1420173"/>
                <a:gridCol w="7399827"/>
              </a:tblGrid>
              <a:tr h="216024">
                <a:tc>
                  <a:txBody>
                    <a:bodyPr/>
                    <a:lstStyle/>
                    <a:p>
                      <a:r>
                        <a:rPr lang="en-GB" sz="1000" dirty="0" smtClean="0">
                          <a:latin typeface="Arial" panose="020B0604020202020204" pitchFamily="34" charset="0"/>
                          <a:cs typeface="Arial" panose="020B0604020202020204" pitchFamily="34" charset="0"/>
                        </a:rPr>
                        <a:t>Organisation</a:t>
                      </a:r>
                      <a:endParaRPr lang="en-GB" sz="1000" dirty="0">
                        <a:latin typeface="Arial" panose="020B0604020202020204" pitchFamily="34" charset="0"/>
                        <a:cs typeface="Arial" panose="020B0604020202020204" pitchFamily="34" charset="0"/>
                      </a:endParaRPr>
                    </a:p>
                  </a:txBody>
                  <a:tcPr/>
                </a:tc>
                <a:tc>
                  <a:txBody>
                    <a:bodyPr/>
                    <a:lstStyle/>
                    <a:p>
                      <a:r>
                        <a:rPr lang="en-GB" sz="1000" dirty="0" smtClean="0">
                          <a:latin typeface="Arial" panose="020B0604020202020204" pitchFamily="34" charset="0"/>
                          <a:cs typeface="Arial" panose="020B0604020202020204" pitchFamily="34" charset="0"/>
                        </a:rPr>
                        <a:t>Details of initiatives</a:t>
                      </a:r>
                      <a:r>
                        <a:rPr lang="en-GB" sz="1000" baseline="0" dirty="0" smtClean="0">
                          <a:latin typeface="Arial" panose="020B0604020202020204" pitchFamily="34" charset="0"/>
                          <a:cs typeface="Arial" panose="020B0604020202020204" pitchFamily="34" charset="0"/>
                        </a:rPr>
                        <a:t> moving towards paper-free at point of care</a:t>
                      </a:r>
                      <a:endParaRPr lang="en-GB" sz="1000" dirty="0">
                        <a:latin typeface="Arial" panose="020B0604020202020204" pitchFamily="34" charset="0"/>
                        <a:cs typeface="Arial" panose="020B0604020202020204" pitchFamily="34" charset="0"/>
                      </a:endParaRPr>
                    </a:p>
                  </a:txBody>
                  <a:tcPr/>
                </a:tc>
              </a:tr>
              <a:tr h="1036277">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dirty="0" smtClean="0">
                          <a:latin typeface="Arial" panose="020B0604020202020204" pitchFamily="34" charset="0"/>
                          <a:cs typeface="Arial" panose="020B0604020202020204" pitchFamily="34" charset="0"/>
                        </a:rPr>
                        <a:t>East Kent Hospitals University NHS Foundation Trust (EKHUFT)</a:t>
                      </a:r>
                      <a:endParaRPr lang="en-GB" sz="900" b="1" dirty="0">
                        <a:latin typeface="Arial" panose="020B0604020202020204" pitchFamily="34" charset="0"/>
                        <a:cs typeface="Arial" panose="020B0604020202020204" pitchFamily="34" charset="0"/>
                      </a:endParaRPr>
                    </a:p>
                  </a:txBody>
                  <a:tcPr/>
                </a:tc>
                <a:tc>
                  <a:txBody>
                    <a:bodyPr/>
                    <a:lstStyle/>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Replacing legacy patient administration system (PAS) with Allscripts</a:t>
                      </a:r>
                      <a:r>
                        <a:rPr lang="en-GB" sz="900" baseline="0" dirty="0" smtClean="0">
                          <a:latin typeface="Arial" panose="020B0604020202020204" pitchFamily="34" charset="0"/>
                          <a:cs typeface="Arial" panose="020B0604020202020204" pitchFamily="34" charset="0"/>
                        </a:rPr>
                        <a:t> PAS</a:t>
                      </a: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Implementing an open source Ophthalmology system (</a:t>
                      </a:r>
                      <a:r>
                        <a:rPr lang="en-GB" sz="900" dirty="0" err="1" smtClean="0">
                          <a:latin typeface="Arial" panose="020B0604020202020204" pitchFamily="34" charset="0"/>
                          <a:cs typeface="Arial" panose="020B0604020202020204" pitchFamily="34" charset="0"/>
                        </a:rPr>
                        <a:t>OpenEyes</a:t>
                      </a:r>
                      <a:r>
                        <a:rPr lang="en-GB" sz="900" dirty="0" smtClean="0">
                          <a:latin typeface="Arial" panose="020B0604020202020204" pitchFamily="34" charset="0"/>
                          <a:cs typeface="Arial" panose="020B0604020202020204" pitchFamily="34" charset="0"/>
                        </a:rPr>
                        <a:t>) </a:t>
                      </a: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Implementing an </a:t>
                      </a:r>
                      <a:r>
                        <a:rPr lang="en-GB" sz="900" baseline="0" dirty="0" smtClean="0">
                          <a:solidFill>
                            <a:schemeClr val="dk1"/>
                          </a:solidFill>
                          <a:latin typeface="Arial" panose="020B0604020202020204" pitchFamily="34" charset="0"/>
                          <a:ea typeface="+mn-ea"/>
                          <a:cs typeface="Arial" panose="020B0604020202020204" pitchFamily="34" charset="0"/>
                        </a:rPr>
                        <a:t>A&amp;E system (</a:t>
                      </a:r>
                      <a:r>
                        <a:rPr lang="en-GB" sz="900" baseline="0" dirty="0" err="1" smtClean="0">
                          <a:solidFill>
                            <a:schemeClr val="dk1"/>
                          </a:solidFill>
                          <a:latin typeface="Arial" panose="020B0604020202020204" pitchFamily="34" charset="0"/>
                          <a:ea typeface="+mn-ea"/>
                          <a:cs typeface="Arial" panose="020B0604020202020204" pitchFamily="34" charset="0"/>
                        </a:rPr>
                        <a:t>eCasCard</a:t>
                      </a:r>
                      <a:r>
                        <a:rPr lang="en-GB" sz="900" baseline="0" dirty="0" smtClean="0">
                          <a:solidFill>
                            <a:schemeClr val="dk1"/>
                          </a:solidFill>
                          <a:latin typeface="Arial" panose="020B0604020202020204" pitchFamily="34" charset="0"/>
                          <a:ea typeface="+mn-ea"/>
                          <a:cs typeface="Arial" panose="020B0604020202020204" pitchFamily="34" charset="0"/>
                        </a:rPr>
                        <a:t>) in majors</a:t>
                      </a: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solidFill>
                            <a:schemeClr val="dk1"/>
                          </a:solidFill>
                          <a:latin typeface="Arial" panose="020B0604020202020204" pitchFamily="34" charset="0"/>
                          <a:ea typeface="+mn-ea"/>
                          <a:cs typeface="Arial" panose="020B0604020202020204" pitchFamily="34" charset="0"/>
                        </a:rPr>
                        <a:t>Business case developed for an integrated electronic health record system including electronic prescribing now approved by the Trust Board</a:t>
                      </a: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COIN network re-procurement and NHS Mail 2</a:t>
                      </a:r>
                    </a:p>
                  </a:txBody>
                  <a:tcPr/>
                </a:tc>
              </a:tr>
              <a:tr h="880836">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baseline="0" dirty="0" smtClean="0">
                          <a:latin typeface="Arial" panose="020B0604020202020204" pitchFamily="34" charset="0"/>
                          <a:cs typeface="Arial" panose="020B0604020202020204" pitchFamily="34" charset="0"/>
                        </a:rPr>
                        <a:t>Kent and Medway NHS and Social Care Partnership Trust (KMPT)</a:t>
                      </a:r>
                    </a:p>
                  </a:txBody>
                  <a:tcPr/>
                </a:tc>
                <a:tc>
                  <a:txBody>
                    <a:bodyPr/>
                    <a:lstStyle/>
                    <a:p>
                      <a:pPr marL="171450" indent="-171450">
                        <a:buFont typeface="Arial" panose="020B0604020202020204" pitchFamily="34" charset="0"/>
                        <a:buChar char="•"/>
                      </a:pPr>
                      <a:r>
                        <a:rPr lang="en-GB" sz="900" baseline="0" dirty="0" smtClean="0">
                          <a:latin typeface="Arial" panose="020B0604020202020204" pitchFamily="34" charset="0"/>
                          <a:cs typeface="Arial" panose="020B0604020202020204" pitchFamily="34" charset="0"/>
                        </a:rPr>
                        <a:t>Implementing one-click summary care record.</a:t>
                      </a:r>
                    </a:p>
                    <a:p>
                      <a:pPr marL="171450" indent="-171450">
                        <a:buFont typeface="Arial" panose="020B0604020202020204" pitchFamily="34" charset="0"/>
                        <a:buChar char="•"/>
                      </a:pPr>
                      <a:r>
                        <a:rPr lang="en-GB" sz="900" baseline="0" dirty="0" smtClean="0">
                          <a:latin typeface="Arial" panose="020B0604020202020204" pitchFamily="34" charset="0"/>
                          <a:cs typeface="Arial" panose="020B0604020202020204" pitchFamily="34" charset="0"/>
                        </a:rPr>
                        <a:t>Considering other opportunities to implement integration between the </a:t>
                      </a:r>
                      <a:r>
                        <a:rPr lang="en-GB" sz="900" baseline="0" dirty="0" smtClean="0">
                          <a:solidFill>
                            <a:schemeClr val="dk1"/>
                          </a:solidFill>
                          <a:latin typeface="Arial" panose="020B0604020202020204" pitchFamily="34" charset="0"/>
                          <a:ea typeface="+mn-ea"/>
                          <a:cs typeface="Arial" panose="020B0604020202020204" pitchFamily="34" charset="0"/>
                        </a:rPr>
                        <a:t>Rio electronic records system and systems </a:t>
                      </a:r>
                      <a:r>
                        <a:rPr lang="en-GB" sz="900" baseline="0" dirty="0" smtClean="0">
                          <a:latin typeface="Arial" panose="020B0604020202020204" pitchFamily="34" charset="0"/>
                          <a:cs typeface="Arial" panose="020B0604020202020204" pitchFamily="34" charset="0"/>
                        </a:rPr>
                        <a:t>such as order communications and e-prescribing.</a:t>
                      </a:r>
                    </a:p>
                    <a:p>
                      <a:pPr marL="171450" indent="-171450">
                        <a:buFont typeface="Arial" panose="020B0604020202020204" pitchFamily="34" charset="0"/>
                        <a:buChar char="•"/>
                      </a:pPr>
                      <a:r>
                        <a:rPr lang="en-GB" sz="900" baseline="0" dirty="0" smtClean="0">
                          <a:latin typeface="Arial" panose="020B0604020202020204" pitchFamily="34" charset="0"/>
                          <a:cs typeface="Arial" panose="020B0604020202020204" pitchFamily="34" charset="0"/>
                        </a:rPr>
                        <a:t>Considering the implementation of an e-referrals system</a:t>
                      </a:r>
                    </a:p>
                    <a:p>
                      <a:pPr marL="171450" indent="-171450">
                        <a:buFont typeface="Arial" panose="020B0604020202020204" pitchFamily="34" charset="0"/>
                        <a:buChar char="•"/>
                      </a:pPr>
                      <a:r>
                        <a:rPr lang="en-GB" sz="900" baseline="0" dirty="0" smtClean="0">
                          <a:latin typeface="Arial" panose="020B0604020202020204" pitchFamily="34" charset="0"/>
                          <a:cs typeface="Arial" panose="020B0604020202020204" pitchFamily="34" charset="0"/>
                        </a:rPr>
                        <a:t>Clinical documentation implementation</a:t>
                      </a:r>
                    </a:p>
                  </a:txBody>
                  <a:tcPr/>
                </a:tc>
              </a:tr>
              <a:tr h="725394">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baseline="0" dirty="0" smtClean="0">
                          <a:latin typeface="Arial" panose="020B0604020202020204" pitchFamily="34" charset="0"/>
                          <a:cs typeface="Arial" panose="020B0604020202020204" pitchFamily="34" charset="0"/>
                        </a:rPr>
                        <a:t>Kent Community Hospitals Foundation Trust (KCHFT)</a:t>
                      </a:r>
                    </a:p>
                  </a:txBody>
                  <a:tcPr/>
                </a:tc>
                <a:tc>
                  <a:txBody>
                    <a:bodyPr/>
                    <a:lstStyle/>
                    <a:p>
                      <a:pPr marL="171450" indent="-171450">
                        <a:buFont typeface="Arial" panose="020B0604020202020204" pitchFamily="34" charset="0"/>
                        <a:buChar char="•"/>
                      </a:pPr>
                      <a:r>
                        <a:rPr lang="en-GB" sz="900" baseline="0" dirty="0" smtClean="0">
                          <a:latin typeface="Arial" panose="020B0604020202020204" pitchFamily="34" charset="0"/>
                          <a:cs typeface="Arial" panose="020B0604020202020204" pitchFamily="34" charset="0"/>
                        </a:rPr>
                        <a:t>Implementing </a:t>
                      </a:r>
                      <a:r>
                        <a:rPr lang="en-GB" sz="900" baseline="0" dirty="0" err="1" smtClean="0">
                          <a:latin typeface="Arial" panose="020B0604020202020204" pitchFamily="34" charset="0"/>
                          <a:cs typeface="Arial" panose="020B0604020202020204" pitchFamily="34" charset="0"/>
                        </a:rPr>
                        <a:t>DocMan</a:t>
                      </a:r>
                      <a:r>
                        <a:rPr lang="en-GB" sz="900" baseline="0" dirty="0" smtClean="0">
                          <a:latin typeface="Arial" panose="020B0604020202020204" pitchFamily="34" charset="0"/>
                          <a:cs typeface="Arial" panose="020B0604020202020204" pitchFamily="34" charset="0"/>
                        </a:rPr>
                        <a:t> hub (structured messaging platform) to conduct clinical correspondence with GPs</a:t>
                      </a:r>
                    </a:p>
                    <a:p>
                      <a:pPr marL="171450" indent="-171450">
                        <a:buFont typeface="Arial" panose="020B0604020202020204" pitchFamily="34" charset="0"/>
                        <a:buChar char="•"/>
                      </a:pPr>
                      <a:r>
                        <a:rPr lang="en-GB" sz="900" baseline="0" dirty="0" smtClean="0">
                          <a:latin typeface="Arial" panose="020B0604020202020204" pitchFamily="34" charset="0"/>
                          <a:cs typeface="Arial" panose="020B0604020202020204" pitchFamily="34" charset="0"/>
                        </a:rPr>
                        <a:t>Make available South Kent Coast CCG GP clinical apps so nurses can view patient data on mobile devices</a:t>
                      </a:r>
                    </a:p>
                    <a:p>
                      <a:pPr marL="171450" indent="-171450">
                        <a:buFont typeface="Arial" panose="020B0604020202020204" pitchFamily="34" charset="0"/>
                        <a:buChar char="•"/>
                      </a:pPr>
                      <a:r>
                        <a:rPr lang="en-GB" sz="900" baseline="0" dirty="0" smtClean="0">
                          <a:latin typeface="Arial" panose="020B0604020202020204" pitchFamily="34" charset="0"/>
                          <a:cs typeface="Arial" panose="020B0604020202020204" pitchFamily="34" charset="0"/>
                        </a:rPr>
                        <a:t>Pilot in Thanet in 1 practice to identify opportunities to use GP system (EMIS) for recording clinical information</a:t>
                      </a:r>
                    </a:p>
                    <a:p>
                      <a:pPr marL="171450" indent="-171450">
                        <a:buFont typeface="Arial" panose="020B0604020202020204" pitchFamily="34" charset="0"/>
                        <a:buChar char="•"/>
                      </a:pPr>
                      <a:r>
                        <a:rPr lang="en-GB" sz="900" baseline="0" dirty="0" smtClean="0">
                          <a:latin typeface="Arial" panose="020B0604020202020204" pitchFamily="34" charset="0"/>
                          <a:cs typeface="Arial" panose="020B0604020202020204" pitchFamily="34" charset="0"/>
                        </a:rPr>
                        <a:t>Discuss integration opportunities with the Vanguard (project aimed at creating more integrated services between health and social care) to implement deeper integration (talking to middleware suppliers)</a:t>
                      </a:r>
                    </a:p>
                  </a:txBody>
                  <a:tcPr/>
                </a:tc>
              </a:tr>
              <a:tr h="1036277">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dirty="0" smtClean="0">
                          <a:latin typeface="Arial" panose="020B0604020202020204" pitchFamily="34" charset="0"/>
                          <a:cs typeface="Arial" panose="020B0604020202020204" pitchFamily="34" charset="0"/>
                        </a:rPr>
                        <a:t>Maidstone and Tunbridge Wells</a:t>
                      </a:r>
                      <a:r>
                        <a:rPr lang="en-GB" sz="900" b="1" baseline="0" dirty="0" smtClean="0">
                          <a:latin typeface="Arial" panose="020B0604020202020204" pitchFamily="34" charset="0"/>
                          <a:cs typeface="Arial" panose="020B0604020202020204" pitchFamily="34" charset="0"/>
                        </a:rPr>
                        <a:t> NHS Trust (</a:t>
                      </a:r>
                      <a:r>
                        <a:rPr lang="en-GB" sz="900" b="1" dirty="0" smtClean="0">
                          <a:latin typeface="Arial" panose="020B0604020202020204" pitchFamily="34" charset="0"/>
                          <a:cs typeface="Arial" panose="020B0604020202020204" pitchFamily="34" charset="0"/>
                        </a:rPr>
                        <a:t>MTW)</a:t>
                      </a:r>
                    </a:p>
                  </a:txBody>
                  <a:tcPr/>
                </a:tc>
                <a:tc>
                  <a:txBody>
                    <a:bodyPr/>
                    <a:lstStyle/>
                    <a:p>
                      <a:pPr marL="171450" marR="0" lvl="3"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Implementing new patient administration system with order communications (from Allscripts),</a:t>
                      </a:r>
                    </a:p>
                    <a:p>
                      <a:pPr marL="171450" marR="0" lvl="3"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Implementing new A&amp;E</a:t>
                      </a:r>
                    </a:p>
                    <a:p>
                      <a:pPr marL="171450" marR="0" lvl="3"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Business case developed &amp; presented to Trust Board for integrated electronic health record system including electronic prescribing</a:t>
                      </a:r>
                    </a:p>
                    <a:p>
                      <a:pPr marL="171450" marR="0" lvl="3"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Refresh of infrastructure</a:t>
                      </a:r>
                    </a:p>
                    <a:p>
                      <a:pPr marL="171450" marR="0" lvl="3"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GS1 barcode – purchase to pay and inventory management</a:t>
                      </a:r>
                    </a:p>
                    <a:p>
                      <a:pPr marL="171450" marR="0" lvl="3"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COIN network re-procurement and NHS Mail 2</a:t>
                      </a:r>
                    </a:p>
                  </a:txBody>
                  <a:tcPr/>
                </a:tc>
              </a:tr>
              <a:tr h="725394">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dirty="0" smtClean="0">
                          <a:latin typeface="Arial" panose="020B0604020202020204" pitchFamily="34" charset="0"/>
                          <a:cs typeface="Arial" panose="020B0604020202020204" pitchFamily="34" charset="0"/>
                        </a:rPr>
                        <a:t>Dartford and Gravesham NHS Trust (DGT)</a:t>
                      </a:r>
                    </a:p>
                  </a:txBody>
                  <a:tcPr/>
                </a:tc>
                <a:tc>
                  <a:txBody>
                    <a:bodyPr/>
                    <a:lstStyle/>
                    <a:p>
                      <a:pPr marL="171450" indent="-171450">
                        <a:buFont typeface="Arial" panose="020B0604020202020204" pitchFamily="34" charset="0"/>
                        <a:buChar char="•"/>
                      </a:pPr>
                      <a:r>
                        <a:rPr lang="en-GB" sz="900" baseline="0" dirty="0" smtClean="0">
                          <a:latin typeface="Arial" panose="020B0604020202020204" pitchFamily="34" charset="0"/>
                          <a:cs typeface="Arial" panose="020B0604020202020204" pitchFamily="34" charset="0"/>
                        </a:rPr>
                        <a:t>Implementing Electronic Health Records throughout the trust (EHR)</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Implementing Shrewd </a:t>
                      </a:r>
                      <a:r>
                        <a:rPr lang="en-GB" sz="900" b="0" dirty="0" smtClean="0">
                          <a:effectLst/>
                          <a:latin typeface="Arial" panose="020B0604020202020204" pitchFamily="34" charset="0"/>
                          <a:cs typeface="Arial" panose="020B0604020202020204" pitchFamily="34" charset="0"/>
                        </a:rPr>
                        <a:t>(Single Health Resilience Early Warning Database) </a:t>
                      </a:r>
                      <a:r>
                        <a:rPr lang="en-GB" sz="900" baseline="0" dirty="0" smtClean="0">
                          <a:latin typeface="Arial" panose="020B0604020202020204" pitchFamily="34" charset="0"/>
                          <a:cs typeface="Arial" panose="020B0604020202020204" pitchFamily="34" charset="0"/>
                        </a:rPr>
                        <a:t>for Management data sharing with DGS &amp; Swale CCGs</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Enhancing electronic ordercomms to include Radiography</a:t>
                      </a:r>
                    </a:p>
                    <a:p>
                      <a:pPr marL="171450" marR="0" lvl="3"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Linking pathology labs with Medway Foundation Trust</a:t>
                      </a:r>
                    </a:p>
                  </a:txBody>
                  <a:tcPr/>
                </a:tc>
              </a:tr>
            </a:tbl>
          </a:graphicData>
        </a:graphic>
      </p:graphicFrame>
    </p:spTree>
    <p:extLst>
      <p:ext uri="{BB962C8B-B14F-4D97-AF65-F5344CB8AC3E}">
        <p14:creationId xmlns:p14="http://schemas.microsoft.com/office/powerpoint/2010/main" val="1006056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Updated summary of current initiatives – Kent &amp; Medway providers page 2</a:t>
            </a:r>
            <a:endParaRPr lang="en-GB" dirty="0"/>
          </a:p>
        </p:txBody>
      </p:sp>
      <p:sp>
        <p:nvSpPr>
          <p:cNvPr id="3" name="Slide Number Placeholder 2"/>
          <p:cNvSpPr>
            <a:spLocks noGrp="1"/>
          </p:cNvSpPr>
          <p:nvPr>
            <p:ph type="sldNum" sz="quarter" idx="8"/>
          </p:nvPr>
        </p:nvSpPr>
        <p:spPr/>
        <p:txBody>
          <a:bodyPr/>
          <a:lstStyle/>
          <a:p>
            <a:pPr lvl="0"/>
            <a:fld id="{0E64C7E0-D490-4FFB-A4B3-DD00A01FCA67}" type="slidenum">
              <a:rPr lang="en-GB" smtClean="0"/>
              <a:pPr lvl="0"/>
              <a:t>25</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481293305"/>
              </p:ext>
            </p:extLst>
          </p:nvPr>
        </p:nvGraphicFramePr>
        <p:xfrm>
          <a:off x="144000" y="1628801"/>
          <a:ext cx="8820000" cy="2986838"/>
        </p:xfrm>
        <a:graphic>
          <a:graphicData uri="http://schemas.openxmlformats.org/drawingml/2006/table">
            <a:tbl>
              <a:tblPr firstRow="1" bandRow="1">
                <a:tableStyleId>{0660B408-B3CF-4A94-85FC-2B1E0A45F4A2}</a:tableStyleId>
              </a:tblPr>
              <a:tblGrid>
                <a:gridCol w="1420173"/>
                <a:gridCol w="7399827"/>
              </a:tblGrid>
              <a:tr h="216023">
                <a:tc>
                  <a:txBody>
                    <a:bodyPr/>
                    <a:lstStyle/>
                    <a:p>
                      <a:r>
                        <a:rPr lang="en-GB" sz="1000" dirty="0" smtClean="0">
                          <a:latin typeface="Arial" panose="020B0604020202020204" pitchFamily="34" charset="0"/>
                          <a:cs typeface="Arial" panose="020B0604020202020204" pitchFamily="34" charset="0"/>
                        </a:rPr>
                        <a:t>Organisation</a:t>
                      </a:r>
                      <a:endParaRPr lang="en-GB" sz="1000" dirty="0">
                        <a:latin typeface="Arial" panose="020B0604020202020204" pitchFamily="34" charset="0"/>
                        <a:cs typeface="Arial" panose="020B0604020202020204" pitchFamily="34" charset="0"/>
                      </a:endParaRPr>
                    </a:p>
                  </a:txBody>
                  <a:tcPr/>
                </a:tc>
                <a:tc>
                  <a:txBody>
                    <a:bodyPr/>
                    <a:lstStyle/>
                    <a:p>
                      <a:r>
                        <a:rPr lang="en-GB" sz="1000" dirty="0" smtClean="0">
                          <a:latin typeface="Arial" panose="020B0604020202020204" pitchFamily="34" charset="0"/>
                          <a:cs typeface="Arial" panose="020B0604020202020204" pitchFamily="34" charset="0"/>
                        </a:rPr>
                        <a:t>Details of initiatives</a:t>
                      </a:r>
                      <a:r>
                        <a:rPr lang="en-GB" sz="1000" baseline="0" dirty="0" smtClean="0">
                          <a:latin typeface="Arial" panose="020B0604020202020204" pitchFamily="34" charset="0"/>
                          <a:cs typeface="Arial" panose="020B0604020202020204" pitchFamily="34" charset="0"/>
                        </a:rPr>
                        <a:t> moving towards paper-free at point of care</a:t>
                      </a:r>
                      <a:endParaRPr lang="en-GB" sz="1000" dirty="0">
                        <a:latin typeface="Arial" panose="020B0604020202020204" pitchFamily="34" charset="0"/>
                        <a:cs typeface="Arial" panose="020B0604020202020204" pitchFamily="34" charset="0"/>
                      </a:endParaRPr>
                    </a:p>
                  </a:txBody>
                  <a:tcPr/>
                </a:tc>
              </a:tr>
              <a:tr h="332223">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dirty="0" smtClean="0">
                          <a:latin typeface="Arial" panose="020B0604020202020204" pitchFamily="34" charset="0"/>
                          <a:cs typeface="Arial" panose="020B0604020202020204" pitchFamily="34" charset="0"/>
                        </a:rPr>
                        <a:t>Ellenor Lions Hospice</a:t>
                      </a:r>
                      <a:endParaRPr lang="en-GB" sz="900" b="1" dirty="0">
                        <a:latin typeface="Arial" panose="020B0604020202020204" pitchFamily="34" charset="0"/>
                        <a:cs typeface="Arial" panose="020B0604020202020204" pitchFamily="34" charset="0"/>
                      </a:endParaRPr>
                    </a:p>
                  </a:txBody>
                  <a:tcPr/>
                </a:tc>
                <a:tc>
                  <a:txBody>
                    <a:bodyPr/>
                    <a:lstStyle/>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Implementing Vision 360 for patient record viewing in DGS CCG area</a:t>
                      </a:r>
                    </a:p>
                  </a:txBody>
                  <a:tcPr/>
                </a:tc>
              </a:tr>
              <a:tr h="1677061">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baseline="0" dirty="0" smtClean="0">
                          <a:latin typeface="Arial" panose="020B0604020202020204" pitchFamily="34" charset="0"/>
                          <a:cs typeface="Arial" panose="020B0604020202020204" pitchFamily="34" charset="0"/>
                        </a:rPr>
                        <a:t>Medway Foundation Trust</a:t>
                      </a:r>
                    </a:p>
                  </a:txBody>
                  <a:tcPr/>
                </a:tc>
                <a:tc>
                  <a:txBody>
                    <a:bodyPr/>
                    <a:lstStyle/>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Good progress now being made with CCG to integrate the MIG interoperability viewer to Emergency Department and Outpatients Systems within the hospital</a:t>
                      </a: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Collaborative working with CCG to potentially enhance use of </a:t>
                      </a:r>
                      <a:r>
                        <a:rPr lang="en-GB" sz="900" baseline="0" dirty="0" smtClean="0">
                          <a:latin typeface="Arial" panose="020B0604020202020204" pitchFamily="34" charset="0"/>
                          <a:cs typeface="Arial" panose="020B0604020202020204" pitchFamily="34" charset="0"/>
                        </a:rPr>
                        <a:t>Medical Interoperability Gateway (MIG)</a:t>
                      </a:r>
                      <a:r>
                        <a:rPr lang="en-GB" sz="900" dirty="0" smtClean="0">
                          <a:latin typeface="Arial" panose="020B0604020202020204" pitchFamily="34" charset="0"/>
                          <a:cs typeface="Arial" panose="020B0604020202020204" pitchFamily="34" charset="0"/>
                        </a:rPr>
                        <a:t> as “Hub” for all communications </a:t>
                      </a: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Order Comms Programme moving to tender Phase</a:t>
                      </a: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Bed Management and Electronic Observation Programme moving towards contract award </a:t>
                      </a: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Technical Specification in scoping phase for Electronic Document Management Solution</a:t>
                      </a: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Continued support of Chemo E-Prescribing programme</a:t>
                      </a: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Ongoing expansion of E-Referral system</a:t>
                      </a: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Early scoping activities for a potential Paperless Maternity solution</a:t>
                      </a: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Early scoping activities for the implementation of an E-Prescribing solution</a:t>
                      </a:r>
                    </a:p>
                  </a:txBody>
                  <a:tcPr/>
                </a:tc>
              </a:tr>
              <a:tr h="733714">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dirty="0" smtClean="0">
                          <a:latin typeface="Arial" panose="020B0604020202020204" pitchFamily="34" charset="0"/>
                          <a:cs typeface="Arial" panose="020B0604020202020204" pitchFamily="34" charset="0"/>
                        </a:rPr>
                        <a:t>Medway</a:t>
                      </a:r>
                      <a:r>
                        <a:rPr lang="en-GB" sz="900" b="1" baseline="0" dirty="0" smtClean="0">
                          <a:latin typeface="Arial" panose="020B0604020202020204" pitchFamily="34" charset="0"/>
                          <a:cs typeface="Arial" panose="020B0604020202020204" pitchFamily="34" charset="0"/>
                        </a:rPr>
                        <a:t> Community Health</a:t>
                      </a:r>
                      <a:endParaRPr lang="en-GB" sz="900" b="1" dirty="0" smtClean="0">
                        <a:latin typeface="Arial" panose="020B0604020202020204" pitchFamily="34" charset="0"/>
                        <a:cs typeface="Arial" panose="020B0604020202020204" pitchFamily="34" charset="0"/>
                      </a:endParaRPr>
                    </a:p>
                  </a:txBody>
                  <a:tcPr/>
                </a:tc>
                <a:tc>
                  <a:txBody>
                    <a:bodyPr/>
                    <a:lstStyle/>
                    <a:p>
                      <a:pPr marL="171450" marR="0" lvl="3"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Continued development of Community Based Patient Record</a:t>
                      </a:r>
                    </a:p>
                    <a:p>
                      <a:pPr marL="171450" marR="0" lvl="3"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Working with CCG/Medway Council on whole system referral solution for ‘out of hospital’ services, including Intermediate Care.</a:t>
                      </a:r>
                    </a:p>
                    <a:p>
                      <a:pPr marL="171450" marR="0" lvl="3"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Developing Telehealth solutions to support MDT’s in delivering care in the right place at the right time.</a:t>
                      </a:r>
                    </a:p>
                    <a:p>
                      <a:pPr marL="171450" marR="0" lvl="3"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MIG supporting </a:t>
                      </a:r>
                      <a:r>
                        <a:rPr lang="en-GB" sz="900" baseline="0" dirty="0" err="1" smtClean="0">
                          <a:solidFill>
                            <a:schemeClr val="dk1"/>
                          </a:solidFill>
                          <a:latin typeface="Arial" panose="020B0604020202020204" pitchFamily="34" charset="0"/>
                          <a:ea typeface="+mn-ea"/>
                          <a:cs typeface="Arial" panose="020B0604020202020204" pitchFamily="34" charset="0"/>
                        </a:rPr>
                        <a:t>MedOCC</a:t>
                      </a:r>
                      <a:r>
                        <a:rPr lang="en-GB" sz="900" baseline="0" dirty="0" smtClean="0">
                          <a:solidFill>
                            <a:schemeClr val="dk1"/>
                          </a:solidFill>
                          <a:latin typeface="Arial" panose="020B0604020202020204" pitchFamily="34" charset="0"/>
                          <a:ea typeface="+mn-ea"/>
                          <a:cs typeface="Arial" panose="020B0604020202020204" pitchFamily="34" charset="0"/>
                        </a:rPr>
                        <a:t> (Medway on Call Care) services</a:t>
                      </a:r>
                      <a:r>
                        <a:rPr lang="en-GB" sz="900" baseline="0" dirty="0" smtClean="0">
                          <a:latin typeface="Arial" panose="020B0604020202020204" pitchFamily="34" charset="0"/>
                          <a:cs typeface="Arial" panose="020B0604020202020204" pitchFamily="34" charset="0"/>
                        </a:rPr>
                        <a:t>.</a:t>
                      </a:r>
                    </a:p>
                  </a:txBody>
                  <a:tcPr/>
                </a:tc>
              </a:tr>
            </a:tbl>
          </a:graphicData>
        </a:graphic>
      </p:graphicFrame>
    </p:spTree>
    <p:extLst>
      <p:ext uri="{BB962C8B-B14F-4D97-AF65-F5344CB8AC3E}">
        <p14:creationId xmlns:p14="http://schemas.microsoft.com/office/powerpoint/2010/main" val="626028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6"/>
            <a:ext cx="8507288" cy="990596"/>
          </a:xfrm>
        </p:spPr>
        <p:txBody>
          <a:bodyPr/>
          <a:lstStyle/>
          <a:p>
            <a:r>
              <a:rPr lang="en-GB" dirty="0" smtClean="0"/>
              <a:t>Updated summary of </a:t>
            </a:r>
            <a:r>
              <a:rPr lang="en-GB" dirty="0"/>
              <a:t>current initiatives – Kent </a:t>
            </a:r>
            <a:r>
              <a:rPr lang="en-GB" dirty="0" smtClean="0"/>
              <a:t>&amp; Medway CCGs page 1</a:t>
            </a:r>
            <a:endParaRPr lang="en-GB" dirty="0"/>
          </a:p>
        </p:txBody>
      </p:sp>
      <p:sp>
        <p:nvSpPr>
          <p:cNvPr id="3" name="Slide Number Placeholder 2"/>
          <p:cNvSpPr>
            <a:spLocks noGrp="1"/>
          </p:cNvSpPr>
          <p:nvPr>
            <p:ph type="sldNum" sz="quarter" idx="8"/>
          </p:nvPr>
        </p:nvSpPr>
        <p:spPr/>
        <p:txBody>
          <a:bodyPr/>
          <a:lstStyle/>
          <a:p>
            <a:pPr lvl="0"/>
            <a:fld id="{0E64C7E0-D490-4FFB-A4B3-DD00A01FCA67}" type="slidenum">
              <a:rPr lang="en-GB" smtClean="0"/>
              <a:t>26</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388621875"/>
              </p:ext>
            </p:extLst>
          </p:nvPr>
        </p:nvGraphicFramePr>
        <p:xfrm>
          <a:off x="179512" y="1628801"/>
          <a:ext cx="8820000" cy="4464495"/>
        </p:xfrm>
        <a:graphic>
          <a:graphicData uri="http://schemas.openxmlformats.org/drawingml/2006/table">
            <a:tbl>
              <a:tblPr firstRow="1" bandRow="1">
                <a:tableStyleId>{0660B408-B3CF-4A94-85FC-2B1E0A45F4A2}</a:tableStyleId>
              </a:tblPr>
              <a:tblGrid>
                <a:gridCol w="1249500"/>
                <a:gridCol w="7570500"/>
              </a:tblGrid>
              <a:tr h="252471">
                <a:tc>
                  <a:txBody>
                    <a:bodyPr/>
                    <a:lstStyle/>
                    <a:p>
                      <a:r>
                        <a:rPr lang="en-GB" sz="1000" dirty="0" smtClean="0">
                          <a:latin typeface="Arial" panose="020B0604020202020204" pitchFamily="34" charset="0"/>
                          <a:cs typeface="Arial" panose="020B0604020202020204" pitchFamily="34" charset="0"/>
                        </a:rPr>
                        <a:t>Organisation</a:t>
                      </a:r>
                      <a:endParaRPr lang="en-GB" sz="1000" dirty="0">
                        <a:latin typeface="Arial" panose="020B0604020202020204" pitchFamily="34" charset="0"/>
                        <a:cs typeface="Arial" panose="020B0604020202020204" pitchFamily="34" charset="0"/>
                      </a:endParaRPr>
                    </a:p>
                  </a:txBody>
                  <a:tcPr/>
                </a:tc>
                <a:tc>
                  <a:txBody>
                    <a:bodyPr/>
                    <a:lstStyle/>
                    <a:p>
                      <a:r>
                        <a:rPr lang="en-GB" sz="1000" dirty="0" smtClean="0">
                          <a:latin typeface="Arial" panose="020B0604020202020204" pitchFamily="34" charset="0"/>
                          <a:cs typeface="Arial" panose="020B0604020202020204" pitchFamily="34" charset="0"/>
                        </a:rPr>
                        <a:t>Details of initiatives</a:t>
                      </a:r>
                      <a:r>
                        <a:rPr lang="en-GB" sz="1000" baseline="0" dirty="0" smtClean="0">
                          <a:latin typeface="Arial" panose="020B0604020202020204" pitchFamily="34" charset="0"/>
                          <a:cs typeface="Arial" panose="020B0604020202020204" pitchFamily="34" charset="0"/>
                        </a:rPr>
                        <a:t> moving towards paper-free at point of care</a:t>
                      </a:r>
                      <a:endParaRPr lang="en-GB" sz="1000" dirty="0">
                        <a:latin typeface="Arial" panose="020B0604020202020204" pitchFamily="34" charset="0"/>
                        <a:cs typeface="Arial" panose="020B0604020202020204" pitchFamily="34" charset="0"/>
                      </a:endParaRPr>
                    </a:p>
                  </a:txBody>
                  <a:tcPr/>
                </a:tc>
              </a:tr>
              <a:tr h="1475720">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dirty="0" smtClean="0">
                          <a:latin typeface="Arial" panose="020B0604020202020204" pitchFamily="34" charset="0"/>
                          <a:cs typeface="Arial" panose="020B0604020202020204" pitchFamily="34" charset="0"/>
                        </a:rPr>
                        <a:t>Thanet CCG</a:t>
                      </a:r>
                    </a:p>
                  </a:txBody>
                  <a:tcPr/>
                </a:tc>
                <a:tc>
                  <a:txBody>
                    <a:bodyPr/>
                    <a:lstStyle/>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Medical Interoperability Gateway (MIG) – go-live with KCHFT and South East Coast Ambulance (</a:t>
                      </a:r>
                      <a:r>
                        <a:rPr lang="en-GB" sz="900" baseline="0" dirty="0" err="1" smtClean="0">
                          <a:latin typeface="Arial" panose="020B0604020202020204" pitchFamily="34" charset="0"/>
                          <a:cs typeface="Arial" panose="020B0604020202020204" pitchFamily="34" charset="0"/>
                        </a:rPr>
                        <a:t>SECAmb</a:t>
                      </a:r>
                      <a:r>
                        <a:rPr lang="en-GB" sz="900" baseline="0" dirty="0" smtClean="0">
                          <a:latin typeface="Arial" panose="020B0604020202020204" pitchFamily="34" charset="0"/>
                          <a:cs typeface="Arial" panose="020B0604020202020204" pitchFamily="34" charset="0"/>
                        </a:rPr>
                        <a:t>)</a:t>
                      </a:r>
                    </a:p>
                    <a:p>
                      <a:pPr marL="171450" marR="0" lvl="5"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EMIS Mobile system </a:t>
                      </a:r>
                      <a:r>
                        <a:rPr lang="en-GB" sz="900" baseline="0" dirty="0" smtClean="0">
                          <a:solidFill>
                            <a:schemeClr val="dk1"/>
                          </a:solidFill>
                          <a:latin typeface="Arial" panose="020B0604020202020204" pitchFamily="34" charset="0"/>
                          <a:ea typeface="+mn-ea"/>
                          <a:cs typeface="Arial" panose="020B0604020202020204" pitchFamily="34" charset="0"/>
                        </a:rPr>
                        <a:t>(view appointments and up-to-date medical records on a tablet) </a:t>
                      </a:r>
                      <a:r>
                        <a:rPr lang="en-GB" sz="900" baseline="0" dirty="0" smtClean="0">
                          <a:latin typeface="Arial" panose="020B0604020202020204" pitchFamily="34" charset="0"/>
                          <a:cs typeface="Arial" panose="020B0604020202020204" pitchFamily="34" charset="0"/>
                        </a:rPr>
                        <a:t>– pilot with one practice community nursing team, rollout across health and social care, all practices to be using EMIS Mobile and plan to give access to other providers</a:t>
                      </a:r>
                    </a:p>
                    <a:p>
                      <a:pPr marL="171450" marR="0" lvl="5"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err="1" smtClean="0">
                          <a:latin typeface="Arial" panose="020B0604020202020204" pitchFamily="34" charset="0"/>
                          <a:cs typeface="Arial" panose="020B0604020202020204" pitchFamily="34" charset="0"/>
                        </a:rPr>
                        <a:t>iPlato</a:t>
                      </a:r>
                      <a:r>
                        <a:rPr lang="en-GB" sz="900" baseline="0" dirty="0" smtClean="0">
                          <a:latin typeface="Arial" panose="020B0604020202020204" pitchFamily="34" charset="0"/>
                          <a:cs typeface="Arial" panose="020B0604020202020204" pitchFamily="34" charset="0"/>
                        </a:rPr>
                        <a:t> (</a:t>
                      </a:r>
                      <a:r>
                        <a:rPr lang="en-GB" sz="900" b="0" baseline="0" dirty="0" smtClean="0">
                          <a:effectLst/>
                          <a:latin typeface="Arial" panose="020B0604020202020204" pitchFamily="34" charset="0"/>
                          <a:cs typeface="Arial" panose="020B0604020202020204" pitchFamily="34" charset="0"/>
                        </a:rPr>
                        <a:t>Patient Care Messaging service</a:t>
                      </a:r>
                      <a:r>
                        <a:rPr lang="en-GB" sz="900" b="0" dirty="0" smtClean="0">
                          <a:effectLst/>
                          <a:latin typeface="Arial" panose="020B0604020202020204" pitchFamily="34" charset="0"/>
                          <a:cs typeface="Arial" panose="020B0604020202020204" pitchFamily="34" charset="0"/>
                        </a:rPr>
                        <a:t>)</a:t>
                      </a:r>
                      <a:r>
                        <a:rPr lang="en-GB" sz="900" baseline="0" dirty="0" smtClean="0">
                          <a:latin typeface="Arial" panose="020B0604020202020204" pitchFamily="34" charset="0"/>
                          <a:cs typeface="Arial" panose="020B0604020202020204" pitchFamily="34" charset="0"/>
                        </a:rPr>
                        <a:t> – rollout text messaging and “</a:t>
                      </a:r>
                      <a:r>
                        <a:rPr lang="en-GB" sz="900" baseline="0" dirty="0" err="1" smtClean="0">
                          <a:latin typeface="Arial" panose="020B0604020202020204" pitchFamily="34" charset="0"/>
                          <a:cs typeface="Arial" panose="020B0604020202020204" pitchFamily="34" charset="0"/>
                        </a:rPr>
                        <a:t>MyGP</a:t>
                      </a:r>
                      <a:r>
                        <a:rPr lang="en-GB" sz="900" baseline="0" dirty="0" smtClean="0">
                          <a:latin typeface="Arial" panose="020B0604020202020204" pitchFamily="34" charset="0"/>
                          <a:cs typeface="Arial" panose="020B0604020202020204" pitchFamily="34" charset="0"/>
                        </a:rPr>
                        <a:t>” app (self-check in within certain radius of practice, online access to records/appointments, medication, reminders, some self care/self management in certain areas)</a:t>
                      </a:r>
                    </a:p>
                    <a:p>
                      <a:pPr marL="171450" marR="0" lvl="5"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Digitalisation of medical records – allow more objective/efficient transfer of records and free up space within practices to increase clinical capacity</a:t>
                      </a:r>
                    </a:p>
                    <a:p>
                      <a:pPr marL="171450" marR="0" lvl="5"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Infrastructure improvements – implement Wi-Fi in every practice, improve connectivity i.e. fibre in every practice and support e-consulting/remote consultations (video consultations)</a:t>
                      </a:r>
                    </a:p>
                  </a:txBody>
                  <a:tcPr/>
                </a:tc>
              </a:tr>
              <a:tr h="708688">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dirty="0" smtClean="0">
                          <a:latin typeface="Arial" panose="020B0604020202020204" pitchFamily="34" charset="0"/>
                          <a:cs typeface="Arial" panose="020B0604020202020204" pitchFamily="34" charset="0"/>
                        </a:rPr>
                        <a:t>Canterbury CCG</a:t>
                      </a:r>
                      <a:endParaRPr lang="en-GB" sz="900" b="1" dirty="0">
                        <a:latin typeface="Arial" panose="020B0604020202020204" pitchFamily="34" charset="0"/>
                        <a:cs typeface="Arial" panose="020B0604020202020204" pitchFamily="34" charset="0"/>
                      </a:endParaRPr>
                    </a:p>
                  </a:txBody>
                  <a:tcPr/>
                </a:tc>
                <a:tc>
                  <a:txBody>
                    <a:bodyPr/>
                    <a:lstStyle/>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In June MIG go-live with other providers (KCHFT, KMPT, IC 24, SECAMB and Pilgrims Hospice)</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In July start to use MIG Care Plans and move away from Share My Care (data sharing, coordination and collaboration in end of life care)</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solidFill>
                            <a:schemeClr val="dk1"/>
                          </a:solidFill>
                          <a:latin typeface="Arial" panose="020B0604020202020204" pitchFamily="34" charset="0"/>
                          <a:ea typeface="+mn-ea"/>
                          <a:cs typeface="Arial" panose="020B0604020202020204" pitchFamily="34" charset="0"/>
                        </a:rPr>
                        <a:t>Plan to incorporate EMIS into community teams operational specification </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err="1" smtClean="0">
                          <a:solidFill>
                            <a:schemeClr val="dk1"/>
                          </a:solidFill>
                          <a:latin typeface="Arial" panose="020B0604020202020204" pitchFamily="34" charset="0"/>
                          <a:ea typeface="+mn-ea"/>
                          <a:cs typeface="Arial" panose="020B0604020202020204" pitchFamily="34" charset="0"/>
                        </a:rPr>
                        <a:t>iPlato</a:t>
                      </a:r>
                      <a:r>
                        <a:rPr lang="en-GB" sz="900" baseline="0" dirty="0" smtClean="0">
                          <a:solidFill>
                            <a:schemeClr val="dk1"/>
                          </a:solidFill>
                          <a:latin typeface="Arial" panose="020B0604020202020204" pitchFamily="34" charset="0"/>
                          <a:ea typeface="+mn-ea"/>
                          <a:cs typeface="Arial" panose="020B0604020202020204" pitchFamily="34" charset="0"/>
                        </a:rPr>
                        <a:t> roll out</a:t>
                      </a:r>
                    </a:p>
                  </a:txBody>
                  <a:tcPr/>
                </a:tc>
              </a:tr>
              <a:tr h="708688">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dirty="0" smtClean="0">
                          <a:latin typeface="Arial" panose="020B0604020202020204" pitchFamily="34" charset="0"/>
                          <a:cs typeface="Arial" panose="020B0604020202020204" pitchFamily="34" charset="0"/>
                        </a:rPr>
                        <a:t>Ashford CCG</a:t>
                      </a:r>
                      <a:endParaRPr lang="en-GB" sz="900" b="1" dirty="0">
                        <a:latin typeface="Arial" panose="020B0604020202020204" pitchFamily="34" charset="0"/>
                        <a:cs typeface="Arial" panose="020B0604020202020204" pitchFamily="34" charset="0"/>
                      </a:endParaRPr>
                    </a:p>
                  </a:txBody>
                  <a:tcPr/>
                </a:tc>
                <a:tc>
                  <a:txBody>
                    <a:bodyPr/>
                    <a:lstStyle/>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In June MIG go-live with other providers (KCHFT, KMPT and SECAMB)</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In July start to use MIG Care Plans and move away from Share My Care</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Plan that Community start to use EMIS system</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err="1" smtClean="0">
                          <a:solidFill>
                            <a:schemeClr val="dk1"/>
                          </a:solidFill>
                          <a:latin typeface="Arial" panose="020B0604020202020204" pitchFamily="34" charset="0"/>
                          <a:ea typeface="+mn-ea"/>
                          <a:cs typeface="Arial" panose="020B0604020202020204" pitchFamily="34" charset="0"/>
                        </a:rPr>
                        <a:t>iPlato</a:t>
                      </a:r>
                      <a:r>
                        <a:rPr lang="en-GB" sz="900" baseline="0" dirty="0" smtClean="0">
                          <a:solidFill>
                            <a:schemeClr val="dk1"/>
                          </a:solidFill>
                          <a:latin typeface="Arial" panose="020B0604020202020204" pitchFamily="34" charset="0"/>
                          <a:ea typeface="+mn-ea"/>
                          <a:cs typeface="Arial" panose="020B0604020202020204" pitchFamily="34" charset="0"/>
                        </a:rPr>
                        <a:t> roll out</a:t>
                      </a:r>
                    </a:p>
                  </a:txBody>
                  <a:tcPr/>
                </a:tc>
              </a:tr>
              <a:tr h="1318928">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dirty="0" smtClean="0">
                          <a:latin typeface="Arial" panose="020B0604020202020204" pitchFamily="34" charset="0"/>
                          <a:cs typeface="Arial" panose="020B0604020202020204" pitchFamily="34" charset="0"/>
                        </a:rPr>
                        <a:t>South Kent Coast CCG</a:t>
                      </a:r>
                      <a:endParaRPr lang="en-GB" sz="900" b="1" dirty="0">
                        <a:latin typeface="Arial" panose="020B0604020202020204" pitchFamily="34" charset="0"/>
                        <a:cs typeface="Arial" panose="020B0604020202020204" pitchFamily="34" charset="0"/>
                      </a:endParaRPr>
                    </a:p>
                  </a:txBody>
                  <a:tcPr/>
                </a:tc>
                <a:tc>
                  <a:txBody>
                    <a:bodyPr/>
                    <a:lstStyle/>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MIG – go-live with KCHFT and </a:t>
                      </a:r>
                      <a:r>
                        <a:rPr lang="en-GB" sz="900" baseline="0" dirty="0" err="1" smtClean="0">
                          <a:latin typeface="Arial" panose="020B0604020202020204" pitchFamily="34" charset="0"/>
                          <a:cs typeface="Arial" panose="020B0604020202020204" pitchFamily="34" charset="0"/>
                        </a:rPr>
                        <a:t>SECAmb</a:t>
                      </a:r>
                      <a:endParaRPr lang="en-GB" sz="900" baseline="0" dirty="0" smtClean="0">
                        <a:latin typeface="Arial" panose="020B0604020202020204" pitchFamily="34" charset="0"/>
                        <a:cs typeface="Arial" panose="020B0604020202020204" pitchFamily="34" charset="0"/>
                      </a:endParaRP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In July start to use MIG Care Plans and move away from Share My Care</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Plan to support mobile working for all practices</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KCHFT to introduce electronic discharge transfers</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Introduce electronic “buff sheet” with KCHFT</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Rollout </a:t>
                      </a:r>
                      <a:r>
                        <a:rPr lang="en-GB" sz="900" baseline="0" dirty="0" err="1" smtClean="0">
                          <a:latin typeface="Arial" panose="020B0604020202020204" pitchFamily="34" charset="0"/>
                          <a:cs typeface="Arial" panose="020B0604020202020204" pitchFamily="34" charset="0"/>
                        </a:rPr>
                        <a:t>WiFi</a:t>
                      </a:r>
                      <a:r>
                        <a:rPr lang="en-GB" sz="900" baseline="0" dirty="0" smtClean="0">
                          <a:latin typeface="Arial" panose="020B0604020202020204" pitchFamily="34" charset="0"/>
                          <a:cs typeface="Arial" panose="020B0604020202020204" pitchFamily="34" charset="0"/>
                        </a:rPr>
                        <a:t> to all practices with potential to upgrade to N3 network if pilot successful</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Plan mobile working in Deal including access to KCHFT to clinical systems and paramedic practitioners</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Scoping for digitalisation of medical records </a:t>
                      </a:r>
                    </a:p>
                  </a:txBody>
                  <a:tcPr/>
                </a:tc>
              </a:tr>
            </a:tbl>
          </a:graphicData>
        </a:graphic>
      </p:graphicFrame>
    </p:spTree>
    <p:extLst>
      <p:ext uri="{BB962C8B-B14F-4D97-AF65-F5344CB8AC3E}">
        <p14:creationId xmlns:p14="http://schemas.microsoft.com/office/powerpoint/2010/main" val="2870754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6"/>
            <a:ext cx="8507288" cy="990596"/>
          </a:xfrm>
        </p:spPr>
        <p:txBody>
          <a:bodyPr/>
          <a:lstStyle/>
          <a:p>
            <a:r>
              <a:rPr lang="en-GB" dirty="0" smtClean="0"/>
              <a:t>Updated summary of </a:t>
            </a:r>
            <a:r>
              <a:rPr lang="en-GB" dirty="0"/>
              <a:t>current initiatives – Kent </a:t>
            </a:r>
            <a:r>
              <a:rPr lang="en-GB" dirty="0" smtClean="0"/>
              <a:t>&amp; Medway CCGs page 2</a:t>
            </a:r>
            <a:endParaRPr lang="en-GB" dirty="0"/>
          </a:p>
        </p:txBody>
      </p:sp>
      <p:sp>
        <p:nvSpPr>
          <p:cNvPr id="3" name="Slide Number Placeholder 2"/>
          <p:cNvSpPr>
            <a:spLocks noGrp="1"/>
          </p:cNvSpPr>
          <p:nvPr>
            <p:ph type="sldNum" sz="quarter" idx="8"/>
          </p:nvPr>
        </p:nvSpPr>
        <p:spPr/>
        <p:txBody>
          <a:bodyPr/>
          <a:lstStyle/>
          <a:p>
            <a:pPr lvl="0"/>
            <a:fld id="{0E64C7E0-D490-4FFB-A4B3-DD00A01FCA67}" type="slidenum">
              <a:rPr lang="en-GB" smtClean="0"/>
              <a:t>27</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498007143"/>
              </p:ext>
            </p:extLst>
          </p:nvPr>
        </p:nvGraphicFramePr>
        <p:xfrm>
          <a:off x="179512" y="1628801"/>
          <a:ext cx="8820000" cy="4752527"/>
        </p:xfrm>
        <a:graphic>
          <a:graphicData uri="http://schemas.openxmlformats.org/drawingml/2006/table">
            <a:tbl>
              <a:tblPr firstRow="1" bandRow="1">
                <a:tableStyleId>{0660B408-B3CF-4A94-85FC-2B1E0A45F4A2}</a:tableStyleId>
              </a:tblPr>
              <a:tblGrid>
                <a:gridCol w="1249500"/>
                <a:gridCol w="7570500"/>
              </a:tblGrid>
              <a:tr h="265286">
                <a:tc>
                  <a:txBody>
                    <a:bodyPr/>
                    <a:lstStyle/>
                    <a:p>
                      <a:r>
                        <a:rPr lang="en-GB" sz="1000" dirty="0" smtClean="0">
                          <a:latin typeface="Arial" panose="020B0604020202020204" pitchFamily="34" charset="0"/>
                          <a:cs typeface="Arial" panose="020B0604020202020204" pitchFamily="34" charset="0"/>
                        </a:rPr>
                        <a:t>Organisation</a:t>
                      </a:r>
                      <a:endParaRPr lang="en-GB" sz="1000" dirty="0">
                        <a:latin typeface="Arial" panose="020B0604020202020204" pitchFamily="34" charset="0"/>
                        <a:cs typeface="Arial" panose="020B0604020202020204" pitchFamily="34" charset="0"/>
                      </a:endParaRPr>
                    </a:p>
                  </a:txBody>
                  <a:tcPr/>
                </a:tc>
                <a:tc>
                  <a:txBody>
                    <a:bodyPr/>
                    <a:lstStyle/>
                    <a:p>
                      <a:r>
                        <a:rPr lang="en-GB" sz="1000" dirty="0" smtClean="0">
                          <a:latin typeface="Arial" panose="020B0604020202020204" pitchFamily="34" charset="0"/>
                          <a:cs typeface="Arial" panose="020B0604020202020204" pitchFamily="34" charset="0"/>
                        </a:rPr>
                        <a:t>Details of initiatives</a:t>
                      </a:r>
                      <a:r>
                        <a:rPr lang="en-GB" sz="1000" baseline="0" dirty="0" smtClean="0">
                          <a:latin typeface="Arial" panose="020B0604020202020204" pitchFamily="34" charset="0"/>
                          <a:cs typeface="Arial" panose="020B0604020202020204" pitchFamily="34" charset="0"/>
                        </a:rPr>
                        <a:t> moving towards paper-free at point of care</a:t>
                      </a:r>
                      <a:endParaRPr lang="en-GB" sz="1000" dirty="0">
                        <a:latin typeface="Arial" panose="020B0604020202020204" pitchFamily="34" charset="0"/>
                        <a:cs typeface="Arial" panose="020B0604020202020204" pitchFamily="34" charset="0"/>
                      </a:endParaRPr>
                    </a:p>
                  </a:txBody>
                  <a:tcPr/>
                </a:tc>
              </a:tr>
              <a:tr h="1260206">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dirty="0" smtClean="0">
                          <a:latin typeface="Arial" panose="020B0604020202020204" pitchFamily="34" charset="0"/>
                          <a:cs typeface="Arial" panose="020B0604020202020204" pitchFamily="34" charset="0"/>
                        </a:rPr>
                        <a:t>West Kent CCG</a:t>
                      </a:r>
                      <a:endParaRPr lang="en-GB" sz="900" b="1" dirty="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Extension of Care Plan Management System as a electronic shared care record system </a:t>
                      </a:r>
                    </a:p>
                    <a:p>
                      <a:pPr marL="171450"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Further development of the advice and guidance system between primary and secondary care </a:t>
                      </a:r>
                    </a:p>
                    <a:p>
                      <a:pPr marL="171450"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Provision of a single directory of services across primary care </a:t>
                      </a:r>
                    </a:p>
                    <a:p>
                      <a:pPr marL="171450"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Urgent care dashboard – Shrewd </a:t>
                      </a:r>
                      <a:r>
                        <a:rPr lang="en-GB" sz="900" b="0" dirty="0" smtClean="0">
                          <a:effectLst/>
                          <a:latin typeface="Arial" panose="020B0604020202020204" pitchFamily="34" charset="0"/>
                          <a:cs typeface="Arial" panose="020B0604020202020204" pitchFamily="34" charset="0"/>
                        </a:rPr>
                        <a:t>(Single Health Resilience Early Warning Database) </a:t>
                      </a:r>
                      <a:endParaRPr lang="en-GB" sz="900" baseline="0" dirty="0" smtClean="0">
                        <a:solidFill>
                          <a:schemeClr val="dk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Extension of patient messaging, following evaluation of </a:t>
                      </a:r>
                      <a:r>
                        <a:rPr lang="en-GB" sz="900" baseline="0" dirty="0" err="1" smtClean="0">
                          <a:solidFill>
                            <a:schemeClr val="dk1"/>
                          </a:solidFill>
                          <a:latin typeface="Arial" panose="020B0604020202020204" pitchFamily="34" charset="0"/>
                          <a:ea typeface="+mn-ea"/>
                          <a:cs typeface="Arial" panose="020B0604020202020204" pitchFamily="34" charset="0"/>
                        </a:rPr>
                        <a:t>iPlato</a:t>
                      </a:r>
                      <a:r>
                        <a:rPr lang="en-GB" sz="900" baseline="0" dirty="0" smtClean="0">
                          <a:solidFill>
                            <a:schemeClr val="dk1"/>
                          </a:solidFill>
                          <a:latin typeface="Arial" panose="020B0604020202020204" pitchFamily="34" charset="0"/>
                          <a:ea typeface="+mn-ea"/>
                          <a:cs typeface="Arial" panose="020B0604020202020204" pitchFamily="34" charset="0"/>
                        </a:rPr>
                        <a:t> </a:t>
                      </a:r>
                      <a:r>
                        <a:rPr lang="en-GB" sz="900" b="0" dirty="0" smtClean="0">
                          <a:effectLst/>
                          <a:latin typeface="Arial" panose="020B0604020202020204" pitchFamily="34" charset="0"/>
                          <a:cs typeface="Arial" panose="020B0604020202020204" pitchFamily="34" charset="0"/>
                        </a:rPr>
                        <a:t>(</a:t>
                      </a:r>
                      <a:r>
                        <a:rPr lang="en-GB" sz="900" b="0" baseline="0" dirty="0" smtClean="0">
                          <a:effectLst/>
                          <a:latin typeface="Arial" panose="020B0604020202020204" pitchFamily="34" charset="0"/>
                          <a:cs typeface="Arial" panose="020B0604020202020204" pitchFamily="34" charset="0"/>
                        </a:rPr>
                        <a:t>Patient Care Messaging service</a:t>
                      </a:r>
                      <a:r>
                        <a:rPr lang="en-GB" sz="900" b="0" dirty="0" smtClean="0">
                          <a:effectLst/>
                          <a:latin typeface="Arial" panose="020B0604020202020204" pitchFamily="34" charset="0"/>
                          <a:cs typeface="Arial" panose="020B0604020202020204" pitchFamily="34" charset="0"/>
                        </a:rPr>
                        <a:t>) </a:t>
                      </a:r>
                      <a:r>
                        <a:rPr lang="en-GB" sz="900" baseline="0" dirty="0" smtClean="0">
                          <a:solidFill>
                            <a:schemeClr val="dk1"/>
                          </a:solidFill>
                          <a:latin typeface="Arial" panose="020B0604020202020204" pitchFamily="34" charset="0"/>
                          <a:ea typeface="+mn-ea"/>
                          <a:cs typeface="Arial" panose="020B0604020202020204" pitchFamily="34" charset="0"/>
                        </a:rPr>
                        <a:t>and other solutions</a:t>
                      </a:r>
                    </a:p>
                    <a:p>
                      <a:pPr marL="171450"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Implementation of services to support federated working between GP practices by the deployment of Vision 360</a:t>
                      </a:r>
                    </a:p>
                    <a:p>
                      <a:pPr marL="171450"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Implementation of Wi-Fi in primary care</a:t>
                      </a:r>
                    </a:p>
                    <a:p>
                      <a:pPr marL="171450"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Development of business case to support the new models of primary care </a:t>
                      </a:r>
                    </a:p>
                  </a:txBody>
                  <a:tcPr/>
                </a:tc>
              </a:tr>
              <a:tr h="849154">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dirty="0" smtClean="0">
                          <a:latin typeface="Arial" panose="020B0604020202020204" pitchFamily="34" charset="0"/>
                          <a:cs typeface="Arial" panose="020B0604020202020204" pitchFamily="34" charset="0"/>
                        </a:rPr>
                        <a:t>DGS &amp; Swale CCG</a:t>
                      </a:r>
                      <a:endParaRPr lang="en-GB" sz="900" b="1" dirty="0">
                        <a:latin typeface="Arial" panose="020B0604020202020204" pitchFamily="34" charset="0"/>
                        <a:cs typeface="Arial" panose="020B0604020202020204" pitchFamily="34" charset="0"/>
                      </a:endParaRPr>
                    </a:p>
                  </a:txBody>
                  <a:tcPr/>
                </a:tc>
                <a:tc>
                  <a:txBody>
                    <a:bodyPr/>
                    <a:lstStyle/>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solidFill>
                            <a:schemeClr val="dk1"/>
                          </a:solidFill>
                          <a:latin typeface="Arial" panose="020B0604020202020204" pitchFamily="34" charset="0"/>
                          <a:ea typeface="+mn-ea"/>
                          <a:cs typeface="Arial" panose="020B0604020202020204" pitchFamily="34" charset="0"/>
                        </a:rPr>
                        <a:t>Implementing Medical Interoperability Gateway (MIG) for delivery of patient records to provider orgs (Expected go live Dec 2016)</a:t>
                      </a:r>
                    </a:p>
                    <a:p>
                      <a:pPr marL="171450" lvl="1"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Moving all practices in DGS to GP Systems of Choice </a:t>
                      </a:r>
                      <a:r>
                        <a:rPr lang="en-GB" sz="900" baseline="0" dirty="0" smtClean="0">
                          <a:solidFill>
                            <a:schemeClr val="dk1"/>
                          </a:solidFill>
                          <a:latin typeface="Arial" panose="020B0604020202020204" pitchFamily="34" charset="0"/>
                          <a:ea typeface="+mn-ea"/>
                          <a:cs typeface="Arial" panose="020B0604020202020204" pitchFamily="34" charset="0"/>
                        </a:rPr>
                        <a:t>hosted solution (Vision </a:t>
                      </a:r>
                      <a:r>
                        <a:rPr lang="en-GB" sz="900" baseline="0" dirty="0" smtClean="0">
                          <a:solidFill>
                            <a:schemeClr val="dk1"/>
                          </a:solidFill>
                          <a:latin typeface="Arial" panose="020B0604020202020204" pitchFamily="34" charset="0"/>
                          <a:ea typeface="+mn-ea"/>
                          <a:cs typeface="Arial" panose="020B0604020202020204" pitchFamily="34" charset="0"/>
                        </a:rPr>
                        <a:t>LAN to Vision Aeros)</a:t>
                      </a:r>
                    </a:p>
                    <a:p>
                      <a:pPr marL="171450" lvl="1"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Moving all practices in Swale to EMIS Web (allows healthcare professionals to record, share and use vital information) (currently 16 of 19)</a:t>
                      </a:r>
                    </a:p>
                    <a:p>
                      <a:pPr marL="171450" marR="0" lvl="1"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err="1" smtClean="0">
                          <a:latin typeface="Arial" panose="020B0604020202020204" pitchFamily="34" charset="0"/>
                          <a:cs typeface="Arial" panose="020B0604020202020204" pitchFamily="34" charset="0"/>
                        </a:rPr>
                        <a:t>iPlato</a:t>
                      </a:r>
                      <a:r>
                        <a:rPr lang="en-GB" sz="900" baseline="0" dirty="0" smtClean="0">
                          <a:latin typeface="Arial" panose="020B0604020202020204" pitchFamily="34" charset="0"/>
                          <a:cs typeface="Arial" panose="020B0604020202020204" pitchFamily="34" charset="0"/>
                        </a:rPr>
                        <a:t> – rollout text messaging and the ‘pending GPSoC approval’ “MyGP” app (self-check in within certain radius of practice, online access to records/appointments, medication, reminders, some self care/self management in certain areas</a:t>
                      </a:r>
                    </a:p>
                  </a:txBody>
                  <a:tcPr/>
                </a:tc>
              </a:tr>
              <a:tr h="2377881">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baseline="0" dirty="0" smtClean="0">
                          <a:latin typeface="Arial" panose="020B0604020202020204" pitchFamily="34" charset="0"/>
                          <a:cs typeface="Arial" panose="020B0604020202020204" pitchFamily="34" charset="0"/>
                        </a:rPr>
                        <a:t>Medway CCGs</a:t>
                      </a:r>
                    </a:p>
                  </a:txBody>
                  <a:tcPr/>
                </a:tc>
                <a:tc>
                  <a:txBody>
                    <a:bodyPr/>
                    <a:lstStyle/>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Standardisation of GP system footprint (90% EMIS Web)</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MIG live in Medway Foundation Trust ED, planned for Out Patients and Wards.</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Federated GP system operating model – phase 2 planning</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SMS services – </a:t>
                      </a:r>
                      <a:r>
                        <a:rPr lang="en-GB" sz="900" dirty="0" err="1" smtClean="0">
                          <a:latin typeface="Arial" panose="020B0604020202020204" pitchFamily="34" charset="0"/>
                          <a:cs typeface="Arial" panose="020B0604020202020204" pitchFamily="34" charset="0"/>
                        </a:rPr>
                        <a:t>iPlato</a:t>
                      </a:r>
                      <a:r>
                        <a:rPr lang="en-GB" sz="900" baseline="0" dirty="0" smtClean="0">
                          <a:latin typeface="Arial" panose="020B0604020202020204" pitchFamily="34" charset="0"/>
                          <a:cs typeface="Arial" panose="020B0604020202020204" pitchFamily="34" charset="0"/>
                        </a:rPr>
                        <a:t> solution being implemented</a:t>
                      </a:r>
                      <a:r>
                        <a:rPr lang="en-GB" sz="900" dirty="0" smtClean="0">
                          <a:latin typeface="Arial" panose="020B0604020202020204" pitchFamily="34" charset="0"/>
                          <a:cs typeface="Arial" panose="020B0604020202020204" pitchFamily="34" charset="0"/>
                        </a:rPr>
                        <a:t>.</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Telehealth: reviewing solution for Dermatology / Ophthalmology</a:t>
                      </a:r>
                      <a:r>
                        <a:rPr lang="en-GB" sz="900" baseline="0" dirty="0" smtClean="0">
                          <a:latin typeface="Arial" panose="020B0604020202020204" pitchFamily="34" charset="0"/>
                          <a:cs typeface="Arial" panose="020B0604020202020204" pitchFamily="34" charset="0"/>
                        </a:rPr>
                        <a:t> (</a:t>
                      </a:r>
                      <a:r>
                        <a:rPr lang="en-GB" sz="900" baseline="0" dirty="0" err="1" smtClean="0">
                          <a:latin typeface="Arial" panose="020B0604020202020204" pitchFamily="34" charset="0"/>
                          <a:cs typeface="Arial" panose="020B0604020202020204" pitchFamily="34" charset="0"/>
                        </a:rPr>
                        <a:t>GPwSI</a:t>
                      </a:r>
                      <a:r>
                        <a:rPr lang="en-GB" sz="900" baseline="0" dirty="0" smtClean="0">
                          <a:latin typeface="Arial" panose="020B0604020202020204" pitchFamily="34" charset="0"/>
                          <a:cs typeface="Arial" panose="020B0604020202020204" pitchFamily="34" charset="0"/>
                        </a:rPr>
                        <a:t>) service.</a:t>
                      </a:r>
                      <a:endParaRPr lang="en-GB" sz="900" dirty="0" smtClean="0">
                        <a:latin typeface="Arial" panose="020B0604020202020204" pitchFamily="34" charset="0"/>
                        <a:cs typeface="Arial" panose="020B0604020202020204" pitchFamily="34" charset="0"/>
                      </a:endParaRP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Prescribing decision support</a:t>
                      </a:r>
                      <a:r>
                        <a:rPr lang="en-GB" sz="900" baseline="0" dirty="0" smtClean="0">
                          <a:latin typeface="Arial" panose="020B0604020202020204" pitchFamily="34" charset="0"/>
                          <a:cs typeface="Arial" panose="020B0604020202020204" pitchFamily="34" charset="0"/>
                        </a:rPr>
                        <a:t> fully implemented, implementing Eclipse to drive medicines optimisation (Quality and Safety).</a:t>
                      </a:r>
                      <a:endParaRPr lang="en-GB" sz="900" dirty="0" smtClean="0">
                        <a:latin typeface="Arial" panose="020B0604020202020204" pitchFamily="34" charset="0"/>
                        <a:cs typeface="Arial" panose="020B0604020202020204" pitchFamily="34" charset="0"/>
                      </a:endParaRP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Implementing</a:t>
                      </a:r>
                      <a:r>
                        <a:rPr lang="en-GB" sz="900" baseline="0" dirty="0" smtClean="0">
                          <a:latin typeface="Arial" panose="020B0604020202020204" pitchFamily="34" charset="0"/>
                          <a:cs typeface="Arial" panose="020B0604020202020204" pitchFamily="34" charset="0"/>
                        </a:rPr>
                        <a:t> whole system referral management, including GP system/Map of Medicine interoperability. Test of change around Community Geriatric Service.</a:t>
                      </a:r>
                      <a:endParaRPr lang="en-GB" sz="900" dirty="0" smtClean="0">
                        <a:latin typeface="Arial" panose="020B0604020202020204" pitchFamily="34" charset="0"/>
                        <a:cs typeface="Arial" panose="020B0604020202020204" pitchFamily="34" charset="0"/>
                      </a:endParaRP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Innovation hubs:</a:t>
                      </a:r>
                      <a:r>
                        <a:rPr lang="en-GB" sz="900" baseline="0" dirty="0" smtClean="0">
                          <a:latin typeface="Arial" panose="020B0604020202020204" pitchFamily="34" charset="0"/>
                          <a:cs typeface="Arial" panose="020B0604020202020204" pitchFamily="34" charset="0"/>
                        </a:rPr>
                        <a:t> room facilities for  Improvement Science MDT working established at all Healthy Living Centre’s.</a:t>
                      </a:r>
                      <a:endParaRPr lang="en-GB" sz="900" dirty="0" smtClean="0">
                        <a:latin typeface="Arial" panose="020B0604020202020204" pitchFamily="34" charset="0"/>
                        <a:cs typeface="Arial" panose="020B0604020202020204" pitchFamily="34" charset="0"/>
                      </a:endParaRP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smtClean="0">
                          <a:latin typeface="Arial" panose="020B0604020202020204" pitchFamily="34" charset="0"/>
                          <a:cs typeface="Arial" panose="020B0604020202020204" pitchFamily="34" charset="0"/>
                        </a:rPr>
                        <a:t>Standard</a:t>
                      </a:r>
                      <a:r>
                        <a:rPr lang="en-GB" sz="900" baseline="0" dirty="0" smtClean="0">
                          <a:latin typeface="Arial" panose="020B0604020202020204" pitchFamily="34" charset="0"/>
                          <a:cs typeface="Arial" panose="020B0604020202020204" pitchFamily="34" charset="0"/>
                        </a:rPr>
                        <a:t> communication &amp; collaboration tool </a:t>
                      </a:r>
                      <a:r>
                        <a:rPr lang="en-GB" sz="900" dirty="0" smtClean="0">
                          <a:latin typeface="Arial" panose="020B0604020202020204" pitchFamily="34" charset="0"/>
                          <a:cs typeface="Arial" panose="020B0604020202020204" pitchFamily="34" charset="0"/>
                        </a:rPr>
                        <a:t>NHS Mail 2 services established.</a:t>
                      </a:r>
                      <a:endParaRPr lang="en-GB" sz="900" baseline="0" dirty="0" smtClean="0">
                        <a:latin typeface="Arial" panose="020B0604020202020204" pitchFamily="34" charset="0"/>
                        <a:cs typeface="Arial" panose="020B0604020202020204" pitchFamily="34" charset="0"/>
                      </a:endParaRP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Establish Medway COIN network model : planning and consultation with network providers KPSN pilot site linked.</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Out of hospital OPD clinics integrated with primary care services.: record sharing / risk stratification.</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Reviewing primary care analytics services.</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Reviewing technology solution to support Integrated Urgent &amp; Emergency Care.</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Quality Improvement (QI) health intelligence analytics to support QI breakthrough collaborative (Frailty, OP and Front Door).</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Referral and knowledge management services with Kent Fire &amp; Rescue service (Focus on Frailty Pathway).</a:t>
                      </a:r>
                    </a:p>
                  </a:txBody>
                  <a:tcPr/>
                </a:tc>
              </a:tr>
            </a:tbl>
          </a:graphicData>
        </a:graphic>
      </p:graphicFrame>
    </p:spTree>
    <p:extLst>
      <p:ext uri="{BB962C8B-B14F-4D97-AF65-F5344CB8AC3E}">
        <p14:creationId xmlns:p14="http://schemas.microsoft.com/office/powerpoint/2010/main" val="1502794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Updated </a:t>
            </a:r>
            <a:r>
              <a:rPr lang="en-GB" dirty="0" smtClean="0"/>
              <a:t>summary </a:t>
            </a:r>
            <a:r>
              <a:rPr lang="en-GB" dirty="0"/>
              <a:t>of c</a:t>
            </a:r>
            <a:r>
              <a:rPr lang="en-GB" dirty="0" smtClean="0"/>
              <a:t>urrent initiatives – Other Kent &amp; Medway organisations</a:t>
            </a:r>
            <a:endParaRPr lang="en-GB" dirty="0"/>
          </a:p>
        </p:txBody>
      </p:sp>
      <p:sp>
        <p:nvSpPr>
          <p:cNvPr id="3" name="Slide Number Placeholder 2"/>
          <p:cNvSpPr>
            <a:spLocks noGrp="1"/>
          </p:cNvSpPr>
          <p:nvPr>
            <p:ph type="sldNum" sz="quarter" idx="8"/>
          </p:nvPr>
        </p:nvSpPr>
        <p:spPr/>
        <p:txBody>
          <a:bodyPr/>
          <a:lstStyle/>
          <a:p>
            <a:pPr lvl="0"/>
            <a:fld id="{0E64C7E0-D490-4FFB-A4B3-DD00A01FCA67}" type="slidenum">
              <a:rPr lang="en-GB" smtClean="0"/>
              <a:t>28</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60989489"/>
              </p:ext>
            </p:extLst>
          </p:nvPr>
        </p:nvGraphicFramePr>
        <p:xfrm>
          <a:off x="179512" y="1628800"/>
          <a:ext cx="8820000" cy="4176464"/>
        </p:xfrm>
        <a:graphic>
          <a:graphicData uri="http://schemas.openxmlformats.org/drawingml/2006/table">
            <a:tbl>
              <a:tblPr firstRow="1" bandRow="1">
                <a:tableStyleId>{0660B408-B3CF-4A94-85FC-2B1E0A45F4A2}</a:tableStyleId>
              </a:tblPr>
              <a:tblGrid>
                <a:gridCol w="1351453"/>
                <a:gridCol w="7468547"/>
              </a:tblGrid>
              <a:tr h="229273">
                <a:tc>
                  <a:txBody>
                    <a:bodyPr/>
                    <a:lstStyle/>
                    <a:p>
                      <a:r>
                        <a:rPr lang="en-GB" sz="1000" dirty="0" smtClean="0">
                          <a:latin typeface="Arial" panose="020B0604020202020204" pitchFamily="34" charset="0"/>
                          <a:cs typeface="Arial" panose="020B0604020202020204" pitchFamily="34" charset="0"/>
                        </a:rPr>
                        <a:t>Organisation</a:t>
                      </a:r>
                      <a:endParaRPr lang="en-GB" sz="1000" dirty="0">
                        <a:latin typeface="Arial" panose="020B0604020202020204" pitchFamily="34" charset="0"/>
                        <a:cs typeface="Arial" panose="020B0604020202020204" pitchFamily="34" charset="0"/>
                      </a:endParaRPr>
                    </a:p>
                  </a:txBody>
                  <a:tcPr/>
                </a:tc>
                <a:tc>
                  <a:txBody>
                    <a:bodyPr/>
                    <a:lstStyle/>
                    <a:p>
                      <a:r>
                        <a:rPr lang="en-GB" sz="1000" dirty="0" smtClean="0">
                          <a:latin typeface="Arial" panose="020B0604020202020204" pitchFamily="34" charset="0"/>
                          <a:cs typeface="Arial" panose="020B0604020202020204" pitchFamily="34" charset="0"/>
                        </a:rPr>
                        <a:t>Details of initiatives</a:t>
                      </a:r>
                      <a:r>
                        <a:rPr lang="en-GB" sz="1000" baseline="0" dirty="0" smtClean="0">
                          <a:latin typeface="Arial" panose="020B0604020202020204" pitchFamily="34" charset="0"/>
                          <a:cs typeface="Arial" panose="020B0604020202020204" pitchFamily="34" charset="0"/>
                        </a:rPr>
                        <a:t> moving towards paper-free at point of care</a:t>
                      </a:r>
                      <a:endParaRPr lang="en-GB" sz="1000" dirty="0">
                        <a:latin typeface="Arial" panose="020B0604020202020204" pitchFamily="34" charset="0"/>
                        <a:cs typeface="Arial" panose="020B0604020202020204" pitchFamily="34" charset="0"/>
                      </a:endParaRPr>
                    </a:p>
                  </a:txBody>
                  <a:tcPr/>
                </a:tc>
              </a:tr>
              <a:tr h="1327972">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dirty="0" smtClean="0">
                          <a:latin typeface="Arial" panose="020B0604020202020204" pitchFamily="34" charset="0"/>
                          <a:cs typeface="Arial" panose="020B0604020202020204" pitchFamily="34" charset="0"/>
                        </a:rPr>
                        <a:t>Kent</a:t>
                      </a:r>
                      <a:r>
                        <a:rPr lang="en-GB" sz="900" b="1" baseline="0" dirty="0" smtClean="0">
                          <a:latin typeface="Arial" panose="020B0604020202020204" pitchFamily="34" charset="0"/>
                          <a:cs typeface="Arial" panose="020B0604020202020204" pitchFamily="34" charset="0"/>
                        </a:rPr>
                        <a:t> County Council</a:t>
                      </a:r>
                      <a:endParaRPr lang="en-GB" sz="900" b="1" dirty="0" smtClean="0">
                        <a:latin typeface="Arial" panose="020B0604020202020204" pitchFamily="34" charset="0"/>
                        <a:cs typeface="Arial" panose="020B0604020202020204" pitchFamily="34" charset="0"/>
                      </a:endParaRPr>
                    </a:p>
                  </a:txBody>
                  <a:tcPr/>
                </a:tc>
                <a:tc>
                  <a:txBody>
                    <a:bodyPr/>
                    <a:lstStyle/>
                    <a:p>
                      <a:pPr marL="171450"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Further development of the Kent Integrated Dataset </a:t>
                      </a:r>
                    </a:p>
                    <a:p>
                      <a:pPr marL="171450"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Implement sharing of social care data with Care Plan Management System (CPMS)</a:t>
                      </a:r>
                    </a:p>
                    <a:p>
                      <a:pPr marL="171450"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Initiate project for mobile working in Specialist Children’s Services </a:t>
                      </a:r>
                    </a:p>
                    <a:p>
                      <a:pPr marL="171450"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Reviewing Adults Case Management case system with a view to replacement </a:t>
                      </a:r>
                    </a:p>
                    <a:p>
                      <a:pPr marL="171450"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Encouraging partners to promote flexible and joint working (using PSN-Roam) </a:t>
                      </a:r>
                    </a:p>
                    <a:p>
                      <a:pPr marL="171450"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Increase number of adult social care records with a matched NHS number</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Investigating whether to make GP records available via the MIG interoperability system to Kent Social staff</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Implementing the national child protection information system</a:t>
                      </a:r>
                    </a:p>
                    <a:p>
                      <a:pPr marL="0" indent="0">
                        <a:buFont typeface="Arial" panose="020B0604020202020204" pitchFamily="34" charset="0"/>
                        <a:buNone/>
                      </a:pPr>
                      <a:endParaRPr lang="en-GB" sz="900" baseline="0" dirty="0" smtClean="0">
                        <a:latin typeface="Arial" panose="020B0604020202020204" pitchFamily="34" charset="0"/>
                        <a:cs typeface="Arial" panose="020B0604020202020204" pitchFamily="34" charset="0"/>
                      </a:endParaRPr>
                    </a:p>
                  </a:txBody>
                  <a:tcPr/>
                </a:tc>
              </a:tr>
              <a:tr h="1076491">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dirty="0" smtClean="0">
                          <a:latin typeface="Arial" panose="020B0604020202020204" pitchFamily="34" charset="0"/>
                          <a:cs typeface="Arial" panose="020B0604020202020204" pitchFamily="34" charset="0"/>
                        </a:rPr>
                        <a:t>Medway</a:t>
                      </a:r>
                      <a:r>
                        <a:rPr lang="en-GB" sz="900" b="1" baseline="0" dirty="0" smtClean="0">
                          <a:latin typeface="Arial" panose="020B0604020202020204" pitchFamily="34" charset="0"/>
                          <a:cs typeface="Arial" panose="020B0604020202020204" pitchFamily="34" charset="0"/>
                        </a:rPr>
                        <a:t> Council</a:t>
                      </a:r>
                      <a:endParaRPr lang="en-GB" sz="900" b="1" dirty="0">
                        <a:latin typeface="Arial" panose="020B0604020202020204" pitchFamily="34" charset="0"/>
                        <a:cs typeface="Arial" panose="020B0604020202020204" pitchFamily="34" charset="0"/>
                      </a:endParaRPr>
                    </a:p>
                  </a:txBody>
                  <a:tcPr/>
                </a:tc>
                <a:tc>
                  <a:txBody>
                    <a:bodyPr/>
                    <a:lstStyle/>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Implementing portal for professionals to access and contribute to education, care and health care plans  for SEN</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Planning online self assessment for adult social care as part of wider review of model of access to care and triage</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Upgrade planned to electronic case management system (Framework </a:t>
                      </a:r>
                      <a:r>
                        <a:rPr lang="en-GB" sz="900" baseline="0" dirty="0" err="1" smtClean="0">
                          <a:latin typeface="Arial" panose="020B0604020202020204" pitchFamily="34" charset="0"/>
                          <a:cs typeface="Arial" panose="020B0604020202020204" pitchFamily="34" charset="0"/>
                        </a:rPr>
                        <a:t>i</a:t>
                      </a:r>
                      <a:r>
                        <a:rPr lang="en-GB" sz="900" baseline="0" dirty="0" smtClean="0">
                          <a:latin typeface="Arial" panose="020B0604020202020204" pitchFamily="34" charset="0"/>
                          <a:cs typeface="Arial" panose="020B0604020202020204" pitchFamily="34" charset="0"/>
                        </a:rPr>
                        <a:t>) Spring 2017 which will give mobile functionality for social workers</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Council reviewing its technical roadmap corporately, including collaboration tools and Office 365</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Scoping citizens account for council services (potential to develop one account across council and health)</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solidFill>
                            <a:schemeClr val="dk1"/>
                          </a:solidFill>
                          <a:latin typeface="Arial" panose="020B0604020202020204" pitchFamily="34" charset="0"/>
                          <a:ea typeface="+mn-ea"/>
                          <a:cs typeface="Arial" panose="020B0604020202020204" pitchFamily="34" charset="0"/>
                        </a:rPr>
                        <a:t>Working with whole system to develop standardised assessment forms for e referrals.</a:t>
                      </a:r>
                    </a:p>
                  </a:txBody>
                  <a:tcPr/>
                </a:tc>
              </a:tr>
              <a:tr h="592070">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dirty="0" smtClean="0">
                          <a:latin typeface="Arial" panose="020B0604020202020204" pitchFamily="34" charset="0"/>
                          <a:cs typeface="Arial" panose="020B0604020202020204" pitchFamily="34" charset="0"/>
                        </a:rPr>
                        <a:t>South East Coast Ambulance (</a:t>
                      </a:r>
                      <a:r>
                        <a:rPr lang="en-GB" sz="900" b="1" dirty="0" err="1" smtClean="0">
                          <a:latin typeface="Arial" panose="020B0604020202020204" pitchFamily="34" charset="0"/>
                          <a:cs typeface="Arial" panose="020B0604020202020204" pitchFamily="34" charset="0"/>
                        </a:rPr>
                        <a:t>SECAmb</a:t>
                      </a:r>
                      <a:r>
                        <a:rPr lang="en-GB" sz="900" b="1" dirty="0" smtClean="0">
                          <a:latin typeface="Arial" panose="020B0604020202020204" pitchFamily="34" charset="0"/>
                          <a:cs typeface="Arial" panose="020B0604020202020204" pitchFamily="34" charset="0"/>
                        </a:rPr>
                        <a:t>)</a:t>
                      </a:r>
                      <a:endParaRPr lang="en-GB" sz="900" b="1" dirty="0">
                        <a:latin typeface="Arial" panose="020B0604020202020204" pitchFamily="34" charset="0"/>
                        <a:cs typeface="Arial" panose="020B0604020202020204" pitchFamily="34" charset="0"/>
                      </a:endParaRPr>
                    </a:p>
                  </a:txBody>
                  <a:tcPr/>
                </a:tc>
                <a:tc>
                  <a:txBody>
                    <a:bodyPr/>
                    <a:lstStyle/>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Providing paramedics with access to CPMS (West Kent)</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Sharing IBIS care data with other care professionals via CPMS (Care Plan Management System)</a:t>
                      </a:r>
                    </a:p>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To be confirmed</a:t>
                      </a:r>
                    </a:p>
                  </a:txBody>
                  <a:tcPr/>
                </a:tc>
              </a:tr>
              <a:tr h="430596">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dirty="0" smtClean="0">
                          <a:latin typeface="Arial" panose="020B0604020202020204" pitchFamily="34" charset="0"/>
                          <a:cs typeface="Arial" panose="020B0604020202020204" pitchFamily="34" charset="0"/>
                        </a:rPr>
                        <a:t>Ellenor Lions Hospice</a:t>
                      </a:r>
                      <a:endParaRPr lang="en-GB" sz="900" b="1" dirty="0">
                        <a:latin typeface="Arial" panose="020B0604020202020204" pitchFamily="34" charset="0"/>
                        <a:cs typeface="Arial" panose="020B0604020202020204" pitchFamily="34" charset="0"/>
                      </a:endParaRPr>
                    </a:p>
                  </a:txBody>
                  <a:tcPr/>
                </a:tc>
                <a:tc>
                  <a:txBody>
                    <a:bodyPr/>
                    <a:lstStyle/>
                    <a:p>
                      <a:pPr marL="171450" marR="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smtClean="0">
                          <a:latin typeface="Arial" panose="020B0604020202020204" pitchFamily="34" charset="0"/>
                          <a:cs typeface="Arial" panose="020B0604020202020204" pitchFamily="34" charset="0"/>
                        </a:rPr>
                        <a:t>Implementing Vision 360 for patient record viewing in DGS CCG area</a:t>
                      </a:r>
                    </a:p>
                  </a:txBody>
                  <a:tcPr/>
                </a:tc>
              </a:tr>
              <a:tr h="505495">
                <a:tc>
                  <a:txBody>
                    <a:bodyPr/>
                    <a:lstStyle/>
                    <a:p>
                      <a:pPr marL="0" marR="0" indent="0" defTabSz="914400" eaLnBrk="1" fontAlgn="auto" latinLnBrk="0" hangingPunct="1">
                        <a:lnSpc>
                          <a:spcPct val="100000"/>
                        </a:lnSpc>
                        <a:spcBef>
                          <a:spcPts val="0"/>
                        </a:spcBef>
                        <a:spcAft>
                          <a:spcPts val="0"/>
                        </a:spcAft>
                        <a:buClrTx/>
                        <a:buSzTx/>
                        <a:buFont typeface="+mj-lt"/>
                        <a:buNone/>
                        <a:tabLst/>
                        <a:defRPr/>
                      </a:pPr>
                      <a:r>
                        <a:rPr lang="en-GB" sz="900" b="1" baseline="0" dirty="0" smtClean="0">
                          <a:latin typeface="Arial" panose="020B0604020202020204" pitchFamily="34" charset="0"/>
                          <a:cs typeface="Arial" panose="020B0604020202020204" pitchFamily="34" charset="0"/>
                        </a:rPr>
                        <a:t>IC24 (Out of Hours)</a:t>
                      </a:r>
                    </a:p>
                  </a:txBody>
                  <a:tcPr/>
                </a:tc>
                <a:tc>
                  <a:txBody>
                    <a:bodyPr/>
                    <a:lstStyle/>
                    <a:p>
                      <a:pPr marL="171450"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Providing care professionals with CPMS</a:t>
                      </a:r>
                    </a:p>
                    <a:p>
                      <a:pPr marL="171450" indent="-171450">
                        <a:buFont typeface="Arial" panose="020B0604020202020204" pitchFamily="34" charset="0"/>
                        <a:buChar char="•"/>
                      </a:pPr>
                      <a:r>
                        <a:rPr lang="en-GB" sz="900" baseline="0" dirty="0" smtClean="0">
                          <a:solidFill>
                            <a:schemeClr val="dk1"/>
                          </a:solidFill>
                          <a:latin typeface="Arial" panose="020B0604020202020204" pitchFamily="34" charset="0"/>
                          <a:ea typeface="+mn-ea"/>
                          <a:cs typeface="Arial" panose="020B0604020202020204" pitchFamily="34" charset="0"/>
                        </a:rPr>
                        <a:t>Sharing CLEO (Clinical data) with other care professionals via CPMS</a:t>
                      </a:r>
                    </a:p>
                  </a:txBody>
                  <a:tcPr/>
                </a:tc>
              </a:tr>
            </a:tbl>
          </a:graphicData>
        </a:graphic>
      </p:graphicFrame>
    </p:spTree>
    <p:extLst>
      <p:ext uri="{BB962C8B-B14F-4D97-AF65-F5344CB8AC3E}">
        <p14:creationId xmlns:p14="http://schemas.microsoft.com/office/powerpoint/2010/main" val="4021714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Universal </a:t>
            </a:r>
            <a:r>
              <a:rPr lang="en-GB" dirty="0"/>
              <a:t>capability </a:t>
            </a:r>
            <a:r>
              <a:rPr lang="en-GB" dirty="0" smtClean="0"/>
              <a:t>plans</a:t>
            </a:r>
            <a:endParaRPr lang="en-GB" dirty="0"/>
          </a:p>
        </p:txBody>
      </p:sp>
      <p:sp>
        <p:nvSpPr>
          <p:cNvPr id="3" name="Content Placeholder 2"/>
          <p:cNvSpPr>
            <a:spLocks noGrp="1"/>
          </p:cNvSpPr>
          <p:nvPr>
            <p:ph idx="1"/>
          </p:nvPr>
        </p:nvSpPr>
        <p:spPr/>
        <p:txBody>
          <a:bodyPr/>
          <a:lstStyle/>
          <a:p>
            <a:pPr marL="228600" indent="-228600">
              <a:buFont typeface="+mj-lt"/>
              <a:buAutoNum type="arabicPeriod"/>
            </a:pPr>
            <a:endParaRPr lang="en-GB" sz="1100" dirty="0" smtClean="0"/>
          </a:p>
          <a:p>
            <a:pPr marL="228600" indent="-228600">
              <a:buFont typeface="+mj-lt"/>
              <a:buAutoNum type="arabicPeriod"/>
            </a:pPr>
            <a:endParaRPr lang="en-GB" sz="1100" dirty="0"/>
          </a:p>
          <a:p>
            <a:pPr marL="228600" indent="-228600">
              <a:buFont typeface="+mj-lt"/>
              <a:buAutoNum type="arabicPeriod"/>
            </a:pPr>
            <a:endParaRPr lang="en-GB" sz="1100" dirty="0" smtClean="0"/>
          </a:p>
          <a:p>
            <a:pPr marL="228600" indent="-228600">
              <a:buFont typeface="+mj-lt"/>
              <a:buAutoNum type="arabicPeriod"/>
            </a:pPr>
            <a:endParaRPr lang="en-GB" sz="1100" dirty="0" smtClean="0"/>
          </a:p>
          <a:p>
            <a:pPr marL="228600" indent="-228600">
              <a:buFont typeface="+mj-lt"/>
              <a:buAutoNum type="arabicPeriod"/>
            </a:pPr>
            <a:endParaRPr lang="en-GB" sz="1100" dirty="0" smtClean="0"/>
          </a:p>
          <a:p>
            <a:pPr marL="228600" indent="-228600">
              <a:buFont typeface="+mj-lt"/>
              <a:buAutoNum type="arabicPeriod"/>
            </a:pPr>
            <a:r>
              <a:rPr lang="en-GB" sz="1100" dirty="0" smtClean="0"/>
              <a:t>Professionals </a:t>
            </a:r>
            <a:r>
              <a:rPr lang="en-GB" sz="1100" dirty="0"/>
              <a:t>across care settings can access GP-held information on GP-prescribed medications, patient allergies and adverse reactions</a:t>
            </a:r>
          </a:p>
          <a:p>
            <a:pPr marL="228600" indent="-228600">
              <a:buFont typeface="+mj-lt"/>
              <a:buAutoNum type="arabicPeriod"/>
            </a:pPr>
            <a:r>
              <a:rPr lang="en-GB" sz="1100" dirty="0"/>
              <a:t>Clinicians in </a:t>
            </a:r>
            <a:r>
              <a:rPr lang="en-GB" sz="1100" dirty="0" smtClean="0"/>
              <a:t>Urgent &amp; Emergency Care </a:t>
            </a:r>
            <a:r>
              <a:rPr lang="en-GB" sz="1100" dirty="0"/>
              <a:t>settings can access key GP-held information for those patients previously identified by GPs as most likely to present (in U&amp;EC) </a:t>
            </a:r>
            <a:endParaRPr lang="en-GB" sz="1100" dirty="0">
              <a:latin typeface="Arial" panose="020B0604020202020204" pitchFamily="34" charset="0"/>
              <a:ea typeface="Calibri"/>
              <a:cs typeface="Arial" panose="020B0604020202020204" pitchFamily="34" charset="0"/>
            </a:endParaRPr>
          </a:p>
          <a:p>
            <a:pPr marL="228600" indent="-228600">
              <a:buFont typeface="+mj-lt"/>
              <a:buAutoNum type="arabicPeriod"/>
            </a:pPr>
            <a:r>
              <a:rPr lang="en-GB" sz="1100" dirty="0"/>
              <a:t>Patients can access their GP record </a:t>
            </a:r>
            <a:endParaRPr lang="en-GB" sz="1100" dirty="0">
              <a:latin typeface="Arial" panose="020B0604020202020204" pitchFamily="34" charset="0"/>
              <a:ea typeface="Calibri"/>
              <a:cs typeface="Arial" panose="020B0604020202020204" pitchFamily="34" charset="0"/>
            </a:endParaRPr>
          </a:p>
          <a:p>
            <a:pPr marL="228600" indent="-228600">
              <a:buFont typeface="+mj-lt"/>
              <a:buAutoNum type="arabicPeriod"/>
            </a:pPr>
            <a:r>
              <a:rPr lang="en-GB" sz="1100" dirty="0"/>
              <a:t>GPs can refer electronically to secondary care </a:t>
            </a:r>
            <a:endParaRPr lang="en-GB" sz="1100" dirty="0">
              <a:latin typeface="Arial" panose="020B0604020202020204" pitchFamily="34" charset="0"/>
              <a:ea typeface="Calibri"/>
              <a:cs typeface="Arial" panose="020B0604020202020204" pitchFamily="34" charset="0"/>
            </a:endParaRPr>
          </a:p>
          <a:p>
            <a:pPr marL="228600" indent="-228600">
              <a:buFont typeface="+mj-lt"/>
              <a:buAutoNum type="arabicPeriod"/>
            </a:pPr>
            <a:r>
              <a:rPr lang="en-GB" sz="1100" dirty="0"/>
              <a:t>GPs receive timely electronic discharge summaries from secondary care </a:t>
            </a:r>
            <a:endParaRPr lang="en-GB" sz="1100" dirty="0">
              <a:latin typeface="Arial" panose="020B0604020202020204" pitchFamily="34" charset="0"/>
              <a:ea typeface="Calibri"/>
              <a:cs typeface="Arial" panose="020B0604020202020204" pitchFamily="34" charset="0"/>
            </a:endParaRPr>
          </a:p>
          <a:p>
            <a:pPr marL="228600" indent="-228600">
              <a:buFont typeface="+mj-lt"/>
              <a:buAutoNum type="arabicPeriod"/>
            </a:pPr>
            <a:r>
              <a:rPr lang="en-GB" sz="1100" dirty="0"/>
              <a:t>Social care receive timely electronic Assessment, Discharge and Withdrawal Notices from acute care </a:t>
            </a:r>
            <a:endParaRPr lang="en-GB" sz="1100" dirty="0">
              <a:latin typeface="Arial" panose="020B0604020202020204" pitchFamily="34" charset="0"/>
              <a:ea typeface="Calibri"/>
              <a:cs typeface="Arial" panose="020B0604020202020204" pitchFamily="34" charset="0"/>
            </a:endParaRPr>
          </a:p>
          <a:p>
            <a:pPr marL="228600" indent="-228600">
              <a:buFont typeface="+mj-lt"/>
              <a:buAutoNum type="arabicPeriod"/>
            </a:pPr>
            <a:r>
              <a:rPr lang="en-GB" sz="1100" dirty="0"/>
              <a:t>Clinicians in unscheduled care settings can access child protection information with social care professionals notified accordingly </a:t>
            </a:r>
            <a:endParaRPr lang="en-GB" sz="1100" dirty="0">
              <a:latin typeface="Arial" panose="020B0604020202020204" pitchFamily="34" charset="0"/>
              <a:ea typeface="Calibri"/>
              <a:cs typeface="Arial" panose="020B0604020202020204" pitchFamily="34" charset="0"/>
            </a:endParaRPr>
          </a:p>
          <a:p>
            <a:pPr marL="228600" indent="-228600">
              <a:buFont typeface="+mj-lt"/>
              <a:buAutoNum type="arabicPeriod"/>
            </a:pPr>
            <a:r>
              <a:rPr lang="en-GB" sz="1100" dirty="0"/>
              <a:t>Professionals across care settings made aware of end-of-life preference information </a:t>
            </a:r>
            <a:endParaRPr lang="en-GB" sz="1100" dirty="0">
              <a:latin typeface="Arial" panose="020B0604020202020204" pitchFamily="34" charset="0"/>
              <a:ea typeface="Calibri"/>
              <a:cs typeface="Arial" panose="020B0604020202020204" pitchFamily="34" charset="0"/>
            </a:endParaRPr>
          </a:p>
          <a:p>
            <a:pPr marL="228600" indent="-228600">
              <a:buFont typeface="+mj-lt"/>
              <a:buAutoNum type="arabicPeriod"/>
            </a:pPr>
            <a:r>
              <a:rPr lang="en-GB" sz="1100" dirty="0"/>
              <a:t>GPs and community pharmacists can utilise electronic prescriptions </a:t>
            </a:r>
            <a:endParaRPr lang="en-GB" sz="1100" dirty="0">
              <a:latin typeface="Arial" panose="020B0604020202020204" pitchFamily="34" charset="0"/>
              <a:ea typeface="Calibri"/>
              <a:cs typeface="Arial" panose="020B0604020202020204" pitchFamily="34" charset="0"/>
            </a:endParaRPr>
          </a:p>
          <a:p>
            <a:pPr marL="228600" indent="-228600">
              <a:buFont typeface="+mj-lt"/>
              <a:buAutoNum type="arabicPeriod"/>
            </a:pPr>
            <a:r>
              <a:rPr lang="en-GB" sz="1100" dirty="0"/>
              <a:t>Patients can book appointments and order repeat prescriptions from their GP practice </a:t>
            </a:r>
            <a:endParaRPr lang="en-GB" sz="1100" dirty="0">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8"/>
          </p:nvPr>
        </p:nvSpPr>
        <p:spPr/>
        <p:txBody>
          <a:bodyPr/>
          <a:lstStyle/>
          <a:p>
            <a:pPr lvl="0"/>
            <a:fld id="{5D69C39F-3355-4E9E-8346-4B9EC61F6E8C}" type="slidenum">
              <a:rPr lang="en-GB" smtClean="0"/>
              <a:t>29</a:t>
            </a:fld>
            <a:endParaRPr lang="en-GB" dirty="0"/>
          </a:p>
        </p:txBody>
      </p:sp>
      <p:sp>
        <p:nvSpPr>
          <p:cNvPr id="6" name="TextBox 5"/>
          <p:cNvSpPr txBox="1"/>
          <p:nvPr/>
        </p:nvSpPr>
        <p:spPr>
          <a:xfrm>
            <a:off x="467543" y="1844824"/>
            <a:ext cx="828091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latin typeface="Arial" panose="020B0604020202020204" pitchFamily="34" charset="0"/>
                <a:cs typeface="Arial" panose="020B0604020202020204" pitchFamily="34" charset="0"/>
              </a:rPr>
              <a:t>Kent &amp; Medway have </a:t>
            </a:r>
            <a:r>
              <a:rPr lang="en-GB" sz="1200" dirty="0" smtClean="0">
                <a:latin typeface="Arial" panose="020B0604020202020204" pitchFamily="34" charset="0"/>
                <a:cs typeface="Arial" panose="020B0604020202020204" pitchFamily="34" charset="0"/>
              </a:rPr>
              <a:t>initiatives </a:t>
            </a:r>
            <a:r>
              <a:rPr lang="en-GB" sz="1200" dirty="0">
                <a:latin typeface="Arial" panose="020B0604020202020204" pitchFamily="34" charset="0"/>
                <a:cs typeface="Arial" panose="020B0604020202020204" pitchFamily="34" charset="0"/>
              </a:rPr>
              <a:t>underway to </a:t>
            </a:r>
            <a:r>
              <a:rPr lang="en-GB" sz="1200" dirty="0" smtClean="0">
                <a:latin typeface="Arial" panose="020B0604020202020204" pitchFamily="34" charset="0"/>
                <a:cs typeface="Arial" panose="020B0604020202020204" pitchFamily="34" charset="0"/>
              </a:rPr>
              <a:t>deliver </a:t>
            </a:r>
            <a:r>
              <a:rPr lang="en-GB" sz="1200" dirty="0">
                <a:latin typeface="Arial" panose="020B0604020202020204" pitchFamily="34" charset="0"/>
                <a:cs typeface="Arial" panose="020B0604020202020204" pitchFamily="34" charset="0"/>
              </a:rPr>
              <a:t>the 10 universal capabilities </a:t>
            </a:r>
            <a:r>
              <a:rPr lang="en-GB" sz="1200" dirty="0" smtClean="0">
                <a:latin typeface="Arial" panose="020B0604020202020204" pitchFamily="34" charset="0"/>
                <a:cs typeface="Arial" panose="020B0604020202020204" pitchFamily="34" charset="0"/>
              </a:rPr>
              <a:t>as </a:t>
            </a:r>
            <a:r>
              <a:rPr lang="en-GB" sz="1200" dirty="0">
                <a:latin typeface="Arial" panose="020B0604020202020204" pitchFamily="34" charset="0"/>
                <a:cs typeface="Arial" panose="020B0604020202020204" pitchFamily="34" charset="0"/>
              </a:rPr>
              <a:t>defined by NHS England </a:t>
            </a:r>
            <a:r>
              <a:rPr lang="en-GB" sz="1200" dirty="0" smtClean="0">
                <a:latin typeface="Arial" panose="020B0604020202020204" pitchFamily="34" charset="0"/>
                <a:cs typeface="Arial" panose="020B0604020202020204" pitchFamily="34" charset="0"/>
              </a:rPr>
              <a:t>below. These universal </a:t>
            </a:r>
            <a:r>
              <a:rPr lang="en-GB" sz="1200" dirty="0">
                <a:latin typeface="Arial" panose="020B0604020202020204" pitchFamily="34" charset="0"/>
                <a:cs typeface="Arial" panose="020B0604020202020204" pitchFamily="34" charset="0"/>
              </a:rPr>
              <a:t>capabilities </a:t>
            </a:r>
            <a:r>
              <a:rPr lang="en-GB" sz="1200" dirty="0" smtClean="0">
                <a:latin typeface="Arial" panose="020B0604020202020204" pitchFamily="34" charset="0"/>
                <a:cs typeface="Arial" panose="020B0604020202020204" pitchFamily="34" charset="0"/>
              </a:rPr>
              <a:t>will facilitate operating </a:t>
            </a:r>
            <a:r>
              <a:rPr lang="en-GB" sz="1200" dirty="0">
                <a:latin typeface="Arial" panose="020B0604020202020204" pitchFamily="34" charset="0"/>
                <a:cs typeface="Arial" panose="020B0604020202020204" pitchFamily="34" charset="0"/>
              </a:rPr>
              <a:t>Paper-free at the Point of Care. Substantive delivery is planned by end-March 2018. </a:t>
            </a:r>
          </a:p>
        </p:txBody>
      </p:sp>
    </p:spTree>
    <p:extLst>
      <p:ext uri="{BB962C8B-B14F-4D97-AF65-F5344CB8AC3E}">
        <p14:creationId xmlns:p14="http://schemas.microsoft.com/office/powerpoint/2010/main" val="4156682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1. Overview</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Purpose</a:t>
            </a:r>
          </a:p>
          <a:p>
            <a:pPr marL="342900" indent="-342900">
              <a:buFont typeface="Arial" panose="020B0604020202020204" pitchFamily="34" charset="0"/>
              <a:buChar char="•"/>
            </a:pPr>
            <a:r>
              <a:rPr lang="en-GB" dirty="0" smtClean="0"/>
              <a:t>Scope</a:t>
            </a:r>
            <a:endParaRPr lang="en-GB" dirty="0"/>
          </a:p>
          <a:p>
            <a:pPr marL="342900" indent="-342900">
              <a:buFont typeface="Arial" panose="020B0604020202020204" pitchFamily="34" charset="0"/>
              <a:buChar char="•"/>
            </a:pPr>
            <a:r>
              <a:rPr lang="en-GB" dirty="0" smtClean="0"/>
              <a:t>Governance</a:t>
            </a:r>
          </a:p>
          <a:p>
            <a:endParaRPr lang="en-GB" dirty="0" smtClean="0"/>
          </a:p>
          <a:p>
            <a:endParaRPr lang="en-GB" dirty="0"/>
          </a:p>
        </p:txBody>
      </p:sp>
    </p:spTree>
    <p:extLst>
      <p:ext uri="{BB962C8B-B14F-4D97-AF65-F5344CB8AC3E}">
        <p14:creationId xmlns:p14="http://schemas.microsoft.com/office/powerpoint/2010/main" val="3401735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a:t>
            </a:r>
            <a:r>
              <a:rPr lang="en-GB" dirty="0"/>
              <a:t>sharing plans</a:t>
            </a:r>
          </a:p>
        </p:txBody>
      </p:sp>
      <p:sp>
        <p:nvSpPr>
          <p:cNvPr id="3" name="Content Placeholder 2"/>
          <p:cNvSpPr>
            <a:spLocks noGrp="1"/>
          </p:cNvSpPr>
          <p:nvPr>
            <p:ph idx="1"/>
          </p:nvPr>
        </p:nvSpPr>
        <p:spPr/>
        <p:txBody>
          <a:bodyPr/>
          <a:lstStyle/>
          <a:p>
            <a:pPr marL="228600" indent="-228600">
              <a:buFont typeface="+mj-lt"/>
              <a:buAutoNum type="arabicPeriod"/>
            </a:pPr>
            <a:endParaRPr lang="en-GB" sz="1100" dirty="0" smtClean="0"/>
          </a:p>
          <a:p>
            <a:pPr marL="228600" indent="-228600">
              <a:buFont typeface="+mj-lt"/>
              <a:buAutoNum type="arabicPeriod"/>
            </a:pPr>
            <a:endParaRPr lang="en-GB" sz="1100" dirty="0"/>
          </a:p>
          <a:p>
            <a:pPr marL="228600" indent="-228600">
              <a:buFont typeface="+mj-lt"/>
              <a:buAutoNum type="arabicPeriod"/>
            </a:pPr>
            <a:endParaRPr lang="en-GB" sz="1100" dirty="0" smtClean="0"/>
          </a:p>
          <a:p>
            <a:pPr marL="228600" indent="-228600">
              <a:buFont typeface="+mj-lt"/>
              <a:buAutoNum type="arabicPeriod"/>
            </a:pPr>
            <a:endParaRPr lang="en-GB" sz="1100" dirty="0" smtClean="0"/>
          </a:p>
          <a:p>
            <a:endParaRPr lang="en-GB" sz="1200" dirty="0" smtClean="0"/>
          </a:p>
          <a:p>
            <a:r>
              <a:rPr lang="en-GB" sz="1200" dirty="0" smtClean="0"/>
              <a:t>Key </a:t>
            </a:r>
            <a:r>
              <a:rPr lang="en-GB" sz="1200" dirty="0"/>
              <a:t>requirements</a:t>
            </a:r>
          </a:p>
          <a:p>
            <a:pPr lvl="1"/>
            <a:r>
              <a:rPr lang="en-GB" sz="1100" dirty="0"/>
              <a:t>GPs receive structured clinical documents from acute hospitals at patient discharge [Transfers of care] </a:t>
            </a:r>
          </a:p>
          <a:p>
            <a:pPr lvl="1"/>
            <a:r>
              <a:rPr lang="en-GB" sz="1100" dirty="0"/>
              <a:t>Clinicians can perform medicines reconciliation and contra-indication checking at point of patient admission [Medicines management and optimisation] </a:t>
            </a:r>
          </a:p>
          <a:p>
            <a:pPr lvl="1"/>
            <a:r>
              <a:rPr lang="en-GB" sz="1100" dirty="0"/>
              <a:t>Care professionals are prompted take proactive action for deteriorating patients [Decision support] </a:t>
            </a:r>
          </a:p>
          <a:p>
            <a:pPr lvl="1"/>
            <a:r>
              <a:rPr lang="en-GB" sz="1100" dirty="0"/>
              <a:t>Professionals involved in the care of a patient in crisis can co-ordinate their care through a shared care plan [Records, assessment and plans]</a:t>
            </a:r>
          </a:p>
          <a:p>
            <a:pPr marL="228600" indent="-228600">
              <a:buFont typeface="+mj-lt"/>
              <a:buAutoNum type="arabicPeriod"/>
            </a:pPr>
            <a:endParaRPr lang="en-GB" sz="1100" dirty="0" smtClean="0"/>
          </a:p>
        </p:txBody>
      </p:sp>
      <p:sp>
        <p:nvSpPr>
          <p:cNvPr id="4" name="Slide Number Placeholder 3"/>
          <p:cNvSpPr>
            <a:spLocks noGrp="1"/>
          </p:cNvSpPr>
          <p:nvPr>
            <p:ph type="sldNum" sz="quarter" idx="8"/>
          </p:nvPr>
        </p:nvSpPr>
        <p:spPr/>
        <p:txBody>
          <a:bodyPr/>
          <a:lstStyle/>
          <a:p>
            <a:pPr lvl="0"/>
            <a:fld id="{5D69C39F-3355-4E9E-8346-4B9EC61F6E8C}" type="slidenum">
              <a:rPr lang="en-GB" smtClean="0"/>
              <a:t>30</a:t>
            </a:fld>
            <a:endParaRPr lang="en-GB" dirty="0"/>
          </a:p>
        </p:txBody>
      </p:sp>
      <p:sp>
        <p:nvSpPr>
          <p:cNvPr id="6" name="TextBox 5"/>
          <p:cNvSpPr txBox="1"/>
          <p:nvPr/>
        </p:nvSpPr>
        <p:spPr>
          <a:xfrm>
            <a:off x="467543" y="1844824"/>
            <a:ext cx="828091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latin typeface="Arial" panose="020B0604020202020204" pitchFamily="34" charset="0"/>
                <a:cs typeface="Arial" panose="020B0604020202020204" pitchFamily="34" charset="0"/>
              </a:rPr>
              <a:t>Health and care professionals will need to access and share information, alert, task and notify across care settings. Kent &amp; Medway are evolving initiatives to develop and implement a joint information sharing approach. To extract the most value from the sharing of </a:t>
            </a:r>
            <a:r>
              <a:rPr lang="en-GB" sz="1200" dirty="0" smtClean="0">
                <a:latin typeface="Arial" panose="020B0604020202020204" pitchFamily="34" charset="0"/>
                <a:cs typeface="Arial" panose="020B0604020202020204" pitchFamily="34" charset="0"/>
              </a:rPr>
              <a:t>information, common standards will be adopted e.g. SNOMED-CT </a:t>
            </a:r>
            <a:r>
              <a:rPr lang="en-GB" sz="1200" dirty="0">
                <a:latin typeface="Arial" panose="020B0604020202020204" pitchFamily="34" charset="0"/>
                <a:cs typeface="Arial" panose="020B0604020202020204" pitchFamily="34" charset="0"/>
              </a:rPr>
              <a:t>to support direct management of </a:t>
            </a:r>
            <a:r>
              <a:rPr lang="en-GB" sz="1200" dirty="0" smtClean="0">
                <a:latin typeface="Arial" panose="020B0604020202020204" pitchFamily="34" charset="0"/>
                <a:cs typeface="Arial" panose="020B0604020202020204" pitchFamily="34" charset="0"/>
              </a:rPr>
              <a:t>care and Dictionary </a:t>
            </a:r>
            <a:r>
              <a:rPr lang="en-GB" sz="1200" dirty="0">
                <a:latin typeface="Arial" panose="020B0604020202020204" pitchFamily="34" charset="0"/>
                <a:cs typeface="Arial" panose="020B0604020202020204" pitchFamily="34" charset="0"/>
              </a:rPr>
              <a:t>of Medicines and Devices </a:t>
            </a:r>
            <a:r>
              <a:rPr lang="en-GB" sz="1200" dirty="0" smtClean="0">
                <a:latin typeface="Arial" panose="020B0604020202020204" pitchFamily="34" charset="0"/>
                <a:cs typeface="Arial" panose="020B0604020202020204" pitchFamily="34" charset="0"/>
              </a:rPr>
              <a:t>to </a:t>
            </a:r>
            <a:r>
              <a:rPr lang="en-GB" sz="1200" dirty="0">
                <a:latin typeface="Arial" panose="020B0604020202020204" pitchFamily="34" charset="0"/>
                <a:cs typeface="Arial" panose="020B0604020202020204" pitchFamily="34" charset="0"/>
              </a:rPr>
              <a:t>describe all medicines and </a:t>
            </a:r>
            <a:r>
              <a:rPr lang="en-GB" sz="1200" dirty="0" smtClean="0">
                <a:latin typeface="Arial" panose="020B0604020202020204" pitchFamily="34" charset="0"/>
                <a:cs typeface="Arial" panose="020B0604020202020204" pitchFamily="34" charset="0"/>
              </a:rPr>
              <a:t>devices.</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200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5</a:t>
            </a:r>
            <a:r>
              <a:rPr lang="en-GB" dirty="0" smtClean="0"/>
              <a:t>. Next steps</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Implementation plans</a:t>
            </a:r>
          </a:p>
          <a:p>
            <a:pPr marL="342900" indent="-342900">
              <a:buFont typeface="Arial" panose="020B0604020202020204" pitchFamily="34" charset="0"/>
              <a:buChar char="•"/>
            </a:pPr>
            <a:r>
              <a:rPr lang="en-GB" dirty="0" smtClean="0"/>
              <a:t>Next steps</a:t>
            </a:r>
          </a:p>
        </p:txBody>
      </p:sp>
    </p:spTree>
    <p:extLst>
      <p:ext uri="{BB962C8B-B14F-4D97-AF65-F5344CB8AC3E}">
        <p14:creationId xmlns:p14="http://schemas.microsoft.com/office/powerpoint/2010/main" val="333280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Kent &amp; Medway high level programme plan</a:t>
            </a:r>
            <a:endParaRPr lang="en-GB" dirty="0"/>
          </a:p>
        </p:txBody>
      </p:sp>
      <p:sp>
        <p:nvSpPr>
          <p:cNvPr id="4" name="Slide Number Placeholder 3"/>
          <p:cNvSpPr>
            <a:spLocks noGrp="1"/>
          </p:cNvSpPr>
          <p:nvPr>
            <p:ph type="sldNum" sz="quarter" idx="8"/>
          </p:nvPr>
        </p:nvSpPr>
        <p:spPr/>
        <p:txBody>
          <a:bodyPr/>
          <a:lstStyle/>
          <a:p>
            <a:pPr lvl="0"/>
            <a:fld id="{5D69C39F-3355-4E9E-8346-4B9EC61F6E8C}" type="slidenum">
              <a:rPr lang="en-GB" smtClean="0"/>
              <a:pPr lvl="0"/>
              <a:t>32</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03608464"/>
              </p:ext>
            </p:extLst>
          </p:nvPr>
        </p:nvGraphicFramePr>
        <p:xfrm>
          <a:off x="323528" y="2348881"/>
          <a:ext cx="8591543" cy="3024334"/>
        </p:xfrm>
        <a:graphic>
          <a:graphicData uri="http://schemas.openxmlformats.org/drawingml/2006/table">
            <a:tbl>
              <a:tblPr/>
              <a:tblGrid>
                <a:gridCol w="2890995"/>
                <a:gridCol w="407182"/>
                <a:gridCol w="407182"/>
                <a:gridCol w="407182"/>
                <a:gridCol w="407182"/>
                <a:gridCol w="407182"/>
                <a:gridCol w="407182"/>
                <a:gridCol w="407182"/>
                <a:gridCol w="407182"/>
                <a:gridCol w="407182"/>
                <a:gridCol w="407182"/>
                <a:gridCol w="407182"/>
                <a:gridCol w="407182"/>
                <a:gridCol w="407182"/>
                <a:gridCol w="407182"/>
              </a:tblGrid>
              <a:tr h="327968">
                <a:tc rowSpan="2">
                  <a:txBody>
                    <a:bodyPr/>
                    <a:lstStyle/>
                    <a:p>
                      <a:pPr algn="ctr" fontAlgn="ctr"/>
                      <a:r>
                        <a:rPr lang="en-GB" sz="1200" b="0" i="0" u="none" strike="noStrike" dirty="0">
                          <a:solidFill>
                            <a:srgbClr val="000000"/>
                          </a:solidFill>
                          <a:effectLst/>
                          <a:latin typeface="Calibri"/>
                        </a:rPr>
                        <a:t>Kent </a:t>
                      </a:r>
                      <a:r>
                        <a:rPr lang="en-GB" sz="1200" b="0" i="0" u="none" strike="noStrike" dirty="0" smtClean="0">
                          <a:solidFill>
                            <a:srgbClr val="000000"/>
                          </a:solidFill>
                          <a:effectLst/>
                          <a:latin typeface="Calibri"/>
                        </a:rPr>
                        <a:t>&amp;</a:t>
                      </a:r>
                      <a:r>
                        <a:rPr lang="en-GB" sz="1200" b="0" i="0" u="none" strike="noStrike" baseline="0" dirty="0" smtClean="0">
                          <a:solidFill>
                            <a:srgbClr val="000000"/>
                          </a:solidFill>
                          <a:effectLst/>
                          <a:latin typeface="Calibri"/>
                        </a:rPr>
                        <a:t> Medway</a:t>
                      </a:r>
                      <a:r>
                        <a:rPr lang="en-GB" sz="1200" b="0" i="0" u="none" strike="noStrike" dirty="0" smtClean="0">
                          <a:solidFill>
                            <a:srgbClr val="000000"/>
                          </a:solidFill>
                          <a:effectLst/>
                          <a:latin typeface="Calibri"/>
                        </a:rPr>
                        <a:t> </a:t>
                      </a:r>
                      <a:r>
                        <a:rPr lang="en-GB" sz="1200" b="0" i="0" u="none" strike="noStrike" dirty="0">
                          <a:solidFill>
                            <a:srgbClr val="000000"/>
                          </a:solidFill>
                          <a:effectLst/>
                          <a:latin typeface="Calibri"/>
                        </a:rPr>
                        <a:t>LDR plans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2">
                  <a:txBody>
                    <a:bodyPr/>
                    <a:lstStyle/>
                    <a:p>
                      <a:pPr algn="ctr" fontAlgn="b"/>
                      <a:r>
                        <a:rPr lang="en-GB" sz="1200" b="0" i="0" u="none" strike="noStrike">
                          <a:solidFill>
                            <a:srgbClr val="000000"/>
                          </a:solidFill>
                          <a:effectLst/>
                          <a:latin typeface="Calibri"/>
                        </a:rPr>
                        <a:t>2016/17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GB"/>
                    </a:p>
                  </a:txBody>
                  <a:tcPr/>
                </a:tc>
                <a:tc gridSpan="4">
                  <a:txBody>
                    <a:bodyPr/>
                    <a:lstStyle/>
                    <a:p>
                      <a:pPr algn="ctr" fontAlgn="b"/>
                      <a:r>
                        <a:rPr lang="en-GB" sz="1200" b="0" i="0" u="none" strike="noStrike">
                          <a:solidFill>
                            <a:srgbClr val="000000"/>
                          </a:solidFill>
                          <a:effectLst/>
                          <a:latin typeface="Calibri"/>
                        </a:rPr>
                        <a:t>2017/18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GB" sz="1200" b="0" i="0" u="none" strike="noStrike">
                          <a:solidFill>
                            <a:srgbClr val="000000"/>
                          </a:solidFill>
                          <a:effectLst/>
                          <a:latin typeface="Calibri"/>
                        </a:rPr>
                        <a:t>2018/19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b"/>
                      <a:r>
                        <a:rPr lang="en-GB" sz="1200" b="0" i="0" u="none" strike="noStrike">
                          <a:solidFill>
                            <a:srgbClr val="000000"/>
                          </a:solidFill>
                          <a:effectLst/>
                          <a:latin typeface="Calibri"/>
                        </a:rPr>
                        <a:t>2019/20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36606">
                <a:tc vMerge="1">
                  <a:txBody>
                    <a:bodyPr/>
                    <a:lstStyle/>
                    <a:p>
                      <a:endParaRPr lang="en-GB"/>
                    </a:p>
                  </a:txBody>
                  <a:tcPr/>
                </a:tc>
                <a:tc>
                  <a:txBody>
                    <a:bodyPr/>
                    <a:lstStyle/>
                    <a:p>
                      <a:pPr algn="ctr" fontAlgn="b"/>
                      <a:r>
                        <a:rPr lang="en-GB" sz="1200" b="0" i="0" u="none" strike="noStrike">
                          <a:solidFill>
                            <a:srgbClr val="000000"/>
                          </a:solidFill>
                          <a:effectLst/>
                          <a:latin typeface="Calibri"/>
                        </a:rPr>
                        <a:t>Q3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GB" sz="1200" b="0" i="0" u="none" strike="noStrike">
                          <a:solidFill>
                            <a:srgbClr val="000000"/>
                          </a:solidFill>
                          <a:effectLst/>
                          <a:latin typeface="Calibri"/>
                        </a:rPr>
                        <a:t>Q4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GB" sz="1200" b="0" i="0" u="none" strike="noStrike">
                          <a:solidFill>
                            <a:srgbClr val="000000"/>
                          </a:solidFill>
                          <a:effectLst/>
                          <a:latin typeface="Calibri"/>
                        </a:rPr>
                        <a:t>Q1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GB" sz="1200" b="0" i="0" u="none" strike="noStrike">
                          <a:solidFill>
                            <a:srgbClr val="000000"/>
                          </a:solidFill>
                          <a:effectLst/>
                          <a:latin typeface="Calibri"/>
                        </a:rPr>
                        <a:t>Q2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GB" sz="1200" b="0" i="0" u="none" strike="noStrike">
                          <a:solidFill>
                            <a:srgbClr val="000000"/>
                          </a:solidFill>
                          <a:effectLst/>
                          <a:latin typeface="Calibri"/>
                        </a:rPr>
                        <a:t>Q3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GB" sz="1200" b="0" i="0" u="none" strike="noStrike">
                          <a:solidFill>
                            <a:srgbClr val="000000"/>
                          </a:solidFill>
                          <a:effectLst/>
                          <a:latin typeface="Calibri"/>
                        </a:rPr>
                        <a:t>Q4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GB" sz="1200" b="0" i="0" u="none" strike="noStrike">
                          <a:solidFill>
                            <a:srgbClr val="000000"/>
                          </a:solidFill>
                          <a:effectLst/>
                          <a:latin typeface="Calibri"/>
                        </a:rPr>
                        <a:t>Q1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GB" sz="1200" b="0" i="0" u="none" strike="noStrike">
                          <a:solidFill>
                            <a:srgbClr val="000000"/>
                          </a:solidFill>
                          <a:effectLst/>
                          <a:latin typeface="Calibri"/>
                        </a:rPr>
                        <a:t>Q2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GB" sz="1200" b="0" i="0" u="none" strike="noStrike">
                          <a:solidFill>
                            <a:srgbClr val="000000"/>
                          </a:solidFill>
                          <a:effectLst/>
                          <a:latin typeface="Calibri"/>
                        </a:rPr>
                        <a:t>Q3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GB" sz="1200" b="0" i="0" u="none" strike="noStrike">
                          <a:solidFill>
                            <a:srgbClr val="000000"/>
                          </a:solidFill>
                          <a:effectLst/>
                          <a:latin typeface="Calibri"/>
                        </a:rPr>
                        <a:t>Q4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GB" sz="1200" b="0" i="0" u="none" strike="noStrike">
                          <a:solidFill>
                            <a:srgbClr val="000000"/>
                          </a:solidFill>
                          <a:effectLst/>
                          <a:latin typeface="Calibri"/>
                        </a:rPr>
                        <a:t>Q1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GB" sz="1200" b="0" i="0" u="none" strike="noStrike">
                          <a:solidFill>
                            <a:srgbClr val="000000"/>
                          </a:solidFill>
                          <a:effectLst/>
                          <a:latin typeface="Calibri"/>
                        </a:rPr>
                        <a:t>Q2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GB" sz="1200" b="0" i="0" u="none" strike="noStrike">
                          <a:solidFill>
                            <a:srgbClr val="000000"/>
                          </a:solidFill>
                          <a:effectLst/>
                          <a:latin typeface="Calibri"/>
                        </a:rPr>
                        <a:t>Q3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GB" sz="1200" b="0" i="0" u="none" strike="noStrike">
                          <a:solidFill>
                            <a:srgbClr val="000000"/>
                          </a:solidFill>
                          <a:effectLst/>
                          <a:latin typeface="Calibri"/>
                        </a:rPr>
                        <a:t>Q4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45976">
                <a:tc>
                  <a:txBody>
                    <a:bodyPr/>
                    <a:lstStyle/>
                    <a:p>
                      <a:pPr algn="l" fontAlgn="ctr"/>
                      <a:r>
                        <a:rPr lang="en-GB" sz="1200" b="0" i="0" u="none" strike="noStrike" dirty="0">
                          <a:solidFill>
                            <a:srgbClr val="000000"/>
                          </a:solidFill>
                          <a:effectLst/>
                          <a:latin typeface="Calibri"/>
                        </a:rPr>
                        <a:t>Establish </a:t>
                      </a:r>
                      <a:r>
                        <a:rPr lang="en-GB" sz="1200" b="0" i="0" u="none" strike="noStrike" dirty="0" smtClean="0">
                          <a:solidFill>
                            <a:srgbClr val="000000"/>
                          </a:solidFill>
                          <a:effectLst/>
                          <a:latin typeface="Calibri"/>
                        </a:rPr>
                        <a:t>Kent &amp; Medway governance</a:t>
                      </a:r>
                      <a:endParaRPr lang="en-GB"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976">
                <a:tc>
                  <a:txBody>
                    <a:bodyPr/>
                    <a:lstStyle/>
                    <a:p>
                      <a:pPr algn="l" fontAlgn="ctr"/>
                      <a:r>
                        <a:rPr lang="en-GB" sz="1200" b="0" i="0" u="none" strike="noStrike" dirty="0">
                          <a:solidFill>
                            <a:srgbClr val="000000"/>
                          </a:solidFill>
                          <a:effectLst/>
                          <a:latin typeface="Calibri"/>
                        </a:rPr>
                        <a:t>Agree Kent </a:t>
                      </a:r>
                      <a:r>
                        <a:rPr lang="en-GB" sz="1200" b="0" i="0" u="none" strike="noStrike" dirty="0" smtClean="0">
                          <a:solidFill>
                            <a:srgbClr val="000000"/>
                          </a:solidFill>
                          <a:effectLst/>
                          <a:latin typeface="Calibri"/>
                        </a:rPr>
                        <a:t>&amp; Medway approach</a:t>
                      </a:r>
                      <a:endParaRPr lang="en-GB"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en-GB" sz="12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976">
                <a:tc>
                  <a:txBody>
                    <a:bodyPr/>
                    <a:lstStyle/>
                    <a:p>
                      <a:pPr algn="l" fontAlgn="ctr"/>
                      <a:r>
                        <a:rPr lang="en-GB" sz="1200" b="0" i="0" u="none" strike="noStrike" dirty="0">
                          <a:solidFill>
                            <a:srgbClr val="000000"/>
                          </a:solidFill>
                          <a:effectLst/>
                          <a:latin typeface="Calibri"/>
                        </a:rPr>
                        <a:t>Develop Full Business Case (FBC)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GB" sz="12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976">
                <a:tc>
                  <a:txBody>
                    <a:bodyPr/>
                    <a:lstStyle/>
                    <a:p>
                      <a:pPr algn="l" fontAlgn="ctr"/>
                      <a:r>
                        <a:rPr lang="en-GB" sz="1200" b="0" i="0" u="none" strike="noStrike" dirty="0">
                          <a:solidFill>
                            <a:srgbClr val="000000"/>
                          </a:solidFill>
                          <a:effectLst/>
                          <a:latin typeface="Calibri"/>
                        </a:rPr>
                        <a:t>Present FBC for approval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2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976">
                <a:tc>
                  <a:txBody>
                    <a:bodyPr/>
                    <a:lstStyle/>
                    <a:p>
                      <a:pPr algn="l" fontAlgn="ctr"/>
                      <a:r>
                        <a:rPr lang="en-GB" sz="1200" b="0" i="0" u="none" strike="noStrike" dirty="0">
                          <a:solidFill>
                            <a:srgbClr val="000000"/>
                          </a:solidFill>
                          <a:effectLst/>
                          <a:latin typeface="Calibri"/>
                        </a:rPr>
                        <a:t>*Following depend on agreed approach*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976">
                <a:tc>
                  <a:txBody>
                    <a:bodyPr/>
                    <a:lstStyle/>
                    <a:p>
                      <a:pPr algn="l" fontAlgn="ctr"/>
                      <a:r>
                        <a:rPr lang="en-GB" sz="1200" b="0" i="0" u="none" strike="noStrike" dirty="0">
                          <a:solidFill>
                            <a:srgbClr val="000000"/>
                          </a:solidFill>
                          <a:effectLst/>
                          <a:latin typeface="Calibri"/>
                        </a:rPr>
                        <a:t>Expand </a:t>
                      </a:r>
                      <a:r>
                        <a:rPr lang="en-GB" sz="1200" b="0" i="0" u="none" strike="noStrike" dirty="0" smtClean="0">
                          <a:solidFill>
                            <a:srgbClr val="000000"/>
                          </a:solidFill>
                          <a:effectLst/>
                          <a:latin typeface="Calibri"/>
                        </a:rPr>
                        <a:t>interoperability</a:t>
                      </a:r>
                      <a:r>
                        <a:rPr lang="en-GB" sz="1200" b="0" i="0" u="none" strike="noStrike" baseline="0" dirty="0" smtClean="0">
                          <a:solidFill>
                            <a:srgbClr val="000000"/>
                          </a:solidFill>
                          <a:effectLst/>
                          <a:latin typeface="Calibri"/>
                        </a:rPr>
                        <a:t> (</a:t>
                      </a:r>
                      <a:r>
                        <a:rPr lang="en-GB" sz="1200" b="0" i="0" u="none" strike="noStrike" dirty="0" smtClean="0">
                          <a:solidFill>
                            <a:srgbClr val="000000"/>
                          </a:solidFill>
                          <a:effectLst/>
                          <a:latin typeface="Calibri"/>
                        </a:rPr>
                        <a:t>MIG) </a:t>
                      </a:r>
                      <a:r>
                        <a:rPr lang="en-GB" sz="1200" b="0" i="0" u="none" strike="noStrike" dirty="0">
                          <a:solidFill>
                            <a:srgbClr val="000000"/>
                          </a:solidFill>
                          <a:effectLst/>
                          <a:latin typeface="Calibri"/>
                        </a:rPr>
                        <a:t>implementation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976">
                <a:tc>
                  <a:txBody>
                    <a:bodyPr/>
                    <a:lstStyle/>
                    <a:p>
                      <a:pPr algn="l" fontAlgn="ctr"/>
                      <a:r>
                        <a:rPr lang="en-GB" sz="1200" b="0" i="0" u="none" strike="noStrike" dirty="0">
                          <a:solidFill>
                            <a:srgbClr val="000000"/>
                          </a:solidFill>
                          <a:effectLst/>
                          <a:latin typeface="Calibri"/>
                        </a:rPr>
                        <a:t>Kent </a:t>
                      </a:r>
                      <a:r>
                        <a:rPr lang="en-GB" sz="1200" b="0" i="0" u="none" strike="noStrike" dirty="0" smtClean="0">
                          <a:solidFill>
                            <a:srgbClr val="000000"/>
                          </a:solidFill>
                          <a:effectLst/>
                          <a:latin typeface="Calibri"/>
                        </a:rPr>
                        <a:t>&amp; Medway solution – </a:t>
                      </a:r>
                      <a:r>
                        <a:rPr lang="en-GB" sz="1200" b="0" i="0" u="none" strike="noStrike" dirty="0">
                          <a:solidFill>
                            <a:srgbClr val="000000"/>
                          </a:solidFill>
                          <a:effectLst/>
                          <a:latin typeface="Calibri"/>
                        </a:rPr>
                        <a:t>procurement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976">
                <a:tc>
                  <a:txBody>
                    <a:bodyPr/>
                    <a:lstStyle/>
                    <a:p>
                      <a:pPr algn="l" fontAlgn="ctr"/>
                      <a:r>
                        <a:rPr lang="fr-FR" sz="1200" b="0" i="0" u="none" strike="noStrike" dirty="0">
                          <a:solidFill>
                            <a:srgbClr val="000000"/>
                          </a:solidFill>
                          <a:effectLst/>
                          <a:latin typeface="Calibri"/>
                        </a:rPr>
                        <a:t>Kent </a:t>
                      </a:r>
                      <a:r>
                        <a:rPr lang="fr-FR" sz="1200" b="0" i="0" u="none" strike="noStrike" dirty="0" smtClean="0">
                          <a:solidFill>
                            <a:srgbClr val="000000"/>
                          </a:solidFill>
                          <a:effectLst/>
                          <a:latin typeface="Calibri"/>
                        </a:rPr>
                        <a:t>&amp;</a:t>
                      </a:r>
                      <a:r>
                        <a:rPr lang="fr-FR" sz="1200" b="0" i="0" u="none" strike="noStrike" baseline="0" dirty="0" smtClean="0">
                          <a:solidFill>
                            <a:srgbClr val="000000"/>
                          </a:solidFill>
                          <a:effectLst/>
                          <a:latin typeface="Calibri"/>
                        </a:rPr>
                        <a:t> Medway</a:t>
                      </a:r>
                      <a:r>
                        <a:rPr lang="fr-FR" sz="1200" b="0" i="0" u="none" strike="noStrike" dirty="0" smtClean="0">
                          <a:solidFill>
                            <a:srgbClr val="000000"/>
                          </a:solidFill>
                          <a:effectLst/>
                          <a:latin typeface="Calibri"/>
                        </a:rPr>
                        <a:t> </a:t>
                      </a:r>
                      <a:r>
                        <a:rPr lang="fr-FR" sz="1200" b="0" i="0" u="none" strike="noStrike" dirty="0">
                          <a:solidFill>
                            <a:srgbClr val="000000"/>
                          </a:solidFill>
                          <a:effectLst/>
                          <a:latin typeface="Calibri"/>
                        </a:rPr>
                        <a:t>solution - configuration </a:t>
                      </a:r>
                      <a:r>
                        <a:rPr lang="fr-FR" sz="1200" b="0" i="0" u="none" strike="noStrike" dirty="0" smtClean="0">
                          <a:solidFill>
                            <a:srgbClr val="000000"/>
                          </a:solidFill>
                          <a:effectLst/>
                          <a:latin typeface="Calibri"/>
                        </a:rPr>
                        <a:t>etc.</a:t>
                      </a:r>
                      <a:endParaRPr lang="fr-FR" sz="12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976">
                <a:tc>
                  <a:txBody>
                    <a:bodyPr/>
                    <a:lstStyle/>
                    <a:p>
                      <a:pPr algn="l" fontAlgn="ctr"/>
                      <a:r>
                        <a:rPr lang="en-GB" sz="1200" b="0" i="0" u="none" strike="noStrike" dirty="0">
                          <a:solidFill>
                            <a:srgbClr val="000000"/>
                          </a:solidFill>
                          <a:effectLst/>
                          <a:latin typeface="Calibri"/>
                        </a:rPr>
                        <a:t>Kent </a:t>
                      </a:r>
                      <a:r>
                        <a:rPr lang="en-GB" sz="1200" b="0" i="0" u="none" strike="noStrike" dirty="0" smtClean="0">
                          <a:solidFill>
                            <a:srgbClr val="000000"/>
                          </a:solidFill>
                          <a:effectLst/>
                          <a:latin typeface="Calibri"/>
                        </a:rPr>
                        <a:t>&amp; Medway </a:t>
                      </a:r>
                      <a:r>
                        <a:rPr lang="en-GB" sz="1200" b="0" i="0" u="none" strike="noStrike" dirty="0">
                          <a:solidFill>
                            <a:srgbClr val="000000"/>
                          </a:solidFill>
                          <a:effectLst/>
                          <a:latin typeface="Calibri"/>
                        </a:rPr>
                        <a:t>solution </a:t>
                      </a:r>
                      <a:r>
                        <a:rPr lang="en-GB" sz="1200" b="0" i="0" u="none" strike="noStrike" dirty="0" smtClean="0">
                          <a:solidFill>
                            <a:srgbClr val="000000"/>
                          </a:solidFill>
                          <a:effectLst/>
                          <a:latin typeface="Calibri"/>
                        </a:rPr>
                        <a:t>– </a:t>
                      </a:r>
                      <a:r>
                        <a:rPr lang="en-GB" sz="1200" b="0" i="0" u="none" strike="noStrike" dirty="0">
                          <a:solidFill>
                            <a:srgbClr val="000000"/>
                          </a:solidFill>
                          <a:effectLst/>
                          <a:latin typeface="Calibri"/>
                        </a:rPr>
                        <a:t>rollout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algn="l" fontAlgn="b"/>
                      <a:r>
                        <a:rPr lang="en-GB" sz="12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r>
              <a:tr h="245976">
                <a:tc>
                  <a:txBody>
                    <a:bodyPr/>
                    <a:lstStyle/>
                    <a:p>
                      <a:pPr algn="l" fontAlgn="ctr"/>
                      <a:r>
                        <a:rPr lang="en-GB" sz="12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77505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33396"/>
            <a:ext cx="8229600" cy="990596"/>
          </a:xfrm>
          <a:prstGeom prst="rect">
            <a:avLst/>
          </a:prstGeom>
        </p:spPr>
        <p:txBody>
          <a:bodyPr/>
          <a:lstStyle>
            <a:lvl1pPr marL="0" marR="0" lvl="0" indent="0" algn="l" defTabSz="914400" rtl="0" eaLnBrk="1" fontAlgn="auto" hangingPunct="1">
              <a:lnSpc>
                <a:spcPct val="100000"/>
              </a:lnSpc>
              <a:spcBef>
                <a:spcPts val="0"/>
              </a:spcBef>
              <a:spcAft>
                <a:spcPts val="0"/>
              </a:spcAft>
              <a:buNone/>
              <a:tabLst/>
              <a:defRPr lang="en-US" sz="3600" b="0" i="0" u="none" strike="noStrike" kern="1200" cap="none" spc="-100" baseline="0">
                <a:solidFill>
                  <a:srgbClr val="D2533C"/>
                </a:solidFill>
                <a:uFillTx/>
                <a:latin typeface="Arial"/>
              </a:defRPr>
            </a:lvl1pPr>
          </a:lstStyle>
          <a:p>
            <a:r>
              <a:rPr lang="en-GB" dirty="0" smtClean="0"/>
              <a:t>Kent &amp; Medway LDR – Next steps</a:t>
            </a:r>
            <a:endParaRPr lang="en-GB" dirty="0"/>
          </a:p>
        </p:txBody>
      </p:sp>
      <p:sp>
        <p:nvSpPr>
          <p:cNvPr id="5" name="Content Placeholder 2"/>
          <p:cNvSpPr txBox="1">
            <a:spLocks/>
          </p:cNvSpPr>
          <p:nvPr/>
        </p:nvSpPr>
        <p:spPr>
          <a:xfrm>
            <a:off x="457200" y="1600200"/>
            <a:ext cx="8229600" cy="4876796"/>
          </a:xfrm>
          <a:prstGeom prst="rect">
            <a:avLst/>
          </a:prstGeom>
        </p:spPr>
        <p:txBody>
          <a:bodyPr/>
          <a:lstStyle>
            <a:lvl1pPr marL="182880" marR="0" lvl="0" indent="-182880" algn="l" defTabSz="914400" rtl="0" eaLnBrk="1" fontAlgn="auto" hangingPunct="1">
              <a:lnSpc>
                <a:spcPct val="100000"/>
              </a:lnSpc>
              <a:spcBef>
                <a:spcPts val="600"/>
              </a:spcBef>
              <a:spcAft>
                <a:spcPts val="0"/>
              </a:spcAft>
              <a:buClr>
                <a:srgbClr val="93A299"/>
              </a:buClr>
              <a:buSzPct val="85000"/>
              <a:buFont typeface="Arial" pitchFamily="34"/>
              <a:buChar char="•"/>
              <a:tabLst/>
              <a:defRPr lang="en-US" sz="2000" b="0" i="0" u="none" strike="noStrike" kern="1200" cap="none" spc="0" baseline="0">
                <a:solidFill>
                  <a:srgbClr val="292934"/>
                </a:solidFill>
                <a:uFillTx/>
                <a:latin typeface="Arial"/>
              </a:defRPr>
            </a:lvl1pPr>
            <a:lvl2pPr marL="457200" marR="0" lvl="1" indent="-182880" algn="l" defTabSz="914400" rtl="0" eaLnBrk="1" fontAlgn="auto" hangingPunct="1">
              <a:lnSpc>
                <a:spcPct val="100000"/>
              </a:lnSpc>
              <a:spcBef>
                <a:spcPts val="500"/>
              </a:spcBef>
              <a:spcAft>
                <a:spcPts val="0"/>
              </a:spcAft>
              <a:buClr>
                <a:srgbClr val="93A299"/>
              </a:buClr>
              <a:buSzPct val="85000"/>
              <a:buFont typeface="Arial" pitchFamily="34"/>
              <a:buChar char="•"/>
              <a:tabLst/>
              <a:defRPr lang="en-US" sz="1800" b="0" i="0" u="none" strike="noStrike" kern="1200" cap="none" spc="0" baseline="0">
                <a:solidFill>
                  <a:srgbClr val="292934"/>
                </a:solidFill>
                <a:uFillTx/>
                <a:latin typeface="Arial"/>
              </a:defRPr>
            </a:lvl2pPr>
            <a:lvl3pPr marL="731520" marR="0" lvl="2" indent="-182880" algn="l" defTabSz="914400" rtl="0" eaLnBrk="1" fontAlgn="auto" hangingPunct="1">
              <a:lnSpc>
                <a:spcPct val="100000"/>
              </a:lnSpc>
              <a:spcBef>
                <a:spcPts val="400"/>
              </a:spcBef>
              <a:spcAft>
                <a:spcPts val="0"/>
              </a:spcAft>
              <a:buClr>
                <a:srgbClr val="93A299"/>
              </a:buClr>
              <a:buSzPct val="90000"/>
              <a:buFont typeface="Arial" pitchFamily="34"/>
              <a:buChar char="•"/>
              <a:tabLst/>
              <a:defRPr lang="en-US" sz="1600" b="0" i="0" u="none" strike="noStrike" kern="1200" cap="none" spc="0" baseline="0">
                <a:solidFill>
                  <a:srgbClr val="292934"/>
                </a:solidFill>
                <a:uFillTx/>
                <a:latin typeface="Arial"/>
              </a:defRPr>
            </a:lvl3pPr>
            <a:lvl4pPr marL="1005840" marR="0" lvl="3" indent="-182880" algn="l" defTabSz="914400" rtl="0" eaLnBrk="1" fontAlgn="auto" hangingPunct="1">
              <a:lnSpc>
                <a:spcPct val="100000"/>
              </a:lnSpc>
              <a:spcBef>
                <a:spcPts val="400"/>
              </a:spcBef>
              <a:spcAft>
                <a:spcPts val="0"/>
              </a:spcAft>
              <a:buClr>
                <a:srgbClr val="93A299"/>
              </a:buClr>
              <a:buSzPct val="100000"/>
              <a:buFont typeface="Arial" pitchFamily="34"/>
              <a:buChar char="•"/>
              <a:tabLst/>
              <a:defRPr lang="en-US" sz="1400" b="0" i="0" u="none" strike="noStrike" kern="1200" cap="none" spc="0" baseline="0">
                <a:solidFill>
                  <a:srgbClr val="292934"/>
                </a:solidFill>
                <a:uFillTx/>
                <a:latin typeface="Arial"/>
              </a:defRPr>
            </a:lvl4pPr>
            <a:lvl5pPr marL="1188720" marR="0" lvl="4" indent="-137160" algn="l" defTabSz="914400" rtl="0" eaLnBrk="1" fontAlgn="auto" hangingPunct="1">
              <a:lnSpc>
                <a:spcPct val="100000"/>
              </a:lnSpc>
              <a:spcBef>
                <a:spcPts val="300"/>
              </a:spcBef>
              <a:spcAft>
                <a:spcPts val="0"/>
              </a:spcAft>
              <a:buClr>
                <a:srgbClr val="93A299"/>
              </a:buClr>
              <a:buSzPct val="100000"/>
              <a:buFont typeface="Arial" pitchFamily="34"/>
              <a:buChar char="•"/>
              <a:tabLst/>
              <a:defRPr lang="en-US" sz="1200" b="0" i="0" u="none" strike="noStrike" kern="1200" cap="none" spc="0" baseline="0">
                <a:solidFill>
                  <a:srgbClr val="292934"/>
                </a:solidFill>
                <a:uFillTx/>
                <a:latin typeface="Arial"/>
              </a:defRPr>
            </a:lvl5pPr>
          </a:lstStyle>
          <a:p>
            <a:pPr marL="342900" indent="-342900">
              <a:buFont typeface="+mj-lt"/>
              <a:buAutoNum type="arabicPeriod"/>
            </a:pPr>
            <a:r>
              <a:rPr lang="en-GB" sz="1600" dirty="0" smtClean="0">
                <a:solidFill>
                  <a:srgbClr val="000000"/>
                </a:solidFill>
                <a:latin typeface="Arial" pitchFamily="34"/>
                <a:cs typeface="Arial" pitchFamily="34"/>
              </a:rPr>
              <a:t>Establish Kent &amp; Medway </a:t>
            </a:r>
            <a:r>
              <a:rPr lang="en-GB" sz="1600" dirty="0" smtClean="0"/>
              <a:t>LDR Delivery Board to oversee implementation of the</a:t>
            </a:r>
            <a:r>
              <a:rPr lang="en-GB" sz="1600" dirty="0" smtClean="0">
                <a:solidFill>
                  <a:srgbClr val="D2533C"/>
                </a:solidFill>
              </a:rPr>
              <a:t> Kent &amp; Medway LDR</a:t>
            </a:r>
            <a:r>
              <a:rPr lang="en-GB" sz="1600" dirty="0" smtClean="0"/>
              <a:t>.</a:t>
            </a:r>
          </a:p>
          <a:p>
            <a:pPr marL="342900" indent="-342900">
              <a:buFont typeface="+mj-lt"/>
              <a:buAutoNum type="arabicPeriod"/>
            </a:pPr>
            <a:r>
              <a:rPr lang="en-GB" sz="1600" dirty="0" smtClean="0"/>
              <a:t>Engage with care professionals and other stakeholder groups</a:t>
            </a:r>
          </a:p>
          <a:p>
            <a:pPr marL="342900" indent="-342900">
              <a:buFont typeface="+mj-lt"/>
              <a:buAutoNum type="arabicPeriod"/>
            </a:pPr>
            <a:r>
              <a:rPr lang="en-GB" sz="1600" dirty="0" smtClean="0"/>
              <a:t>Take forward the strategy by overseeing the </a:t>
            </a:r>
            <a:r>
              <a:rPr lang="en-GB" sz="1600" dirty="0" smtClean="0">
                <a:solidFill>
                  <a:srgbClr val="000000"/>
                </a:solidFill>
                <a:latin typeface="Arial" pitchFamily="34"/>
                <a:cs typeface="Arial" pitchFamily="34"/>
              </a:rPr>
              <a:t>development of a </a:t>
            </a:r>
            <a:r>
              <a:rPr lang="en-GB" sz="1600" dirty="0" smtClean="0">
                <a:solidFill>
                  <a:srgbClr val="D2533C"/>
                </a:solidFill>
              </a:rPr>
              <a:t>Full Business Case </a:t>
            </a:r>
            <a:r>
              <a:rPr lang="en-GB" sz="1600" dirty="0" smtClean="0">
                <a:solidFill>
                  <a:srgbClr val="000000"/>
                </a:solidFill>
                <a:latin typeface="Arial" pitchFamily="34"/>
                <a:cs typeface="Arial" pitchFamily="34"/>
              </a:rPr>
              <a:t>and submitting it for approval</a:t>
            </a:r>
          </a:p>
          <a:p>
            <a:pPr marL="342900" indent="-342900">
              <a:buFont typeface="+mj-lt"/>
              <a:buAutoNum type="arabicPeriod"/>
            </a:pPr>
            <a:r>
              <a:rPr lang="en-GB" sz="1600" dirty="0" smtClean="0">
                <a:solidFill>
                  <a:srgbClr val="000000"/>
                </a:solidFill>
                <a:latin typeface="Arial" pitchFamily="34"/>
                <a:cs typeface="Arial" pitchFamily="34"/>
              </a:rPr>
              <a:t>Develop </a:t>
            </a:r>
            <a:r>
              <a:rPr lang="en-GB" sz="1600" dirty="0" smtClean="0">
                <a:solidFill>
                  <a:srgbClr val="D2533C"/>
                </a:solidFill>
              </a:rPr>
              <a:t>Kent &amp; Medway LDR </a:t>
            </a:r>
            <a:r>
              <a:rPr lang="en-GB" sz="1600" dirty="0" smtClean="0">
                <a:solidFill>
                  <a:srgbClr val="000000"/>
                </a:solidFill>
                <a:latin typeface="Arial" pitchFamily="34"/>
                <a:cs typeface="Arial" pitchFamily="34"/>
              </a:rPr>
              <a:t>programmes for major transformational change including deliverables, costs and milestones.</a:t>
            </a:r>
          </a:p>
          <a:p>
            <a:pPr marL="342900" indent="-342900">
              <a:buFont typeface="+mj-lt"/>
              <a:buAutoNum type="arabicPeriod"/>
            </a:pPr>
            <a:r>
              <a:rPr lang="en-GB" sz="1600" dirty="0" smtClean="0">
                <a:solidFill>
                  <a:srgbClr val="000000"/>
                </a:solidFill>
                <a:latin typeface="Arial" pitchFamily="34"/>
                <a:cs typeface="Arial" pitchFamily="34"/>
              </a:rPr>
              <a:t>Identify and obtain funding, approvals and initiate design and procurement process.</a:t>
            </a:r>
          </a:p>
          <a:p>
            <a:pPr marL="342900" indent="-342900">
              <a:buFont typeface="+mj-lt"/>
              <a:buAutoNum type="arabicPeriod"/>
            </a:pPr>
            <a:r>
              <a:rPr lang="en-GB" sz="1600" dirty="0" smtClean="0">
                <a:solidFill>
                  <a:srgbClr val="000000"/>
                </a:solidFill>
                <a:latin typeface="Arial" pitchFamily="34"/>
                <a:cs typeface="Arial" pitchFamily="34"/>
              </a:rPr>
              <a:t>Agree memorandum of understanding between organisations on the priority and focus for implementation</a:t>
            </a:r>
          </a:p>
          <a:p>
            <a:pPr marL="342900" indent="-342900">
              <a:buFont typeface="+mj-lt"/>
              <a:buAutoNum type="arabicPeriod"/>
            </a:pPr>
            <a:r>
              <a:rPr lang="en-GB" sz="1600" dirty="0" smtClean="0">
                <a:solidFill>
                  <a:srgbClr val="000000"/>
                </a:solidFill>
                <a:latin typeface="Arial" pitchFamily="34"/>
                <a:cs typeface="Arial" pitchFamily="34"/>
              </a:rPr>
              <a:t>Embed the </a:t>
            </a:r>
            <a:r>
              <a:rPr lang="en-GB" sz="1600" dirty="0" smtClean="0">
                <a:solidFill>
                  <a:srgbClr val="D2533C"/>
                </a:solidFill>
              </a:rPr>
              <a:t>Kent &amp; Medway LDR </a:t>
            </a:r>
            <a:r>
              <a:rPr lang="en-GB" sz="1600" dirty="0" smtClean="0">
                <a:solidFill>
                  <a:srgbClr val="000000"/>
                </a:solidFill>
                <a:latin typeface="Arial" pitchFamily="34"/>
                <a:cs typeface="Arial" pitchFamily="34"/>
              </a:rPr>
              <a:t>as a core foundation of our </a:t>
            </a:r>
            <a:r>
              <a:rPr lang="en-GB" sz="1600" b="1" dirty="0" smtClean="0">
                <a:solidFill>
                  <a:srgbClr val="D2533C"/>
                </a:solidFill>
              </a:rPr>
              <a:t>Sustainability and Transformation Plans.</a:t>
            </a:r>
            <a:endParaRPr lang="en-GB" sz="1600" b="1" dirty="0">
              <a:solidFill>
                <a:srgbClr val="D2533C"/>
              </a:solidFill>
            </a:endParaRPr>
          </a:p>
        </p:txBody>
      </p:sp>
      <p:grpSp>
        <p:nvGrpSpPr>
          <p:cNvPr id="6" name="Group 5"/>
          <p:cNvGrpSpPr>
            <a:grpSpLocks noChangeAspect="1"/>
          </p:cNvGrpSpPr>
          <p:nvPr/>
        </p:nvGrpSpPr>
        <p:grpSpPr>
          <a:xfrm>
            <a:off x="899592" y="5506116"/>
            <a:ext cx="7510190" cy="710384"/>
            <a:chOff x="2123728" y="90934"/>
            <a:chExt cx="2376240" cy="224767"/>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90934"/>
              <a:ext cx="216000"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79575A9-3CFC-4B10-BCE0-0CBEC2960A6A" descr="62F22884-EB24-4CDD-A2A0-81AB089D85CC@ekh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56" r="65406"/>
            <a:stretch/>
          </p:blipFill>
          <p:spPr bwMode="auto">
            <a:xfrm>
              <a:off x="2483768" y="95548"/>
              <a:ext cx="216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79575A9-3CFC-4B10-BCE0-0CBEC2960A6A" descr="62F22884-EB24-4CDD-A2A0-81AB089D85CC@ekh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874" r="43301"/>
            <a:stretch/>
          </p:blipFill>
          <p:spPr bwMode="auto">
            <a:xfrm>
              <a:off x="3203848" y="103855"/>
              <a:ext cx="216000" cy="20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79575A9-3CFC-4B10-BCE0-0CBEC2960A6A" descr="62F22884-EB24-4CDD-A2A0-81AB089D85CC@ekh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001" r="21462"/>
            <a:stretch/>
          </p:blipFill>
          <p:spPr bwMode="auto">
            <a:xfrm>
              <a:off x="3563888" y="90934"/>
              <a:ext cx="216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79575A9-3CFC-4B10-BCE0-0CBEC2960A6A" descr="62F22884-EB24-4CDD-A2A0-81AB089D85CC@ekh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7516"/>
            <a:stretch/>
          </p:blipFill>
          <p:spPr bwMode="auto">
            <a:xfrm>
              <a:off x="4283968" y="99701"/>
              <a:ext cx="216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rotWithShape="1">
            <a:blip r:embed="rId7">
              <a:extLst>
                <a:ext uri="{BEBA8EAE-BF5A-486C-A8C5-ECC9F3942E4B}">
                  <a14:imgProps xmlns:a14="http://schemas.microsoft.com/office/drawing/2010/main">
                    <a14:imgLayer r:embed="rId8">
                      <a14:imgEffect>
                        <a14:backgroundRemoval t="42130" b="53704" l="41771" r="48281"/>
                      </a14:imgEffect>
                    </a14:imgLayer>
                  </a14:imgProps>
                </a:ext>
              </a:extLst>
            </a:blip>
            <a:srcRect l="41656" t="41562" r="51401" b="46095"/>
            <a:stretch/>
          </p:blipFill>
          <p:spPr bwMode="auto">
            <a:xfrm>
              <a:off x="3923928" y="90934"/>
              <a:ext cx="216000" cy="216000"/>
            </a:xfrm>
            <a:prstGeom prst="rect">
              <a:avLst/>
            </a:prstGeom>
            <a:noFill/>
            <a:ln>
              <a:noFill/>
            </a:ln>
            <a:extLst>
              <a:ext uri="{53640926-AAD7-44D8-BBD7-CCE9431645EC}">
                <a14:shadowObscured xmlns:a14="http://schemas.microsoft.com/office/drawing/2010/main"/>
              </a:ext>
            </a:extLst>
          </p:spPr>
        </p:pic>
        <p:pic>
          <p:nvPicPr>
            <p:cNvPr id="13" name="Picture 12"/>
            <p:cNvPicPr>
              <a:picLocks noChangeAspect="1"/>
            </p:cNvPicPr>
            <p:nvPr/>
          </p:nvPicPr>
          <p:blipFill rotWithShape="1">
            <a:blip r:embed="rId9">
              <a:extLst>
                <a:ext uri="{BEBA8EAE-BF5A-486C-A8C5-ECC9F3942E4B}">
                  <a14:imgProps xmlns:a14="http://schemas.microsoft.com/office/drawing/2010/main">
                    <a14:imgLayer r:embed="rId10">
                      <a14:imgEffect>
                        <a14:backgroundRemoval t="41944" b="53704" l="41667" r="48281"/>
                      </a14:imgEffect>
                    </a14:imgLayer>
                  </a14:imgProps>
                </a:ext>
              </a:extLst>
            </a:blip>
            <a:srcRect l="41668" t="41966" r="51676" b="46239"/>
            <a:stretch/>
          </p:blipFill>
          <p:spPr bwMode="auto">
            <a:xfrm>
              <a:off x="2843808" y="95548"/>
              <a:ext cx="216000" cy="216000"/>
            </a:xfrm>
            <a:prstGeom prst="rect">
              <a:avLst/>
            </a:prstGeom>
            <a:ln>
              <a:noFill/>
            </a:ln>
            <a:extLst>
              <a:ext uri="{53640926-AAD7-44D8-BBD7-CCE9431645EC}">
                <a14:shadowObscured xmlns:a14="http://schemas.microsoft.com/office/drawing/2010/main"/>
              </a:ext>
            </a:extLst>
          </p:spPr>
        </p:pic>
      </p:grpSp>
      <p:sp>
        <p:nvSpPr>
          <p:cNvPr id="2" name="Slide Number Placeholder 1"/>
          <p:cNvSpPr>
            <a:spLocks noGrp="1"/>
          </p:cNvSpPr>
          <p:nvPr>
            <p:ph type="sldNum" sz="quarter" idx="8"/>
          </p:nvPr>
        </p:nvSpPr>
        <p:spPr/>
        <p:txBody>
          <a:bodyPr/>
          <a:lstStyle/>
          <a:p>
            <a:pPr lvl="0"/>
            <a:fld id="{B611F69D-5F38-435C-A623-A1A0EA48E3D8}" type="slidenum">
              <a:rPr lang="en-GB" smtClean="0"/>
              <a:t>33</a:t>
            </a:fld>
            <a:endParaRPr lang="en-GB" dirty="0"/>
          </a:p>
        </p:txBody>
      </p:sp>
    </p:spTree>
    <p:extLst>
      <p:ext uri="{BB962C8B-B14F-4D97-AF65-F5344CB8AC3E}">
        <p14:creationId xmlns:p14="http://schemas.microsoft.com/office/powerpoint/2010/main" val="1146809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Purpose of </a:t>
            </a:r>
            <a:r>
              <a:rPr lang="en-GB" dirty="0" smtClean="0"/>
              <a:t>the Kent </a:t>
            </a:r>
            <a:r>
              <a:rPr lang="en-GB" dirty="0" smtClean="0"/>
              <a:t>&amp; Medway Local Digital Roadmap (LDR)</a:t>
            </a:r>
            <a:endParaRPr lang="en-GB" dirty="0"/>
          </a:p>
        </p:txBody>
      </p:sp>
      <p:sp>
        <p:nvSpPr>
          <p:cNvPr id="7" name="Content Placeholder 6"/>
          <p:cNvSpPr>
            <a:spLocks noGrp="1"/>
          </p:cNvSpPr>
          <p:nvPr>
            <p:ph idx="1"/>
          </p:nvPr>
        </p:nvSpPr>
        <p:spPr/>
        <p:txBody>
          <a:bodyPr/>
          <a:lstStyle/>
          <a:p>
            <a:r>
              <a:rPr lang="en-GB" sz="1200" dirty="0" smtClean="0"/>
              <a:t>Support </a:t>
            </a:r>
            <a:r>
              <a:rPr lang="en-GB" sz="1200" dirty="0"/>
              <a:t>the delivery of the Kent &amp;</a:t>
            </a:r>
            <a:r>
              <a:rPr lang="en-GB" sz="1200" dirty="0" smtClean="0"/>
              <a:t> </a:t>
            </a:r>
            <a:r>
              <a:rPr lang="en-GB" sz="1200" dirty="0"/>
              <a:t>Medway Sustainability and Transformation </a:t>
            </a:r>
            <a:r>
              <a:rPr lang="en-GB" sz="1200" dirty="0" smtClean="0"/>
              <a:t>Plan (STP), </a:t>
            </a:r>
            <a:r>
              <a:rPr lang="en-GB" sz="1200" dirty="0"/>
              <a:t>specifically to address: </a:t>
            </a:r>
            <a:endParaRPr lang="en-GB" sz="1200" dirty="0" smtClean="0"/>
          </a:p>
          <a:p>
            <a:pPr lvl="1"/>
            <a:r>
              <a:rPr lang="en-GB" sz="1100" dirty="0" smtClean="0"/>
              <a:t>The </a:t>
            </a:r>
            <a:r>
              <a:rPr lang="en-GB" sz="1100" dirty="0"/>
              <a:t>care and quality gap </a:t>
            </a:r>
          </a:p>
          <a:p>
            <a:pPr lvl="1"/>
            <a:r>
              <a:rPr lang="en-GB" sz="1100" dirty="0"/>
              <a:t>The finance and efficiency gap </a:t>
            </a:r>
          </a:p>
          <a:p>
            <a:pPr lvl="1"/>
            <a:r>
              <a:rPr lang="en-GB" sz="1100" dirty="0"/>
              <a:t>The health and wellbeing gap </a:t>
            </a:r>
          </a:p>
          <a:p>
            <a:r>
              <a:rPr lang="en-GB" sz="1200" dirty="0" smtClean="0"/>
              <a:t>Ensure </a:t>
            </a:r>
            <a:r>
              <a:rPr lang="en-GB" sz="1200" dirty="0"/>
              <a:t>there is a digital component to all appropriate transformation initiatives </a:t>
            </a:r>
          </a:p>
          <a:p>
            <a:r>
              <a:rPr lang="en-GB" sz="1200" dirty="0" smtClean="0"/>
              <a:t>Take </a:t>
            </a:r>
            <a:r>
              <a:rPr lang="en-GB" sz="1200" dirty="0"/>
              <a:t>advantage of technology to support new care delivery models </a:t>
            </a:r>
          </a:p>
          <a:p>
            <a:r>
              <a:rPr lang="en-GB" sz="1200" dirty="0" smtClean="0"/>
              <a:t>Identify </a:t>
            </a:r>
            <a:r>
              <a:rPr lang="en-GB" sz="1200" dirty="0"/>
              <a:t>the board, clinical and informatics digital champions in all </a:t>
            </a:r>
            <a:r>
              <a:rPr lang="en-GB" sz="1200" dirty="0" smtClean="0"/>
              <a:t>Kent &amp; Medway </a:t>
            </a:r>
            <a:r>
              <a:rPr lang="en-GB" sz="1200" dirty="0"/>
              <a:t>care delivery organisations </a:t>
            </a:r>
          </a:p>
          <a:p>
            <a:r>
              <a:rPr lang="en-GB" sz="1200" dirty="0" smtClean="0"/>
              <a:t>Where </a:t>
            </a:r>
            <a:r>
              <a:rPr lang="en-GB" sz="1200" dirty="0"/>
              <a:t>appropriate, take advantage of existing national and local investments in technology to maximise the benefit from these investments </a:t>
            </a:r>
          </a:p>
          <a:p>
            <a:r>
              <a:rPr lang="en-GB" sz="1200" dirty="0" smtClean="0"/>
              <a:t>Exploit </a:t>
            </a:r>
            <a:r>
              <a:rPr lang="en-GB" sz="1200" dirty="0"/>
              <a:t>funding opportunities </a:t>
            </a:r>
          </a:p>
          <a:p>
            <a:endParaRPr lang="en-GB" sz="1800" dirty="0"/>
          </a:p>
        </p:txBody>
      </p:sp>
      <p:sp>
        <p:nvSpPr>
          <p:cNvPr id="8" name="Content Placeholder 7"/>
          <p:cNvSpPr>
            <a:spLocks noGrp="1"/>
          </p:cNvSpPr>
          <p:nvPr>
            <p:ph idx="2"/>
          </p:nvPr>
        </p:nvSpPr>
        <p:spPr/>
        <p:txBody>
          <a:bodyPr/>
          <a:lstStyle/>
          <a:p>
            <a:r>
              <a:rPr lang="en-GB" sz="1200" dirty="0" smtClean="0"/>
              <a:t>Support </a:t>
            </a:r>
            <a:r>
              <a:rPr lang="en-GB" sz="1200" dirty="0"/>
              <a:t>local strategic decisions, prioritisation and investment </a:t>
            </a:r>
          </a:p>
          <a:p>
            <a:r>
              <a:rPr lang="en-GB" sz="1200" dirty="0" smtClean="0"/>
              <a:t>Reveal</a:t>
            </a:r>
            <a:r>
              <a:rPr lang="en-GB" sz="1200" dirty="0"/>
              <a:t>, explore and exploit potential for common approaches to deliver underpinning infrastructure and solution architecture </a:t>
            </a:r>
          </a:p>
          <a:p>
            <a:r>
              <a:rPr lang="en-GB" sz="1200" dirty="0" smtClean="0"/>
              <a:t>Clarify </a:t>
            </a:r>
            <a:r>
              <a:rPr lang="en-GB" sz="1200" dirty="0"/>
              <a:t>deployment schedules, critical paths, risks and constraints, opportunities for building networks and forming collaborations, common knowledge management and benefits realisation approaches </a:t>
            </a:r>
          </a:p>
          <a:p>
            <a:r>
              <a:rPr lang="en-GB" sz="1200" dirty="0" smtClean="0"/>
              <a:t>Facilitate </a:t>
            </a:r>
            <a:r>
              <a:rPr lang="en-GB" sz="1200" dirty="0"/>
              <a:t>national investment prioritisation, identifying ‘economies of scale’ opportunities within a region, and supplier product roadmap development </a:t>
            </a:r>
          </a:p>
          <a:p>
            <a:r>
              <a:rPr lang="en-GB" sz="1200" dirty="0" smtClean="0"/>
              <a:t>Ensure </a:t>
            </a:r>
            <a:r>
              <a:rPr lang="en-GB" sz="1200" dirty="0"/>
              <a:t>robust on-going governance of delivery </a:t>
            </a:r>
          </a:p>
          <a:p>
            <a:endParaRPr lang="en-GB" sz="1800" dirty="0"/>
          </a:p>
        </p:txBody>
      </p:sp>
      <p:sp>
        <p:nvSpPr>
          <p:cNvPr id="2" name="Slide Number Placeholder 1"/>
          <p:cNvSpPr>
            <a:spLocks noGrp="1"/>
          </p:cNvSpPr>
          <p:nvPr>
            <p:ph type="sldNum" sz="quarter" idx="8"/>
          </p:nvPr>
        </p:nvSpPr>
        <p:spPr/>
        <p:txBody>
          <a:bodyPr/>
          <a:lstStyle/>
          <a:p>
            <a:pPr lvl="0"/>
            <a:fld id="{97DCC2B8-C3C0-4945-8B35-9D46B227E30E}" type="slidenum">
              <a:rPr lang="en-GB" smtClean="0"/>
              <a:t>4</a:t>
            </a:fld>
            <a:endParaRPr lang="en-GB" dirty="0"/>
          </a:p>
        </p:txBody>
      </p:sp>
    </p:spTree>
    <p:extLst>
      <p:ext uri="{BB962C8B-B14F-4D97-AF65-F5344CB8AC3E}">
        <p14:creationId xmlns:p14="http://schemas.microsoft.com/office/powerpoint/2010/main" val="27710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396"/>
            <a:ext cx="8229600" cy="807372"/>
          </a:xfrm>
        </p:spPr>
        <p:txBody>
          <a:bodyPr/>
          <a:lstStyle/>
          <a:p>
            <a:r>
              <a:rPr lang="en-GB" dirty="0" smtClean="0"/>
              <a:t>Geographic scope of STP and LDR</a:t>
            </a:r>
            <a:endParaRPr lang="en-GB" dirty="0"/>
          </a:p>
        </p:txBody>
      </p:sp>
      <p:sp>
        <p:nvSpPr>
          <p:cNvPr id="3" name="Slide Number Placeholder 2"/>
          <p:cNvSpPr>
            <a:spLocks noGrp="1"/>
          </p:cNvSpPr>
          <p:nvPr>
            <p:ph type="sldNum" sz="quarter" idx="8"/>
          </p:nvPr>
        </p:nvSpPr>
        <p:spPr/>
        <p:txBody>
          <a:bodyPr/>
          <a:lstStyle/>
          <a:p>
            <a:pPr lvl="0"/>
            <a:fld id="{0E64C7E0-D490-4FFB-A4B3-DD00A01FCA67}" type="slidenum">
              <a:rPr lang="en-GB" smtClean="0"/>
              <a:t>5</a:t>
            </a:fld>
            <a:endParaRPr lang="en-GB" dirty="0"/>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382" y="1963865"/>
            <a:ext cx="6750997" cy="4374948"/>
          </a:xfrm>
          <a:prstGeom prst="rect">
            <a:avLst/>
          </a:prstGeom>
          <a:ln w="25400">
            <a:solidFill>
              <a:schemeClr val="accent1"/>
            </a:solidFill>
          </a:ln>
        </p:spPr>
      </p:pic>
      <p:sp>
        <p:nvSpPr>
          <p:cNvPr id="6" name="TextBox 5"/>
          <p:cNvSpPr txBox="1"/>
          <p:nvPr/>
        </p:nvSpPr>
        <p:spPr>
          <a:xfrm>
            <a:off x="6975806" y="1938660"/>
            <a:ext cx="2041006" cy="4786694"/>
          </a:xfrm>
          <a:prstGeom prst="rect">
            <a:avLst/>
          </a:prstGeom>
          <a:solidFill>
            <a:schemeClr val="bg1"/>
          </a:solidFill>
          <a:ln w="22225">
            <a:solidFill>
              <a:schemeClr val="accent1"/>
            </a:solidFill>
          </a:ln>
          <a:effectLst/>
        </p:spPr>
        <p:txBody>
          <a:bodyPr wrap="square" rtlCol="0" anchor="t">
            <a:noAutofit/>
          </a:bodyPr>
          <a:lstStyle/>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dirty="0">
              <a:solidFill>
                <a:srgbClr val="000000"/>
              </a:solidFill>
            </a:endParaRPr>
          </a:p>
          <a:p>
            <a:pPr defTabSz="478908"/>
            <a:r>
              <a:rPr lang="en-GB" sz="1000" b="1" dirty="0">
                <a:solidFill>
                  <a:srgbClr val="000000"/>
                </a:solidFill>
              </a:rPr>
              <a:t>        </a:t>
            </a: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endParaRPr lang="en-GB" sz="1000" b="1" dirty="0">
              <a:solidFill>
                <a:srgbClr val="000000"/>
              </a:solidFill>
            </a:endParaRPr>
          </a:p>
          <a:p>
            <a:pPr defTabSz="478908"/>
            <a:r>
              <a:rPr lang="en-GB" sz="1000" b="1" dirty="0" smtClean="0">
                <a:solidFill>
                  <a:srgbClr val="000000"/>
                </a:solidFill>
              </a:rPr>
              <a:t>Local </a:t>
            </a:r>
            <a:r>
              <a:rPr lang="en-GB" sz="1000" b="1" dirty="0">
                <a:solidFill>
                  <a:srgbClr val="000000"/>
                </a:solidFill>
              </a:rPr>
              <a:t>Authorities:</a:t>
            </a:r>
          </a:p>
          <a:p>
            <a:pPr defTabSz="478908"/>
            <a:endParaRPr lang="en-GB" sz="1000" b="1" dirty="0">
              <a:solidFill>
                <a:srgbClr val="000000"/>
              </a:solidFill>
            </a:endParaRPr>
          </a:p>
        </p:txBody>
      </p:sp>
      <p:sp>
        <p:nvSpPr>
          <p:cNvPr id="7" name="Oval 6"/>
          <p:cNvSpPr/>
          <p:nvPr/>
        </p:nvSpPr>
        <p:spPr>
          <a:xfrm>
            <a:off x="7102328" y="1977213"/>
            <a:ext cx="260580" cy="251072"/>
          </a:xfrm>
          <a:prstGeom prst="ellipse">
            <a:avLst/>
          </a:prstGeom>
          <a:solidFill>
            <a:srgbClr val="FFC000"/>
          </a:solidFill>
          <a:ln w="12700" cap="flat" cmpd="sng" algn="ctr">
            <a:solidFill>
              <a:schemeClr val="bg1"/>
            </a:solidFill>
            <a:prstDash val="solid"/>
          </a:ln>
          <a:effectLst/>
        </p:spPr>
        <p:txBody>
          <a:bodyPr rtlCol="0" anchor="ctr"/>
          <a:lstStyle/>
          <a:p>
            <a:pPr algn="ctr" defTabSz="457200">
              <a:defRPr/>
            </a:pPr>
            <a:r>
              <a:rPr lang="en-GB" sz="1000" kern="0" dirty="0">
                <a:solidFill>
                  <a:prstClr val="white"/>
                </a:solidFill>
              </a:rPr>
              <a:t>H</a:t>
            </a:r>
          </a:p>
        </p:txBody>
      </p:sp>
      <p:sp>
        <p:nvSpPr>
          <p:cNvPr id="8" name="TextBox 7"/>
          <p:cNvSpPr txBox="1"/>
          <p:nvPr/>
        </p:nvSpPr>
        <p:spPr>
          <a:xfrm>
            <a:off x="7377767" y="1902694"/>
            <a:ext cx="1507124" cy="400110"/>
          </a:xfrm>
          <a:prstGeom prst="rect">
            <a:avLst/>
          </a:prstGeom>
          <a:noFill/>
          <a:effectLst/>
        </p:spPr>
        <p:txBody>
          <a:bodyPr wrap="square" rtlCol="0">
            <a:spAutoFit/>
          </a:bodyPr>
          <a:lstStyle/>
          <a:p>
            <a:pPr defTabSz="478908"/>
            <a:r>
              <a:rPr lang="en-GB" sz="1000" dirty="0" smtClean="0">
                <a:solidFill>
                  <a:srgbClr val="000000"/>
                </a:solidFill>
              </a:rPr>
              <a:t>Dartford &amp; Gravesham </a:t>
            </a:r>
            <a:r>
              <a:rPr lang="en-GB" sz="1000" dirty="0">
                <a:solidFill>
                  <a:srgbClr val="000000"/>
                </a:solidFill>
              </a:rPr>
              <a:t>NHS Trust</a:t>
            </a:r>
          </a:p>
        </p:txBody>
      </p:sp>
      <p:sp>
        <p:nvSpPr>
          <p:cNvPr id="9" name="TextBox 8"/>
          <p:cNvSpPr txBox="1"/>
          <p:nvPr/>
        </p:nvSpPr>
        <p:spPr>
          <a:xfrm>
            <a:off x="7377767" y="2228285"/>
            <a:ext cx="1834127" cy="400110"/>
          </a:xfrm>
          <a:prstGeom prst="rect">
            <a:avLst/>
          </a:prstGeom>
          <a:noFill/>
          <a:effectLst/>
        </p:spPr>
        <p:txBody>
          <a:bodyPr wrap="square" rtlCol="0">
            <a:spAutoFit/>
          </a:bodyPr>
          <a:lstStyle/>
          <a:p>
            <a:pPr defTabSz="478908"/>
            <a:r>
              <a:rPr lang="en-GB" sz="1000" dirty="0" smtClean="0">
                <a:solidFill>
                  <a:srgbClr val="000000"/>
                </a:solidFill>
              </a:rPr>
              <a:t>East Kent Hospitals University NHS Foundation Trust</a:t>
            </a:r>
            <a:endParaRPr lang="en-GB" sz="1000" dirty="0">
              <a:solidFill>
                <a:srgbClr val="000000"/>
              </a:solidFill>
            </a:endParaRPr>
          </a:p>
        </p:txBody>
      </p:sp>
      <p:sp>
        <p:nvSpPr>
          <p:cNvPr id="10" name="Oval 9"/>
          <p:cNvSpPr/>
          <p:nvPr/>
        </p:nvSpPr>
        <p:spPr>
          <a:xfrm>
            <a:off x="7102243" y="2299787"/>
            <a:ext cx="260580" cy="251072"/>
          </a:xfrm>
          <a:prstGeom prst="ellipse">
            <a:avLst/>
          </a:prstGeom>
          <a:solidFill>
            <a:srgbClr val="00B0F0"/>
          </a:solidFill>
          <a:ln w="12700" cap="flat" cmpd="sng" algn="ctr">
            <a:solidFill>
              <a:schemeClr val="bg1"/>
            </a:solidFill>
            <a:prstDash val="solid"/>
          </a:ln>
          <a:effectLst/>
        </p:spPr>
        <p:txBody>
          <a:bodyPr rtlCol="0" anchor="ctr"/>
          <a:lstStyle/>
          <a:p>
            <a:pPr algn="ctr" defTabSz="457200">
              <a:defRPr/>
            </a:pPr>
            <a:r>
              <a:rPr lang="en-GB" sz="1000" kern="0" dirty="0">
                <a:solidFill>
                  <a:prstClr val="white"/>
                </a:solidFill>
              </a:rPr>
              <a:t>H</a:t>
            </a:r>
          </a:p>
        </p:txBody>
      </p:sp>
      <p:sp>
        <p:nvSpPr>
          <p:cNvPr id="11" name="TextBox 10"/>
          <p:cNvSpPr txBox="1"/>
          <p:nvPr/>
        </p:nvSpPr>
        <p:spPr>
          <a:xfrm>
            <a:off x="7365489" y="2619972"/>
            <a:ext cx="1619518" cy="400110"/>
          </a:xfrm>
          <a:prstGeom prst="rect">
            <a:avLst/>
          </a:prstGeom>
          <a:noFill/>
          <a:effectLst/>
        </p:spPr>
        <p:txBody>
          <a:bodyPr wrap="square" rtlCol="0">
            <a:spAutoFit/>
          </a:bodyPr>
          <a:lstStyle/>
          <a:p>
            <a:pPr defTabSz="478908"/>
            <a:r>
              <a:rPr lang="en-GB" sz="1000" dirty="0">
                <a:solidFill>
                  <a:srgbClr val="000000"/>
                </a:solidFill>
              </a:rPr>
              <a:t>Medway NHS </a:t>
            </a:r>
            <a:r>
              <a:rPr lang="en-GB" sz="1000" dirty="0" smtClean="0">
                <a:solidFill>
                  <a:srgbClr val="000000"/>
                </a:solidFill>
              </a:rPr>
              <a:t>Foundation Trust</a:t>
            </a:r>
            <a:endParaRPr lang="en-GB" sz="1000" dirty="0">
              <a:solidFill>
                <a:srgbClr val="000000"/>
              </a:solidFill>
            </a:endParaRPr>
          </a:p>
        </p:txBody>
      </p:sp>
      <p:sp>
        <p:nvSpPr>
          <p:cNvPr id="12" name="Oval 11"/>
          <p:cNvSpPr/>
          <p:nvPr/>
        </p:nvSpPr>
        <p:spPr>
          <a:xfrm>
            <a:off x="7095361" y="2619972"/>
            <a:ext cx="260580" cy="251072"/>
          </a:xfrm>
          <a:prstGeom prst="ellipse">
            <a:avLst/>
          </a:prstGeom>
          <a:solidFill>
            <a:srgbClr val="00B050"/>
          </a:solidFill>
          <a:ln w="12700" cap="flat" cmpd="sng" algn="ctr">
            <a:solidFill>
              <a:schemeClr val="bg1"/>
            </a:solidFill>
            <a:prstDash val="solid"/>
          </a:ln>
          <a:effectLst/>
        </p:spPr>
        <p:txBody>
          <a:bodyPr rtlCol="0" anchor="ctr"/>
          <a:lstStyle/>
          <a:p>
            <a:pPr algn="ctr" defTabSz="457200">
              <a:defRPr/>
            </a:pPr>
            <a:r>
              <a:rPr lang="en-GB" sz="1000" kern="0" dirty="0">
                <a:solidFill>
                  <a:prstClr val="white"/>
                </a:solidFill>
              </a:rPr>
              <a:t>H</a:t>
            </a:r>
          </a:p>
        </p:txBody>
      </p:sp>
      <p:sp>
        <p:nvSpPr>
          <p:cNvPr id="13" name="TextBox 12"/>
          <p:cNvSpPr txBox="1"/>
          <p:nvPr/>
        </p:nvSpPr>
        <p:spPr>
          <a:xfrm>
            <a:off x="7379608" y="2943409"/>
            <a:ext cx="1598488" cy="400110"/>
          </a:xfrm>
          <a:prstGeom prst="rect">
            <a:avLst/>
          </a:prstGeom>
          <a:noFill/>
          <a:effectLst/>
        </p:spPr>
        <p:txBody>
          <a:bodyPr wrap="square" rtlCol="0">
            <a:spAutoFit/>
          </a:bodyPr>
          <a:lstStyle/>
          <a:p>
            <a:pPr defTabSz="478908"/>
            <a:r>
              <a:rPr lang="en-GB" sz="1000" dirty="0" smtClean="0">
                <a:solidFill>
                  <a:srgbClr val="000000"/>
                </a:solidFill>
              </a:rPr>
              <a:t>Maidstone &amp; Tunbridge Wells  </a:t>
            </a:r>
            <a:r>
              <a:rPr lang="en-GB" sz="1000" dirty="0">
                <a:solidFill>
                  <a:srgbClr val="000000"/>
                </a:solidFill>
              </a:rPr>
              <a:t>NHS Trust</a:t>
            </a:r>
          </a:p>
        </p:txBody>
      </p:sp>
      <p:sp>
        <p:nvSpPr>
          <p:cNvPr id="14" name="Oval 13"/>
          <p:cNvSpPr/>
          <p:nvPr/>
        </p:nvSpPr>
        <p:spPr>
          <a:xfrm>
            <a:off x="7109295" y="2964440"/>
            <a:ext cx="246646" cy="251072"/>
          </a:xfrm>
          <a:prstGeom prst="ellipse">
            <a:avLst/>
          </a:prstGeom>
          <a:solidFill>
            <a:srgbClr val="FF0000"/>
          </a:solidFill>
          <a:ln w="12700" cap="flat" cmpd="sng" algn="ctr">
            <a:solidFill>
              <a:schemeClr val="bg1"/>
            </a:solidFill>
            <a:prstDash val="solid"/>
          </a:ln>
          <a:effectLst/>
        </p:spPr>
        <p:txBody>
          <a:bodyPr rtlCol="0" anchor="ctr"/>
          <a:lstStyle/>
          <a:p>
            <a:pPr algn="ctr" defTabSz="457200">
              <a:defRPr/>
            </a:pPr>
            <a:r>
              <a:rPr lang="en-GB" sz="1000" kern="0" dirty="0">
                <a:solidFill>
                  <a:prstClr val="white"/>
                </a:solidFill>
              </a:rPr>
              <a:t>H</a:t>
            </a:r>
          </a:p>
        </p:txBody>
      </p:sp>
      <p:cxnSp>
        <p:nvCxnSpPr>
          <p:cNvPr id="15" name="Straight Connector 14"/>
          <p:cNvCxnSpPr/>
          <p:nvPr/>
        </p:nvCxnSpPr>
        <p:spPr>
          <a:xfrm>
            <a:off x="7132962" y="6379745"/>
            <a:ext cx="260580" cy="0"/>
          </a:xfrm>
          <a:prstGeom prst="line">
            <a:avLst/>
          </a:prstGeom>
          <a:ln w="285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139927" y="6609296"/>
            <a:ext cx="260580" cy="0"/>
          </a:xfrm>
          <a:prstGeom prst="line">
            <a:avLst/>
          </a:prstGeom>
          <a:ln w="28575">
            <a:solidFill>
              <a:srgbClr val="257642"/>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379607" y="6243679"/>
            <a:ext cx="1514094" cy="227153"/>
          </a:xfrm>
          <a:prstGeom prst="rect">
            <a:avLst/>
          </a:prstGeom>
          <a:noFill/>
          <a:effectLst/>
        </p:spPr>
        <p:txBody>
          <a:bodyPr wrap="square" rtlCol="0">
            <a:spAutoFit/>
          </a:bodyPr>
          <a:lstStyle/>
          <a:p>
            <a:pPr defTabSz="478908"/>
            <a:r>
              <a:rPr lang="en-GB" sz="1000" dirty="0">
                <a:solidFill>
                  <a:srgbClr val="000000"/>
                </a:solidFill>
              </a:rPr>
              <a:t>Kent County Council</a:t>
            </a:r>
          </a:p>
        </p:txBody>
      </p:sp>
      <p:sp>
        <p:nvSpPr>
          <p:cNvPr id="18" name="TextBox 17"/>
          <p:cNvSpPr txBox="1"/>
          <p:nvPr/>
        </p:nvSpPr>
        <p:spPr>
          <a:xfrm>
            <a:off x="7379608" y="6469806"/>
            <a:ext cx="1274413" cy="227153"/>
          </a:xfrm>
          <a:prstGeom prst="rect">
            <a:avLst/>
          </a:prstGeom>
          <a:noFill/>
          <a:effectLst/>
        </p:spPr>
        <p:txBody>
          <a:bodyPr wrap="square" rtlCol="0">
            <a:spAutoFit/>
          </a:bodyPr>
          <a:lstStyle/>
          <a:p>
            <a:pPr defTabSz="478908"/>
            <a:r>
              <a:rPr lang="en-GB" sz="1000" dirty="0">
                <a:solidFill>
                  <a:srgbClr val="000000"/>
                </a:solidFill>
              </a:rPr>
              <a:t>Medway Council</a:t>
            </a:r>
          </a:p>
        </p:txBody>
      </p:sp>
      <p:sp>
        <p:nvSpPr>
          <p:cNvPr id="19" name="Oval 18"/>
          <p:cNvSpPr/>
          <p:nvPr/>
        </p:nvSpPr>
        <p:spPr>
          <a:xfrm>
            <a:off x="7134642" y="4039554"/>
            <a:ext cx="195952" cy="195952"/>
          </a:xfrm>
          <a:prstGeom prst="ellipse">
            <a:avLst/>
          </a:prstGeom>
          <a:noFill/>
          <a:ln w="38100" cap="flat" cmpd="sng" algn="ctr">
            <a:solidFill>
              <a:schemeClr val="bg1">
                <a:lumMod val="50000"/>
              </a:schemeClr>
            </a:solidFill>
            <a:prstDash val="solid"/>
          </a:ln>
          <a:effectLst/>
        </p:spPr>
        <p:txBody>
          <a:bodyPr rtlCol="0" anchor="ctr"/>
          <a:lstStyle/>
          <a:p>
            <a:pPr algn="ctr" defTabSz="457200">
              <a:defRPr/>
            </a:pPr>
            <a:endParaRPr lang="en-GB" sz="1000" b="1" kern="0" dirty="0">
              <a:solidFill>
                <a:prstClr val="white"/>
              </a:solidFill>
            </a:endParaRPr>
          </a:p>
        </p:txBody>
      </p:sp>
      <p:sp>
        <p:nvSpPr>
          <p:cNvPr id="20" name="TextBox 19"/>
          <p:cNvSpPr txBox="1"/>
          <p:nvPr/>
        </p:nvSpPr>
        <p:spPr>
          <a:xfrm>
            <a:off x="7370600" y="3881982"/>
            <a:ext cx="1591523" cy="511096"/>
          </a:xfrm>
          <a:prstGeom prst="rect">
            <a:avLst/>
          </a:prstGeom>
          <a:noFill/>
          <a:effectLst/>
        </p:spPr>
        <p:txBody>
          <a:bodyPr wrap="square" rtlCol="0">
            <a:spAutoFit/>
          </a:bodyPr>
          <a:lstStyle/>
          <a:p>
            <a:r>
              <a:rPr lang="en-GB" sz="1000" dirty="0"/>
              <a:t>Kent and Medway NHS and Social Care Partnership Trust</a:t>
            </a:r>
            <a:endParaRPr lang="en-GB" sz="1000" dirty="0">
              <a:solidFill>
                <a:srgbClr val="000000"/>
              </a:solidFill>
            </a:endParaRPr>
          </a:p>
        </p:txBody>
      </p:sp>
      <p:sp>
        <p:nvSpPr>
          <p:cNvPr id="22" name="Oval 21"/>
          <p:cNvSpPr/>
          <p:nvPr/>
        </p:nvSpPr>
        <p:spPr>
          <a:xfrm>
            <a:off x="7115681" y="3303034"/>
            <a:ext cx="252000" cy="251072"/>
          </a:xfrm>
          <a:prstGeom prst="ellipse">
            <a:avLst/>
          </a:prstGeom>
          <a:solidFill>
            <a:srgbClr val="C00000"/>
          </a:solidFill>
          <a:ln w="12700" cap="flat" cmpd="sng" algn="ctr">
            <a:solidFill>
              <a:schemeClr val="bg1"/>
            </a:solidFill>
            <a:prstDash val="solid"/>
          </a:ln>
          <a:effectLst/>
        </p:spPr>
        <p:txBody>
          <a:bodyPr rtlCol="0" anchor="ctr"/>
          <a:lstStyle/>
          <a:p>
            <a:pPr algn="ctr" defTabSz="457200">
              <a:defRPr/>
            </a:pPr>
            <a:r>
              <a:rPr lang="en-GB" sz="1000" b="1" kern="0" dirty="0">
                <a:solidFill>
                  <a:prstClr val="white"/>
                </a:solidFill>
              </a:rPr>
              <a:t>+</a:t>
            </a:r>
          </a:p>
        </p:txBody>
      </p:sp>
      <p:sp>
        <p:nvSpPr>
          <p:cNvPr id="23" name="TextBox 22"/>
          <p:cNvSpPr txBox="1"/>
          <p:nvPr/>
        </p:nvSpPr>
        <p:spPr>
          <a:xfrm>
            <a:off x="7386573" y="3303034"/>
            <a:ext cx="1705992" cy="246221"/>
          </a:xfrm>
          <a:prstGeom prst="rect">
            <a:avLst/>
          </a:prstGeom>
          <a:noFill/>
          <a:effectLst/>
        </p:spPr>
        <p:txBody>
          <a:bodyPr wrap="square" rtlCol="0">
            <a:spAutoFit/>
          </a:bodyPr>
          <a:lstStyle/>
          <a:p>
            <a:pPr defTabSz="478908"/>
            <a:r>
              <a:rPr lang="en-GB" sz="1000" dirty="0">
                <a:solidFill>
                  <a:srgbClr val="000000"/>
                </a:solidFill>
              </a:rPr>
              <a:t>Kent </a:t>
            </a:r>
            <a:r>
              <a:rPr lang="en-GB" sz="1000" dirty="0" smtClean="0">
                <a:solidFill>
                  <a:srgbClr val="000000"/>
                </a:solidFill>
              </a:rPr>
              <a:t>Community </a:t>
            </a:r>
            <a:r>
              <a:rPr lang="en-GB" sz="1000" dirty="0">
                <a:solidFill>
                  <a:srgbClr val="000000"/>
                </a:solidFill>
              </a:rPr>
              <a:t>H</a:t>
            </a:r>
            <a:r>
              <a:rPr lang="en-GB" sz="1000" dirty="0" smtClean="0">
                <a:solidFill>
                  <a:srgbClr val="000000"/>
                </a:solidFill>
              </a:rPr>
              <a:t>ospitals</a:t>
            </a:r>
            <a:endParaRPr lang="en-GB" sz="1000" dirty="0">
              <a:solidFill>
                <a:srgbClr val="000000"/>
              </a:solidFill>
            </a:endParaRPr>
          </a:p>
        </p:txBody>
      </p:sp>
      <p:sp>
        <p:nvSpPr>
          <p:cNvPr id="24" name="Oval 23"/>
          <p:cNvSpPr/>
          <p:nvPr/>
        </p:nvSpPr>
        <p:spPr>
          <a:xfrm>
            <a:off x="7119767" y="3630910"/>
            <a:ext cx="246646" cy="251072"/>
          </a:xfrm>
          <a:prstGeom prst="ellipse">
            <a:avLst/>
          </a:prstGeom>
          <a:solidFill>
            <a:srgbClr val="ACC71B"/>
          </a:solidFill>
          <a:ln w="12700" cap="flat" cmpd="sng" algn="ctr">
            <a:solidFill>
              <a:schemeClr val="bg1"/>
            </a:solidFill>
            <a:prstDash val="solid"/>
          </a:ln>
          <a:effectLst/>
        </p:spPr>
        <p:txBody>
          <a:bodyPr rtlCol="0" anchor="ctr"/>
          <a:lstStyle/>
          <a:p>
            <a:pPr algn="ctr" defTabSz="457200">
              <a:defRPr/>
            </a:pPr>
            <a:r>
              <a:rPr lang="en-GB" sz="1000" b="1" kern="0" dirty="0">
                <a:solidFill>
                  <a:prstClr val="white"/>
                </a:solidFill>
              </a:rPr>
              <a:t>+</a:t>
            </a:r>
          </a:p>
        </p:txBody>
      </p:sp>
      <p:sp>
        <p:nvSpPr>
          <p:cNvPr id="25" name="TextBox 24"/>
          <p:cNvSpPr txBox="1"/>
          <p:nvPr/>
        </p:nvSpPr>
        <p:spPr>
          <a:xfrm>
            <a:off x="7374146" y="3537771"/>
            <a:ext cx="1508044" cy="400110"/>
          </a:xfrm>
          <a:prstGeom prst="rect">
            <a:avLst/>
          </a:prstGeom>
          <a:noFill/>
          <a:effectLst/>
        </p:spPr>
        <p:txBody>
          <a:bodyPr wrap="square" rtlCol="0">
            <a:spAutoFit/>
          </a:bodyPr>
          <a:lstStyle/>
          <a:p>
            <a:pPr defTabSz="478908"/>
            <a:r>
              <a:rPr lang="en-GB" sz="1000" dirty="0">
                <a:solidFill>
                  <a:srgbClr val="000000"/>
                </a:solidFill>
              </a:rPr>
              <a:t>Medway </a:t>
            </a:r>
            <a:r>
              <a:rPr lang="en-GB" sz="1000" dirty="0" smtClean="0">
                <a:solidFill>
                  <a:srgbClr val="000000"/>
                </a:solidFill>
              </a:rPr>
              <a:t>Community </a:t>
            </a:r>
            <a:r>
              <a:rPr lang="en-GB" sz="1000" dirty="0">
                <a:solidFill>
                  <a:srgbClr val="000000"/>
                </a:solidFill>
              </a:rPr>
              <a:t>H</a:t>
            </a:r>
            <a:r>
              <a:rPr lang="en-GB" sz="1000" dirty="0" smtClean="0">
                <a:solidFill>
                  <a:srgbClr val="000000"/>
                </a:solidFill>
              </a:rPr>
              <a:t>ospitals</a:t>
            </a:r>
            <a:endParaRPr lang="en-GB" sz="1000" dirty="0">
              <a:solidFill>
                <a:srgbClr val="000000"/>
              </a:solidFill>
            </a:endParaRPr>
          </a:p>
        </p:txBody>
      </p:sp>
      <p:sp>
        <p:nvSpPr>
          <p:cNvPr id="26" name="Oval 25"/>
          <p:cNvSpPr/>
          <p:nvPr/>
        </p:nvSpPr>
        <p:spPr>
          <a:xfrm>
            <a:off x="7125995" y="4531766"/>
            <a:ext cx="195952" cy="195952"/>
          </a:xfrm>
          <a:prstGeom prst="ellipse">
            <a:avLst/>
          </a:prstGeom>
          <a:noFill/>
          <a:ln w="38100" cap="flat" cmpd="sng" algn="ctr">
            <a:solidFill>
              <a:schemeClr val="bg1">
                <a:lumMod val="50000"/>
              </a:schemeClr>
            </a:solidFill>
            <a:prstDash val="solid"/>
          </a:ln>
          <a:effectLst/>
        </p:spPr>
        <p:txBody>
          <a:bodyPr rtlCol="0" anchor="ctr"/>
          <a:lstStyle/>
          <a:p>
            <a:pPr algn="ctr" defTabSz="457200">
              <a:defRPr/>
            </a:pPr>
            <a:endParaRPr lang="en-GB" sz="1000" b="1" kern="0" dirty="0">
              <a:solidFill>
                <a:prstClr val="white"/>
              </a:solidFill>
            </a:endParaRPr>
          </a:p>
        </p:txBody>
      </p:sp>
      <p:sp>
        <p:nvSpPr>
          <p:cNvPr id="27" name="TextBox 26"/>
          <p:cNvSpPr txBox="1"/>
          <p:nvPr/>
        </p:nvSpPr>
        <p:spPr>
          <a:xfrm>
            <a:off x="7373927" y="4378051"/>
            <a:ext cx="1591523" cy="511096"/>
          </a:xfrm>
          <a:prstGeom prst="rect">
            <a:avLst/>
          </a:prstGeom>
          <a:noFill/>
          <a:effectLst/>
        </p:spPr>
        <p:txBody>
          <a:bodyPr wrap="square" rtlCol="0">
            <a:spAutoFit/>
          </a:bodyPr>
          <a:lstStyle/>
          <a:p>
            <a:r>
              <a:rPr lang="en-GB" sz="1000" dirty="0"/>
              <a:t>South East Coast Ambulance Service NHS Foundation Trust</a:t>
            </a:r>
            <a:endParaRPr lang="en-GB" sz="1000" dirty="0">
              <a:solidFill>
                <a:srgbClr val="000000"/>
              </a:solidFill>
            </a:endParaRPr>
          </a:p>
        </p:txBody>
      </p:sp>
      <p:sp>
        <p:nvSpPr>
          <p:cNvPr id="28" name="Oval 27"/>
          <p:cNvSpPr/>
          <p:nvPr/>
        </p:nvSpPr>
        <p:spPr>
          <a:xfrm>
            <a:off x="7127827" y="5047165"/>
            <a:ext cx="195952" cy="195952"/>
          </a:xfrm>
          <a:prstGeom prst="ellipse">
            <a:avLst/>
          </a:prstGeom>
          <a:noFill/>
          <a:ln w="38100" cap="flat" cmpd="sng" algn="ctr">
            <a:solidFill>
              <a:schemeClr val="bg1">
                <a:lumMod val="50000"/>
              </a:schemeClr>
            </a:solidFill>
            <a:prstDash val="solid"/>
          </a:ln>
          <a:effectLst/>
        </p:spPr>
        <p:txBody>
          <a:bodyPr rtlCol="0" anchor="ctr"/>
          <a:lstStyle/>
          <a:p>
            <a:pPr algn="ctr" defTabSz="457200">
              <a:defRPr/>
            </a:pPr>
            <a:endParaRPr lang="en-GB" sz="1000" b="1" kern="0" dirty="0">
              <a:solidFill>
                <a:prstClr val="white"/>
              </a:solidFill>
            </a:endParaRPr>
          </a:p>
        </p:txBody>
      </p:sp>
      <p:sp>
        <p:nvSpPr>
          <p:cNvPr id="29" name="TextBox 28"/>
          <p:cNvSpPr txBox="1"/>
          <p:nvPr/>
        </p:nvSpPr>
        <p:spPr>
          <a:xfrm>
            <a:off x="7371518" y="4893599"/>
            <a:ext cx="1591523" cy="511096"/>
          </a:xfrm>
          <a:prstGeom prst="rect">
            <a:avLst/>
          </a:prstGeom>
          <a:noFill/>
          <a:effectLst/>
        </p:spPr>
        <p:txBody>
          <a:bodyPr wrap="square" rtlCol="0">
            <a:spAutoFit/>
          </a:bodyPr>
          <a:lstStyle/>
          <a:p>
            <a:r>
              <a:rPr lang="en-GB" sz="1000" dirty="0"/>
              <a:t>Kent Community Healthcare Foundation NHS Trust</a:t>
            </a:r>
            <a:endParaRPr lang="en-GB" sz="1000" dirty="0">
              <a:solidFill>
                <a:srgbClr val="000000"/>
              </a:solidFill>
            </a:endParaRPr>
          </a:p>
        </p:txBody>
      </p:sp>
      <p:sp>
        <p:nvSpPr>
          <p:cNvPr id="30" name="TextBox 29"/>
          <p:cNvSpPr txBox="1"/>
          <p:nvPr/>
        </p:nvSpPr>
        <p:spPr>
          <a:xfrm>
            <a:off x="7386573" y="5396682"/>
            <a:ext cx="1591523" cy="653067"/>
          </a:xfrm>
          <a:prstGeom prst="rect">
            <a:avLst/>
          </a:prstGeom>
          <a:noFill/>
          <a:effectLst/>
        </p:spPr>
        <p:txBody>
          <a:bodyPr wrap="square" rtlCol="0">
            <a:spAutoFit/>
          </a:bodyPr>
          <a:lstStyle/>
          <a:p>
            <a:r>
              <a:rPr lang="en-GB" sz="1000" dirty="0"/>
              <a:t>Non-statutory NHS health and social care providers (e.g. Medway Community Health and Virgin)</a:t>
            </a:r>
            <a:endParaRPr lang="en-GB" sz="1000" dirty="0">
              <a:solidFill>
                <a:srgbClr val="000000"/>
              </a:solidFill>
            </a:endParaRPr>
          </a:p>
        </p:txBody>
      </p:sp>
      <p:sp>
        <p:nvSpPr>
          <p:cNvPr id="31" name="Oval 30"/>
          <p:cNvSpPr/>
          <p:nvPr/>
        </p:nvSpPr>
        <p:spPr>
          <a:xfrm>
            <a:off x="7115681" y="5597443"/>
            <a:ext cx="195952" cy="195952"/>
          </a:xfrm>
          <a:prstGeom prst="ellipse">
            <a:avLst/>
          </a:prstGeom>
          <a:noFill/>
          <a:ln w="38100" cap="flat" cmpd="sng" algn="ctr">
            <a:solidFill>
              <a:schemeClr val="bg1">
                <a:lumMod val="50000"/>
              </a:schemeClr>
            </a:solidFill>
            <a:prstDash val="solid"/>
          </a:ln>
          <a:effectLst/>
        </p:spPr>
        <p:txBody>
          <a:bodyPr rtlCol="0" anchor="ctr"/>
          <a:lstStyle/>
          <a:p>
            <a:pPr algn="ctr" defTabSz="457200">
              <a:defRPr/>
            </a:pPr>
            <a:endParaRPr lang="en-GB" sz="1000" b="1" kern="0" dirty="0">
              <a:solidFill>
                <a:prstClr val="white"/>
              </a:solidFill>
            </a:endParaRPr>
          </a:p>
        </p:txBody>
      </p:sp>
      <p:sp>
        <p:nvSpPr>
          <p:cNvPr id="32" name="Rectangle 31"/>
          <p:cNvSpPr/>
          <p:nvPr/>
        </p:nvSpPr>
        <p:spPr>
          <a:xfrm>
            <a:off x="107504" y="1360053"/>
            <a:ext cx="8909308"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1200" dirty="0">
                <a:latin typeface="Arial" panose="020B0604020202020204" pitchFamily="34" charset="0"/>
                <a:cs typeface="Arial" panose="020B0604020202020204" pitchFamily="34" charset="0"/>
              </a:rPr>
              <a:t>Who we are: 8 Clinical Commissioning </a:t>
            </a:r>
            <a:r>
              <a:rPr lang="en-GB" sz="1200" dirty="0" smtClean="0">
                <a:latin typeface="Arial" panose="020B0604020202020204" pitchFamily="34" charset="0"/>
                <a:cs typeface="Arial" panose="020B0604020202020204" pitchFamily="34" charset="0"/>
              </a:rPr>
              <a:t>Groups (CCGs), </a:t>
            </a:r>
            <a:r>
              <a:rPr lang="en-GB" sz="1200" dirty="0">
                <a:latin typeface="Arial" panose="020B0604020202020204" pitchFamily="34" charset="0"/>
                <a:cs typeface="Arial" panose="020B0604020202020204" pitchFamily="34" charset="0"/>
              </a:rPr>
              <a:t>7 NHS providers and 2</a:t>
            </a:r>
            <a:r>
              <a:rPr lang="en-GB" sz="1200" dirty="0" smtClean="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local authorities, joining together with other partners to transform health and care in Kent &amp; </a:t>
            </a:r>
            <a:r>
              <a:rPr lang="en-GB" sz="1200" dirty="0" smtClean="0">
                <a:latin typeface="Arial" panose="020B0604020202020204" pitchFamily="34" charset="0"/>
                <a:cs typeface="Arial" panose="020B0604020202020204" pitchFamily="34" charset="0"/>
              </a:rPr>
              <a:t>Medway</a:t>
            </a:r>
            <a:endParaRPr lang="en-GB" sz="1200" dirty="0">
              <a:solidFill>
                <a:srgbClr val="000000"/>
              </a:solidFill>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247438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Kent </a:t>
            </a:r>
            <a:r>
              <a:rPr lang="en-GB" dirty="0"/>
              <a:t>&amp;</a:t>
            </a:r>
            <a:r>
              <a:rPr lang="en-GB" dirty="0" smtClean="0"/>
              <a:t> Medway </a:t>
            </a:r>
            <a:r>
              <a:rPr lang="en-GB" dirty="0"/>
              <a:t>Digital Work Stream Steering G</a:t>
            </a:r>
            <a:r>
              <a:rPr lang="en-GB" dirty="0" smtClean="0"/>
              <a:t>roup</a:t>
            </a:r>
            <a:endParaRPr lang="en-GB" dirty="0"/>
          </a:p>
        </p:txBody>
      </p:sp>
      <p:sp>
        <p:nvSpPr>
          <p:cNvPr id="5" name="Content Placeholder 2"/>
          <p:cNvSpPr txBox="1">
            <a:spLocks/>
          </p:cNvSpPr>
          <p:nvPr/>
        </p:nvSpPr>
        <p:spPr>
          <a:xfrm>
            <a:off x="457200" y="1600200"/>
            <a:ext cx="8229600" cy="3917032"/>
          </a:xfrm>
          <a:prstGeom prst="rect">
            <a:avLst/>
          </a:prstGeom>
        </p:spPr>
        <p:txBody>
          <a:bodyPr/>
          <a:lstStyle>
            <a:lvl1pPr marL="182880" marR="0" lvl="0" indent="-182880" algn="l" defTabSz="914400" rtl="0" eaLnBrk="1" fontAlgn="auto" hangingPunct="1">
              <a:lnSpc>
                <a:spcPct val="100000"/>
              </a:lnSpc>
              <a:spcBef>
                <a:spcPts val="600"/>
              </a:spcBef>
              <a:spcAft>
                <a:spcPts val="0"/>
              </a:spcAft>
              <a:buClr>
                <a:srgbClr val="93A299"/>
              </a:buClr>
              <a:buSzPct val="85000"/>
              <a:buFont typeface="Arial" pitchFamily="34"/>
              <a:buChar char="•"/>
              <a:tabLst/>
              <a:defRPr lang="en-US" sz="2000" b="0" i="0" u="none" strike="noStrike" kern="1200" cap="none" spc="0" baseline="0">
                <a:solidFill>
                  <a:srgbClr val="292934"/>
                </a:solidFill>
                <a:uFillTx/>
                <a:latin typeface="Arial"/>
              </a:defRPr>
            </a:lvl1pPr>
            <a:lvl2pPr marL="457200" marR="0" lvl="1" indent="-182880" algn="l" defTabSz="914400" rtl="0" eaLnBrk="1" fontAlgn="auto" hangingPunct="1">
              <a:lnSpc>
                <a:spcPct val="100000"/>
              </a:lnSpc>
              <a:spcBef>
                <a:spcPts val="500"/>
              </a:spcBef>
              <a:spcAft>
                <a:spcPts val="0"/>
              </a:spcAft>
              <a:buClr>
                <a:srgbClr val="93A299"/>
              </a:buClr>
              <a:buSzPct val="85000"/>
              <a:buFont typeface="Arial" pitchFamily="34"/>
              <a:buChar char="•"/>
              <a:tabLst/>
              <a:defRPr lang="en-US" sz="1800" b="0" i="0" u="none" strike="noStrike" kern="1200" cap="none" spc="0" baseline="0">
                <a:solidFill>
                  <a:srgbClr val="292934"/>
                </a:solidFill>
                <a:uFillTx/>
                <a:latin typeface="Arial"/>
              </a:defRPr>
            </a:lvl2pPr>
            <a:lvl3pPr marL="731520" marR="0" lvl="2" indent="-182880" algn="l" defTabSz="914400" rtl="0" eaLnBrk="1" fontAlgn="auto" hangingPunct="1">
              <a:lnSpc>
                <a:spcPct val="100000"/>
              </a:lnSpc>
              <a:spcBef>
                <a:spcPts val="400"/>
              </a:spcBef>
              <a:spcAft>
                <a:spcPts val="0"/>
              </a:spcAft>
              <a:buClr>
                <a:srgbClr val="93A299"/>
              </a:buClr>
              <a:buSzPct val="90000"/>
              <a:buFont typeface="Arial" pitchFamily="34"/>
              <a:buChar char="•"/>
              <a:tabLst/>
              <a:defRPr lang="en-US" sz="1600" b="0" i="0" u="none" strike="noStrike" kern="1200" cap="none" spc="0" baseline="0">
                <a:solidFill>
                  <a:srgbClr val="292934"/>
                </a:solidFill>
                <a:uFillTx/>
                <a:latin typeface="Arial"/>
              </a:defRPr>
            </a:lvl3pPr>
            <a:lvl4pPr marL="1005840" marR="0" lvl="3" indent="-182880" algn="l" defTabSz="914400" rtl="0" eaLnBrk="1" fontAlgn="auto" hangingPunct="1">
              <a:lnSpc>
                <a:spcPct val="100000"/>
              </a:lnSpc>
              <a:spcBef>
                <a:spcPts val="400"/>
              </a:spcBef>
              <a:spcAft>
                <a:spcPts val="0"/>
              </a:spcAft>
              <a:buClr>
                <a:srgbClr val="93A299"/>
              </a:buClr>
              <a:buSzPct val="100000"/>
              <a:buFont typeface="Arial" pitchFamily="34"/>
              <a:buChar char="•"/>
              <a:tabLst/>
              <a:defRPr lang="en-US" sz="1400" b="0" i="0" u="none" strike="noStrike" kern="1200" cap="none" spc="0" baseline="0">
                <a:solidFill>
                  <a:srgbClr val="292934"/>
                </a:solidFill>
                <a:uFillTx/>
                <a:latin typeface="Arial"/>
              </a:defRPr>
            </a:lvl4pPr>
            <a:lvl5pPr marL="1188720" marR="0" lvl="4" indent="-137160" algn="l" defTabSz="914400" rtl="0" eaLnBrk="1" fontAlgn="auto" hangingPunct="1">
              <a:lnSpc>
                <a:spcPct val="100000"/>
              </a:lnSpc>
              <a:spcBef>
                <a:spcPts val="300"/>
              </a:spcBef>
              <a:spcAft>
                <a:spcPts val="0"/>
              </a:spcAft>
              <a:buClr>
                <a:srgbClr val="93A299"/>
              </a:buClr>
              <a:buSzPct val="100000"/>
              <a:buFont typeface="Arial" pitchFamily="34"/>
              <a:buChar char="•"/>
              <a:tabLst/>
              <a:defRPr lang="en-US" sz="1200" b="0" i="0" u="none" strike="noStrike" kern="1200" cap="none" spc="0" baseline="0">
                <a:solidFill>
                  <a:srgbClr val="292934"/>
                </a:solidFill>
                <a:uFillTx/>
                <a:latin typeface="Arial"/>
              </a:defRPr>
            </a:lvl5pPr>
          </a:lstStyle>
          <a:p>
            <a:pPr marL="0" indent="0" algn="ctr">
              <a:buFont typeface="Arial" pitchFamily="34"/>
              <a:buNone/>
            </a:pPr>
            <a:endParaRPr lang="en-GB" sz="1400" b="1" dirty="0" smtClean="0">
              <a:solidFill>
                <a:srgbClr val="D2533C"/>
              </a:solidFill>
            </a:endParaRPr>
          </a:p>
          <a:p>
            <a:pPr marL="0" indent="0" algn="ctr">
              <a:buFont typeface="Arial" pitchFamily="34"/>
              <a:buNone/>
            </a:pPr>
            <a:r>
              <a:rPr lang="en-GB" sz="1400" b="1" dirty="0" smtClean="0">
                <a:solidFill>
                  <a:srgbClr val="D2533C"/>
                </a:solidFill>
              </a:rPr>
              <a:t>Steering group remit</a:t>
            </a:r>
          </a:p>
          <a:p>
            <a:pPr marL="0" indent="0">
              <a:buNone/>
            </a:pPr>
            <a:r>
              <a:rPr lang="en-GB" sz="1200" dirty="0" smtClean="0"/>
              <a:t>A Kent &amp; Medway Digital Work Stream Steering Group has been established to oversee the delivery of a single Local Digital Roadmap (LDR) for Kent &amp; Medway. </a:t>
            </a:r>
            <a:r>
              <a:rPr lang="en-GB" sz="1200" dirty="0">
                <a:solidFill>
                  <a:srgbClr val="000000"/>
                </a:solidFill>
                <a:latin typeface="Arial" panose="020B0604020202020204" pitchFamily="34" charset="0"/>
                <a:ea typeface="Times New Roman"/>
                <a:cs typeface="Arial" panose="020B0604020202020204" pitchFamily="34" charset="0"/>
              </a:rPr>
              <a:t>The LDR steering group will link to the </a:t>
            </a:r>
            <a:r>
              <a:rPr lang="en-GB" sz="1200" dirty="0"/>
              <a:t>Sustainability and Transformation Plan </a:t>
            </a:r>
            <a:r>
              <a:rPr lang="en-GB" sz="1200" dirty="0" smtClean="0"/>
              <a:t>(</a:t>
            </a:r>
            <a:r>
              <a:rPr lang="en-GB" sz="1200" dirty="0" smtClean="0">
                <a:solidFill>
                  <a:srgbClr val="000000"/>
                </a:solidFill>
                <a:latin typeface="Arial" panose="020B0604020202020204" pitchFamily="34" charset="0"/>
                <a:ea typeface="Times New Roman"/>
                <a:cs typeface="Arial" panose="020B0604020202020204" pitchFamily="34" charset="0"/>
              </a:rPr>
              <a:t>STP) </a:t>
            </a:r>
            <a:r>
              <a:rPr lang="en-GB" sz="1200" dirty="0">
                <a:solidFill>
                  <a:srgbClr val="000000"/>
                </a:solidFill>
                <a:latin typeface="Arial" panose="020B0604020202020204" pitchFamily="34" charset="0"/>
                <a:ea typeface="Times New Roman"/>
                <a:cs typeface="Arial" panose="020B0604020202020204" pitchFamily="34" charset="0"/>
              </a:rPr>
              <a:t>Clinical Strategy group to ensure that the LDR fully supports Clinical and Care </a:t>
            </a:r>
            <a:r>
              <a:rPr lang="en-GB" sz="1200" dirty="0" smtClean="0">
                <a:solidFill>
                  <a:srgbClr val="000000"/>
                </a:solidFill>
                <a:latin typeface="Arial" panose="020B0604020202020204" pitchFamily="34" charset="0"/>
                <a:ea typeface="Times New Roman"/>
                <a:cs typeface="Arial" panose="020B0604020202020204" pitchFamily="34" charset="0"/>
              </a:rPr>
              <a:t>services.</a:t>
            </a:r>
          </a:p>
          <a:p>
            <a:pPr marL="0" indent="0" algn="ctr">
              <a:buFont typeface="Arial" pitchFamily="34"/>
              <a:buNone/>
            </a:pPr>
            <a:r>
              <a:rPr lang="en-GB" sz="1400" b="1" dirty="0" smtClean="0">
                <a:solidFill>
                  <a:srgbClr val="D2533C"/>
                </a:solidFill>
              </a:rPr>
              <a:t>Membership</a:t>
            </a:r>
          </a:p>
          <a:p>
            <a:pPr marL="0" indent="0">
              <a:buNone/>
            </a:pPr>
            <a:r>
              <a:rPr lang="en-GB" sz="1200" dirty="0" smtClean="0"/>
              <a:t>The chair of the group is:</a:t>
            </a:r>
          </a:p>
          <a:p>
            <a:r>
              <a:rPr lang="en-GB" sz="1200" dirty="0" smtClean="0"/>
              <a:t>Chief </a:t>
            </a:r>
            <a:r>
              <a:rPr lang="en-GB" sz="1200" dirty="0"/>
              <a:t>E</a:t>
            </a:r>
            <a:r>
              <a:rPr lang="en-GB" sz="1200" dirty="0" smtClean="0"/>
              <a:t>xecutive, Dartford and Gravesham NHS Trust </a:t>
            </a:r>
          </a:p>
          <a:p>
            <a:pPr marL="0" indent="0">
              <a:buNone/>
            </a:pPr>
            <a:r>
              <a:rPr lang="en-GB" sz="1200" dirty="0" smtClean="0">
                <a:latin typeface="Arial" panose="020B0604020202020204" pitchFamily="34" charset="0"/>
                <a:cs typeface="Arial" panose="020B0604020202020204" pitchFamily="34" charset="0"/>
              </a:rPr>
              <a:t>The group includes representatives from various organisations within Kent </a:t>
            </a:r>
            <a:r>
              <a:rPr lang="en-GB" sz="1200" dirty="0">
                <a:latin typeface="Arial" panose="020B0604020202020204" pitchFamily="34" charset="0"/>
                <a:cs typeface="Arial" panose="020B0604020202020204" pitchFamily="34" charset="0"/>
              </a:rPr>
              <a:t>&amp; </a:t>
            </a:r>
            <a:r>
              <a:rPr lang="en-GB" sz="1200" dirty="0" smtClean="0">
                <a:latin typeface="Arial" panose="020B0604020202020204" pitchFamily="34" charset="0"/>
                <a:cs typeface="Arial" panose="020B0604020202020204" pitchFamily="34" charset="0"/>
              </a:rPr>
              <a:t>Medway</a:t>
            </a:r>
            <a:r>
              <a:rPr lang="en-GB" sz="1200" dirty="0" smtClean="0">
                <a:solidFill>
                  <a:srgbClr val="000000"/>
                </a:solidFill>
                <a:latin typeface="Arial" panose="020B0604020202020204" pitchFamily="34" charset="0"/>
                <a:ea typeface="Times New Roman"/>
                <a:cs typeface="Arial" panose="020B0604020202020204" pitchFamily="34" charset="0"/>
              </a:rPr>
              <a:t>:</a:t>
            </a:r>
          </a:p>
          <a:p>
            <a:r>
              <a:rPr lang="en-GB" sz="1200" dirty="0" smtClean="0">
                <a:solidFill>
                  <a:srgbClr val="000000"/>
                </a:solidFill>
                <a:latin typeface="Arial" panose="020B0604020202020204" pitchFamily="34" charset="0"/>
                <a:ea typeface="Times New Roman"/>
                <a:cs typeface="Arial" panose="020B0604020202020204" pitchFamily="34" charset="0"/>
              </a:rPr>
              <a:t>Information and Communication Technology Director, East Kent Hospitals University Foundation Trust</a:t>
            </a:r>
          </a:p>
          <a:p>
            <a:r>
              <a:rPr lang="en-GB" sz="1200" dirty="0" smtClean="0">
                <a:solidFill>
                  <a:srgbClr val="000000"/>
                </a:solidFill>
                <a:latin typeface="Arial" panose="020B0604020202020204" pitchFamily="34" charset="0"/>
                <a:ea typeface="Times New Roman"/>
                <a:cs typeface="Arial" panose="020B0604020202020204" pitchFamily="34" charset="0"/>
              </a:rPr>
              <a:t>Chief Information Officer, West Kent Clinical Commissioning Group (CCG)</a:t>
            </a:r>
          </a:p>
          <a:p>
            <a:r>
              <a:rPr lang="en-GB" sz="1200" dirty="0" smtClean="0">
                <a:solidFill>
                  <a:srgbClr val="000000"/>
                </a:solidFill>
                <a:latin typeface="Arial" panose="020B0604020202020204" pitchFamily="34" charset="0"/>
                <a:ea typeface="Times New Roman"/>
                <a:cs typeface="Arial" panose="020B0604020202020204" pitchFamily="34" charset="0"/>
              </a:rPr>
              <a:t>Head of Information Management &amp; Technology, Dartford, Gravesham and </a:t>
            </a:r>
            <a:r>
              <a:rPr lang="en-GB" sz="1200" dirty="0" err="1" smtClean="0">
                <a:solidFill>
                  <a:srgbClr val="000000"/>
                </a:solidFill>
                <a:latin typeface="Arial" panose="020B0604020202020204" pitchFamily="34" charset="0"/>
                <a:ea typeface="Times New Roman"/>
                <a:cs typeface="Arial" panose="020B0604020202020204" pitchFamily="34" charset="0"/>
              </a:rPr>
              <a:t>Swanley</a:t>
            </a:r>
            <a:r>
              <a:rPr lang="en-GB" sz="1200" dirty="0" smtClean="0">
                <a:solidFill>
                  <a:srgbClr val="000000"/>
                </a:solidFill>
                <a:latin typeface="Arial" panose="020B0604020202020204" pitchFamily="34" charset="0"/>
                <a:ea typeface="Times New Roman"/>
                <a:cs typeface="Arial" panose="020B0604020202020204" pitchFamily="34" charset="0"/>
              </a:rPr>
              <a:t> CCG</a:t>
            </a:r>
          </a:p>
          <a:p>
            <a:r>
              <a:rPr lang="en-GB" sz="1200" dirty="0"/>
              <a:t>Informatics </a:t>
            </a:r>
            <a:r>
              <a:rPr lang="en-GB" sz="1200" dirty="0" smtClean="0"/>
              <a:t>Lead, </a:t>
            </a:r>
            <a:r>
              <a:rPr lang="en-GB" sz="1200" dirty="0" smtClean="0">
                <a:solidFill>
                  <a:srgbClr val="000000"/>
                </a:solidFill>
                <a:latin typeface="Arial" panose="020B0604020202020204" pitchFamily="34" charset="0"/>
                <a:ea typeface="Times New Roman"/>
                <a:cs typeface="Arial" panose="020B0604020202020204" pitchFamily="34" charset="0"/>
              </a:rPr>
              <a:t>Medway CCG</a:t>
            </a:r>
          </a:p>
          <a:p>
            <a:r>
              <a:rPr lang="en-GB" sz="1200" dirty="0" smtClean="0"/>
              <a:t>Technical </a:t>
            </a:r>
            <a:r>
              <a:rPr lang="en-GB" sz="1200" dirty="0"/>
              <a:t>Commissioning &amp; Strategy </a:t>
            </a:r>
            <a:r>
              <a:rPr lang="en-GB" sz="1200" dirty="0" smtClean="0"/>
              <a:t>Lead, Kent County Council (KCC)</a:t>
            </a:r>
            <a:endParaRPr lang="en-GB" sz="1200" dirty="0" smtClean="0">
              <a:solidFill>
                <a:srgbClr val="000000"/>
              </a:solidFill>
              <a:latin typeface="Arial" panose="020B0604020202020204" pitchFamily="34" charset="0"/>
              <a:ea typeface="Times New Roman"/>
              <a:cs typeface="Arial" panose="020B0604020202020204" pitchFamily="34" charset="0"/>
            </a:endParaRPr>
          </a:p>
        </p:txBody>
      </p:sp>
      <p:sp>
        <p:nvSpPr>
          <p:cNvPr id="3" name="Slide Number Placeholder 2"/>
          <p:cNvSpPr>
            <a:spLocks noGrp="1"/>
          </p:cNvSpPr>
          <p:nvPr>
            <p:ph type="sldNum" sz="quarter" idx="8"/>
          </p:nvPr>
        </p:nvSpPr>
        <p:spPr/>
        <p:txBody>
          <a:bodyPr/>
          <a:lstStyle/>
          <a:p>
            <a:pPr lvl="0"/>
            <a:fld id="{0E64C7E0-D490-4FFB-A4B3-DD00A01FCA67}" type="slidenum">
              <a:rPr lang="en-GB" smtClean="0"/>
              <a:t>6</a:t>
            </a:fld>
            <a:endParaRPr lang="en-GB" dirty="0"/>
          </a:p>
        </p:txBody>
      </p:sp>
    </p:spTree>
    <p:extLst>
      <p:ext uri="{BB962C8B-B14F-4D97-AF65-F5344CB8AC3E}">
        <p14:creationId xmlns:p14="http://schemas.microsoft.com/office/powerpoint/2010/main" val="3531342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2. Vision and outcomes</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a:t>Kent &amp; Medway STP &amp; LDR </a:t>
            </a:r>
            <a:r>
              <a:rPr lang="en-GB" dirty="0" smtClean="0"/>
              <a:t>vision </a:t>
            </a:r>
            <a:r>
              <a:rPr lang="en-GB" dirty="0"/>
              <a:t>and p</a:t>
            </a:r>
            <a:r>
              <a:rPr lang="en-GB" dirty="0" smtClean="0"/>
              <a:t>lans</a:t>
            </a:r>
          </a:p>
          <a:p>
            <a:pPr marL="342900" indent="-342900">
              <a:buFont typeface="Arial" panose="020B0604020202020204" pitchFamily="34" charset="0"/>
              <a:buChar char="•"/>
            </a:pPr>
            <a:r>
              <a:rPr lang="en-GB" dirty="0" smtClean="0"/>
              <a:t>7 Vision and outcomes</a:t>
            </a:r>
          </a:p>
          <a:p>
            <a:endParaRPr lang="en-GB" dirty="0"/>
          </a:p>
        </p:txBody>
      </p:sp>
    </p:spTree>
    <p:extLst>
      <p:ext uri="{BB962C8B-B14F-4D97-AF65-F5344CB8AC3E}">
        <p14:creationId xmlns:p14="http://schemas.microsoft.com/office/powerpoint/2010/main" val="148029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Kent &amp; Medway STP &amp; LDR visions and plans</a:t>
            </a:r>
            <a:endParaRPr lang="en-GB" dirty="0"/>
          </a:p>
        </p:txBody>
      </p:sp>
      <p:sp>
        <p:nvSpPr>
          <p:cNvPr id="3" name="Content Placeholder 2"/>
          <p:cNvSpPr>
            <a:spLocks noGrp="1"/>
          </p:cNvSpPr>
          <p:nvPr>
            <p:ph idx="1"/>
          </p:nvPr>
        </p:nvSpPr>
        <p:spPr/>
        <p:txBody>
          <a:bodyPr/>
          <a:lstStyle/>
          <a:p>
            <a:pPr marL="0" indent="0" algn="ctr">
              <a:buNone/>
            </a:pPr>
            <a:r>
              <a:rPr lang="en-GB" sz="1400" b="1" dirty="0" smtClean="0">
                <a:solidFill>
                  <a:srgbClr val="D2533C"/>
                </a:solidFill>
                <a:latin typeface="Arial" panose="020B0604020202020204" pitchFamily="34" charset="0"/>
                <a:cs typeface="Arial" panose="020B0604020202020204" pitchFamily="34" charset="0"/>
              </a:rPr>
              <a:t>Sustainability &amp; Transformation Plan (STP)</a:t>
            </a:r>
            <a:endParaRPr lang="en-GB" sz="1400" b="1" dirty="0">
              <a:solidFill>
                <a:srgbClr val="D2533C"/>
              </a:solidFill>
              <a:latin typeface="Arial" panose="020B0604020202020204" pitchFamily="34" charset="0"/>
              <a:cs typeface="Arial" panose="020B0604020202020204" pitchFamily="34" charset="0"/>
            </a:endParaRPr>
          </a:p>
          <a:p>
            <a:pPr marL="0" indent="0">
              <a:buNone/>
            </a:pPr>
            <a:r>
              <a:rPr lang="en-GB" sz="1100" dirty="0">
                <a:latin typeface="Arial" panose="020B0604020202020204" pitchFamily="34" charset="0"/>
                <a:cs typeface="Arial" panose="020B0604020202020204" pitchFamily="34" charset="0"/>
              </a:rPr>
              <a:t>The Kent and Medway Health and Care System is seeking to deliver an integrated health and social care model that focuses on delivering high quality, outcome focused, person centred, coordinated care that is easy to access and enables people to stay well and live independently and for as long as possible in their home setting. More than that, the Kent and Medway health and care system will transform services to deliver proactive care, and support focused on improving and promoting health and wellbeing, rather than care and support that is solely reactive to ill health and disease. Core to the model is the philosophy of health and care services working together to promote and support independence, utilising statutory, voluntary and where appropriate the independent sector to deliver the right care, in the right place, at the right time.</a:t>
            </a:r>
          </a:p>
          <a:p>
            <a:pPr marL="0" indent="0" algn="ctr">
              <a:buNone/>
            </a:pPr>
            <a:r>
              <a:rPr lang="en-GB" sz="1400" b="1" dirty="0" smtClean="0">
                <a:solidFill>
                  <a:srgbClr val="D2533C"/>
                </a:solidFill>
                <a:latin typeface="Arial" panose="020B0604020202020204" pitchFamily="34" charset="0"/>
                <a:cs typeface="Arial" panose="020B0604020202020204" pitchFamily="34" charset="0"/>
              </a:rPr>
              <a:t>Local Digital Roadmap (LDR) Plans</a:t>
            </a:r>
            <a:endParaRPr lang="en-GB" sz="1400" b="1" dirty="0">
              <a:solidFill>
                <a:srgbClr val="D2533C"/>
              </a:solidFill>
              <a:latin typeface="Arial" panose="020B0604020202020204" pitchFamily="34" charset="0"/>
              <a:cs typeface="Arial" panose="020B0604020202020204" pitchFamily="34" charset="0"/>
            </a:endParaRPr>
          </a:p>
          <a:p>
            <a:r>
              <a:rPr lang="en-GB" sz="1100" dirty="0" smtClean="0"/>
              <a:t>The </a:t>
            </a:r>
            <a:r>
              <a:rPr lang="en-GB" sz="1100" dirty="0" smtClean="0"/>
              <a:t>Local Digital Roadmap </a:t>
            </a:r>
            <a:r>
              <a:rPr lang="en-GB" sz="1100" dirty="0" smtClean="0"/>
              <a:t>will:</a:t>
            </a:r>
          </a:p>
          <a:p>
            <a:pPr lvl="1"/>
            <a:r>
              <a:rPr lang="en-GB" sz="1050" dirty="0"/>
              <a:t>Facilitate and encourage the Kent &amp; Medway population in improvement of their health and care.</a:t>
            </a:r>
          </a:p>
          <a:p>
            <a:pPr lvl="1"/>
            <a:r>
              <a:rPr lang="en-GB" sz="1050" dirty="0" smtClean="0"/>
              <a:t>Join </a:t>
            </a:r>
            <a:r>
              <a:rPr lang="en-GB" sz="1050" dirty="0"/>
              <a:t>up health and social care and other providers of care services by transforming the way care professionals record information, transact and communicate with patients and staff. </a:t>
            </a:r>
          </a:p>
          <a:p>
            <a:pPr lvl="1"/>
            <a:r>
              <a:rPr lang="en-GB" sz="1050" dirty="0" smtClean="0"/>
              <a:t>Support </a:t>
            </a:r>
            <a:r>
              <a:rPr lang="en-GB" sz="1050" dirty="0"/>
              <a:t>self care and support </a:t>
            </a:r>
            <a:r>
              <a:rPr lang="en-GB" sz="1050" dirty="0" smtClean="0"/>
              <a:t>carers</a:t>
            </a:r>
            <a:r>
              <a:rPr lang="en-GB" sz="1050" dirty="0"/>
              <a:t>.</a:t>
            </a:r>
          </a:p>
          <a:p>
            <a:pPr lvl="1"/>
            <a:r>
              <a:rPr lang="en-GB" sz="1050" dirty="0"/>
              <a:t>Enable more informed decision </a:t>
            </a:r>
            <a:r>
              <a:rPr lang="en-GB" sz="1050" dirty="0" smtClean="0"/>
              <a:t>making.</a:t>
            </a:r>
            <a:endParaRPr lang="en-GB" sz="1050" dirty="0"/>
          </a:p>
          <a:p>
            <a:r>
              <a:rPr lang="en-GB" sz="1100" dirty="0" smtClean="0"/>
              <a:t>The </a:t>
            </a:r>
            <a:r>
              <a:rPr lang="en-GB" sz="1100" dirty="0"/>
              <a:t>LDR encourages service user empowerment through technology and will drive the use of familiar consumer technology to support greater self-care, improvements in health and wellbeing, and access to services. </a:t>
            </a:r>
          </a:p>
          <a:p>
            <a:r>
              <a:rPr lang="en-GB" sz="1100" dirty="0"/>
              <a:t>The LDR advocates the use of real-time and historic data to support predictive modelling and improvements in clinical service delivery at point of care. Population health analysis and information management will support effective commissioning. It will promote clinical surveillance and improvements in intelligence through research programmes. </a:t>
            </a:r>
          </a:p>
          <a:p>
            <a:r>
              <a:rPr lang="en-GB" sz="1100" dirty="0"/>
              <a:t>The LDR will enable the replacement of all paper based care professional to care professional clinical and social care correspondence with digital </a:t>
            </a:r>
            <a:r>
              <a:rPr lang="en-GB" sz="1100" dirty="0" smtClean="0"/>
              <a:t>communications</a:t>
            </a:r>
            <a:endParaRPr lang="en-GB" sz="1100" dirty="0"/>
          </a:p>
        </p:txBody>
      </p:sp>
      <p:sp>
        <p:nvSpPr>
          <p:cNvPr id="4" name="Slide Number Placeholder 3"/>
          <p:cNvSpPr>
            <a:spLocks noGrp="1"/>
          </p:cNvSpPr>
          <p:nvPr>
            <p:ph type="sldNum" sz="quarter" idx="8"/>
          </p:nvPr>
        </p:nvSpPr>
        <p:spPr/>
        <p:txBody>
          <a:bodyPr/>
          <a:lstStyle/>
          <a:p>
            <a:pPr lvl="0"/>
            <a:fld id="{5D69C39F-3355-4E9E-8346-4B9EC61F6E8C}" type="slidenum">
              <a:rPr lang="en-GB" smtClean="0"/>
              <a:t>8</a:t>
            </a:fld>
            <a:endParaRPr lang="en-GB" dirty="0"/>
          </a:p>
        </p:txBody>
      </p:sp>
    </p:spTree>
    <p:extLst>
      <p:ext uri="{BB962C8B-B14F-4D97-AF65-F5344CB8AC3E}">
        <p14:creationId xmlns:p14="http://schemas.microsoft.com/office/powerpoint/2010/main" val="976699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Vision and outcomes</a:t>
            </a:r>
            <a:endParaRPr lang="en-GB" dirty="0"/>
          </a:p>
        </p:txBody>
      </p:sp>
      <p:sp>
        <p:nvSpPr>
          <p:cNvPr id="3" name="Slide Number Placeholder 2"/>
          <p:cNvSpPr>
            <a:spLocks noGrp="1"/>
          </p:cNvSpPr>
          <p:nvPr>
            <p:ph type="sldNum" sz="quarter" idx="8"/>
          </p:nvPr>
        </p:nvSpPr>
        <p:spPr/>
        <p:txBody>
          <a:bodyPr/>
          <a:lstStyle/>
          <a:p>
            <a:pPr lvl="0"/>
            <a:fld id="{0E64C7E0-D490-4FFB-A4B3-DD00A01FCA67}" type="slidenum">
              <a:rPr lang="en-GB" smtClean="0"/>
              <a:pPr lvl="0"/>
              <a:t>9</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734505466"/>
              </p:ext>
            </p:extLst>
          </p:nvPr>
        </p:nvGraphicFramePr>
        <p:xfrm>
          <a:off x="179512" y="1988840"/>
          <a:ext cx="8784976" cy="4626465"/>
        </p:xfrm>
        <a:graphic>
          <a:graphicData uri="http://schemas.openxmlformats.org/drawingml/2006/table">
            <a:tbl>
              <a:tblPr firstRow="1" bandRow="1">
                <a:tableStyleId>{0660B408-B3CF-4A94-85FC-2B1E0A45F4A2}</a:tableStyleId>
              </a:tblPr>
              <a:tblGrid>
                <a:gridCol w="720080"/>
                <a:gridCol w="2797519"/>
                <a:gridCol w="5267377"/>
              </a:tblGrid>
              <a:tr h="269960">
                <a:tc>
                  <a:txBody>
                    <a:bodyPr/>
                    <a:lstStyle/>
                    <a:p>
                      <a:endParaRPr lang="en-GB" sz="1000" dirty="0">
                        <a:latin typeface="Arial" panose="020B0604020202020204" pitchFamily="34" charset="0"/>
                        <a:ea typeface="Tahoma" panose="020B0604030504040204" pitchFamily="34" charset="0"/>
                        <a:cs typeface="Arial" panose="020B0604020202020204" pitchFamily="34" charset="0"/>
                      </a:endParaRPr>
                    </a:p>
                  </a:txBody>
                  <a:tcPr anchor="ctr"/>
                </a:tc>
                <a:tc>
                  <a:txBody>
                    <a:bodyPr/>
                    <a:lstStyle/>
                    <a:p>
                      <a:r>
                        <a:rPr lang="en-GB" sz="1000" dirty="0" smtClean="0">
                          <a:latin typeface="Arial" panose="020B0604020202020204" pitchFamily="34" charset="0"/>
                          <a:cs typeface="Arial" panose="020B0604020202020204" pitchFamily="34" charset="0"/>
                        </a:rPr>
                        <a:t>Outcome</a:t>
                      </a:r>
                      <a:endParaRPr lang="en-GB" sz="1000" dirty="0">
                        <a:latin typeface="Arial" panose="020B0604020202020204" pitchFamily="34" charset="0"/>
                        <a:ea typeface="Tahoma" panose="020B0604030504040204" pitchFamily="34" charset="0"/>
                        <a:cs typeface="Arial" panose="020B0604020202020204" pitchFamily="34" charset="0"/>
                      </a:endParaRPr>
                    </a:p>
                  </a:txBody>
                  <a:tcPr anchor="ctr"/>
                </a:tc>
                <a:tc>
                  <a:txBody>
                    <a:bodyPr/>
                    <a:lstStyle/>
                    <a:p>
                      <a:r>
                        <a:rPr lang="en-GB" sz="1000" dirty="0" smtClean="0">
                          <a:latin typeface="Arial" panose="020B0604020202020204" pitchFamily="34" charset="0"/>
                          <a:cs typeface="Arial" panose="020B0604020202020204" pitchFamily="34" charset="0"/>
                        </a:rPr>
                        <a:t>Vision</a:t>
                      </a:r>
                      <a:endParaRPr lang="en-GB" sz="1000" dirty="0">
                        <a:latin typeface="Arial" panose="020B0604020202020204" pitchFamily="34" charset="0"/>
                        <a:ea typeface="Tahoma" panose="020B0604030504040204" pitchFamily="34" charset="0"/>
                        <a:cs typeface="Arial" panose="020B0604020202020204" pitchFamily="34" charset="0"/>
                      </a:endParaRPr>
                    </a:p>
                  </a:txBody>
                  <a:tcPr anchor="ctr"/>
                </a:tc>
              </a:tr>
              <a:tr h="749889">
                <a:tc>
                  <a:txBody>
                    <a:bodyPr/>
                    <a:lstStyle/>
                    <a:p>
                      <a:endParaRPr lang="en-GB" sz="1000" dirty="0">
                        <a:latin typeface="Arial" panose="020B0604020202020204" pitchFamily="34" charset="0"/>
                        <a:ea typeface="Tahoma" panose="020B0604030504040204" pitchFamily="34" charset="0"/>
                        <a:cs typeface="Arial" panose="020B0604020202020204" pitchFamily="34" charset="0"/>
                      </a:endParaRPr>
                    </a:p>
                  </a:txBody>
                  <a:tcPr anchor="ctr"/>
                </a:tc>
                <a:tc>
                  <a:txBody>
                    <a:bodyPr/>
                    <a:lstStyle/>
                    <a:p>
                      <a:r>
                        <a:rPr lang="en-GB" sz="1000" b="1" dirty="0" smtClean="0">
                          <a:latin typeface="Arial" panose="020B0604020202020204" pitchFamily="34" charset="0"/>
                          <a:cs typeface="Arial" panose="020B0604020202020204" pitchFamily="34" charset="0"/>
                        </a:rPr>
                        <a:t>Universal care record</a:t>
                      </a:r>
                      <a:endParaRPr lang="en-GB" sz="1000" b="1" dirty="0">
                        <a:latin typeface="Arial" panose="020B0604020202020204" pitchFamily="34" charset="0"/>
                        <a:ea typeface="Tahoma" panose="020B0604030504040204" pitchFamily="34" charset="0"/>
                        <a:cs typeface="Arial" panose="020B0604020202020204" pitchFamily="34" charset="0"/>
                      </a:endParaRPr>
                    </a:p>
                  </a:txBody>
                  <a:tcPr anchor="ctr"/>
                </a:tc>
                <a:tc>
                  <a:txBody>
                    <a:bodyPr/>
                    <a:lstStyle/>
                    <a:p>
                      <a:r>
                        <a:rPr lang="en-GB" sz="1000" dirty="0" smtClean="0">
                          <a:latin typeface="Arial" panose="020B0604020202020204" pitchFamily="34" charset="0"/>
                          <a:cs typeface="Arial" panose="020B0604020202020204" pitchFamily="34" charset="0"/>
                        </a:rPr>
                        <a:t>Health and care professionals have immediate access to all relevant information about a patient’s care, treatment, diagnostics and previous history,</a:t>
                      </a:r>
                      <a:r>
                        <a:rPr lang="en-GB" sz="1000" baseline="0" dirty="0" smtClean="0">
                          <a:latin typeface="Arial" panose="020B0604020202020204" pitchFamily="34" charset="0"/>
                          <a:cs typeface="Arial" panose="020B0604020202020204" pitchFamily="34" charset="0"/>
                        </a:rPr>
                        <a:t> </a:t>
                      </a:r>
                      <a:r>
                        <a:rPr lang="en-GB" sz="1000" dirty="0" smtClean="0">
                          <a:latin typeface="Arial" panose="020B0604020202020204" pitchFamily="34" charset="0"/>
                          <a:cs typeface="Arial" panose="020B0604020202020204" pitchFamily="34" charset="0"/>
                        </a:rPr>
                        <a:t>for all patients across Kent &amp; Medway; with each digital footprint area determining their own delivery approach.</a:t>
                      </a:r>
                      <a:endParaRPr lang="en-GB" sz="1000" dirty="0">
                        <a:latin typeface="Arial" panose="020B0604020202020204" pitchFamily="34" charset="0"/>
                        <a:ea typeface="Tahoma" panose="020B0604030504040204" pitchFamily="34" charset="0"/>
                        <a:cs typeface="Arial" panose="020B0604020202020204" pitchFamily="34" charset="0"/>
                      </a:endParaRPr>
                    </a:p>
                  </a:txBody>
                  <a:tcPr anchor="ctr"/>
                </a:tc>
              </a:tr>
              <a:tr h="590380">
                <a:tc>
                  <a:txBody>
                    <a:bodyPr/>
                    <a:lstStyle/>
                    <a:p>
                      <a:endParaRPr lang="en-GB" sz="1000" dirty="0">
                        <a:latin typeface="Arial" panose="020B0604020202020204" pitchFamily="34" charset="0"/>
                        <a:ea typeface="Tahoma" panose="020B0604030504040204" pitchFamily="34" charset="0"/>
                        <a:cs typeface="Arial" panose="020B0604020202020204" pitchFamily="34" charset="0"/>
                      </a:endParaRPr>
                    </a:p>
                  </a:txBody>
                  <a:tcPr anchor="ctr"/>
                </a:tc>
                <a:tc>
                  <a:txBody>
                    <a:bodyPr/>
                    <a:lstStyle/>
                    <a:p>
                      <a:r>
                        <a:rPr lang="en-GB" sz="1000" b="1" dirty="0" smtClean="0">
                          <a:latin typeface="Arial" panose="020B0604020202020204" pitchFamily="34" charset="0"/>
                          <a:cs typeface="Arial" panose="020B0604020202020204" pitchFamily="34" charset="0"/>
                        </a:rPr>
                        <a:t>Universal clinical access</a:t>
                      </a:r>
                      <a:endParaRPr lang="en-GB" sz="1000" b="1" dirty="0">
                        <a:latin typeface="Arial" panose="020B0604020202020204" pitchFamily="34" charset="0"/>
                        <a:ea typeface="Tahoma" panose="020B0604030504040204" pitchFamily="34" charset="0"/>
                        <a:cs typeface="Arial" panose="020B0604020202020204" pitchFamily="34" charset="0"/>
                      </a:endParaRPr>
                    </a:p>
                  </a:txBody>
                  <a:tcPr anchor="ctr"/>
                </a:tc>
                <a:tc>
                  <a:txBody>
                    <a:bodyPr/>
                    <a:lstStyle/>
                    <a:p>
                      <a:r>
                        <a:rPr lang="en-GB" sz="1000" dirty="0" smtClean="0">
                          <a:latin typeface="Arial" panose="020B0604020202020204" pitchFamily="34" charset="0"/>
                          <a:cs typeface="Arial" panose="020B0604020202020204" pitchFamily="34" charset="0"/>
                        </a:rPr>
                        <a:t>Health and care professionals can operate in the same way independent of their geographic location.</a:t>
                      </a:r>
                      <a:endParaRPr lang="en-GB" sz="1000" dirty="0">
                        <a:latin typeface="Arial" panose="020B0604020202020204" pitchFamily="34" charset="0"/>
                        <a:ea typeface="Tahoma" panose="020B0604030504040204" pitchFamily="34" charset="0"/>
                        <a:cs typeface="Arial" panose="020B0604020202020204" pitchFamily="34" charset="0"/>
                      </a:endParaRPr>
                    </a:p>
                  </a:txBody>
                  <a:tcPr anchor="ctr"/>
                </a:tc>
              </a:tr>
              <a:tr h="616426">
                <a:tc>
                  <a:txBody>
                    <a:bodyPr/>
                    <a:lstStyle/>
                    <a:p>
                      <a:endParaRPr lang="en-GB" sz="1000" dirty="0">
                        <a:latin typeface="Arial" panose="020B0604020202020204" pitchFamily="34" charset="0"/>
                        <a:ea typeface="Tahoma" panose="020B0604030504040204" pitchFamily="34" charset="0"/>
                        <a:cs typeface="Arial" panose="020B0604020202020204" pitchFamily="34" charset="0"/>
                      </a:endParaRPr>
                    </a:p>
                  </a:txBody>
                  <a:tcPr anchor="ctr"/>
                </a:tc>
                <a:tc>
                  <a:txBody>
                    <a:bodyPr/>
                    <a:lstStyle/>
                    <a:p>
                      <a:r>
                        <a:rPr lang="en-GB" sz="1000" b="1" dirty="0" smtClean="0">
                          <a:latin typeface="Arial" panose="020B0604020202020204" pitchFamily="34" charset="0"/>
                          <a:ea typeface="Tahoma" panose="020B0604030504040204" pitchFamily="34" charset="0"/>
                          <a:cs typeface="Arial" panose="020B0604020202020204" pitchFamily="34" charset="0"/>
                        </a:rPr>
                        <a:t>Universal transactional</a:t>
                      </a:r>
                      <a:r>
                        <a:rPr lang="en-GB" sz="1000" b="1" baseline="0" dirty="0" smtClean="0">
                          <a:latin typeface="Arial" panose="020B0604020202020204" pitchFamily="34" charset="0"/>
                          <a:ea typeface="Tahoma" panose="020B0604030504040204" pitchFamily="34" charset="0"/>
                          <a:cs typeface="Arial" panose="020B0604020202020204" pitchFamily="34" charset="0"/>
                        </a:rPr>
                        <a:t> services</a:t>
                      </a:r>
                      <a:endParaRPr lang="en-GB" sz="1000" b="1" dirty="0">
                        <a:latin typeface="Arial" panose="020B0604020202020204" pitchFamily="34" charset="0"/>
                        <a:ea typeface="Tahoma" panose="020B0604030504040204" pitchFamily="34" charset="0"/>
                        <a:cs typeface="Arial" panose="020B0604020202020204" pitchFamily="34" charset="0"/>
                      </a:endParaRPr>
                    </a:p>
                  </a:txBody>
                  <a:tcPr anchor="ctr"/>
                </a:tc>
                <a:tc>
                  <a:txBody>
                    <a:bodyPr/>
                    <a:lstStyle/>
                    <a:p>
                      <a:r>
                        <a:rPr lang="en-GB" sz="1000" dirty="0" smtClean="0">
                          <a:latin typeface="Arial" panose="020B0604020202020204" pitchFamily="34" charset="0"/>
                          <a:ea typeface="Tahoma" panose="020B0604030504040204" pitchFamily="34" charset="0"/>
                          <a:cs typeface="Arial" panose="020B0604020202020204" pitchFamily="34" charset="0"/>
                        </a:rPr>
                        <a:t>Health</a:t>
                      </a:r>
                      <a:r>
                        <a:rPr lang="en-GB" sz="1000" baseline="0" dirty="0" smtClean="0">
                          <a:latin typeface="Arial" panose="020B0604020202020204" pitchFamily="34" charset="0"/>
                          <a:ea typeface="Tahoma" panose="020B0604030504040204" pitchFamily="34" charset="0"/>
                          <a:cs typeface="Arial" panose="020B0604020202020204" pitchFamily="34" charset="0"/>
                        </a:rPr>
                        <a:t> and care professionals can access a common directory of services and make arrangements for the appropriate referral to the next stage of the care pathway</a:t>
                      </a:r>
                      <a:endParaRPr lang="en-GB" sz="1000" dirty="0">
                        <a:latin typeface="Arial" panose="020B0604020202020204" pitchFamily="34" charset="0"/>
                        <a:ea typeface="Tahoma" panose="020B0604030504040204" pitchFamily="34" charset="0"/>
                        <a:cs typeface="Arial" panose="020B0604020202020204" pitchFamily="34" charset="0"/>
                      </a:endParaRPr>
                    </a:p>
                  </a:txBody>
                  <a:tcPr anchor="ctr"/>
                </a:tc>
              </a:tr>
              <a:tr h="616426">
                <a:tc>
                  <a:txBody>
                    <a:bodyPr/>
                    <a:lstStyle/>
                    <a:p>
                      <a:endParaRPr lang="en-GB" sz="1000" dirty="0">
                        <a:latin typeface="Arial" panose="020B0604020202020204" pitchFamily="34" charset="0"/>
                        <a:ea typeface="Tahoma" panose="020B0604030504040204" pitchFamily="34" charset="0"/>
                        <a:cs typeface="Arial" panose="020B0604020202020204" pitchFamily="34" charset="0"/>
                      </a:endParaRPr>
                    </a:p>
                  </a:txBody>
                  <a:tcPr anchor="ctr"/>
                </a:tc>
                <a:tc>
                  <a:txBody>
                    <a:bodyPr/>
                    <a:lstStyle/>
                    <a:p>
                      <a:r>
                        <a:rPr lang="en-GB" sz="1000" b="1" baseline="0" dirty="0" smtClean="0">
                          <a:latin typeface="Arial" panose="020B0604020202020204" pitchFamily="34" charset="0"/>
                          <a:cs typeface="Arial" panose="020B0604020202020204" pitchFamily="34" charset="0"/>
                        </a:rPr>
                        <a:t>Shared health analytics</a:t>
                      </a:r>
                      <a:endParaRPr lang="en-GB" sz="1000" b="1" dirty="0">
                        <a:latin typeface="Arial" panose="020B0604020202020204" pitchFamily="34" charset="0"/>
                        <a:ea typeface="Tahoma" panose="020B0604030504040204" pitchFamily="34" charset="0"/>
                        <a:cs typeface="Arial" panose="020B0604020202020204" pitchFamily="34" charset="0"/>
                      </a:endParaRPr>
                    </a:p>
                  </a:txBody>
                  <a:tcPr anchor="ctr"/>
                </a:tc>
                <a:tc>
                  <a:txBody>
                    <a:bodyPr/>
                    <a:lstStyle/>
                    <a:p>
                      <a:r>
                        <a:rPr lang="en-GB" sz="1000" dirty="0" smtClean="0">
                          <a:latin typeface="Arial" panose="020B0604020202020204" pitchFamily="34" charset="0"/>
                          <a:cs typeface="Arial" panose="020B0604020202020204" pitchFamily="34" charset="0"/>
                        </a:rPr>
                        <a:t>Health and care professionals have the</a:t>
                      </a:r>
                      <a:r>
                        <a:rPr lang="en-GB" sz="1000" baseline="0" dirty="0" smtClean="0">
                          <a:latin typeface="Arial" panose="020B0604020202020204" pitchFamily="34" charset="0"/>
                          <a:cs typeface="Arial" panose="020B0604020202020204" pitchFamily="34" charset="0"/>
                        </a:rPr>
                        <a:t> analytical information</a:t>
                      </a:r>
                      <a:r>
                        <a:rPr lang="en-GB" sz="1000" dirty="0" smtClean="0">
                          <a:latin typeface="Arial" panose="020B0604020202020204" pitchFamily="34" charset="0"/>
                          <a:cs typeface="Arial" panose="020B0604020202020204" pitchFamily="34" charset="0"/>
                        </a:rPr>
                        <a:t> they require to run an efficient and effective service for patients e.g. details of bed occupancy and compliance with ta</a:t>
                      </a:r>
                      <a:r>
                        <a:rPr lang="en-GB" sz="1000" baseline="0" dirty="0" smtClean="0">
                          <a:latin typeface="Arial" panose="020B0604020202020204" pitchFamily="34" charset="0"/>
                          <a:cs typeface="Arial" panose="020B0604020202020204" pitchFamily="34" charset="0"/>
                        </a:rPr>
                        <a:t>rgets.</a:t>
                      </a:r>
                      <a:endParaRPr lang="en-GB" sz="1000" dirty="0">
                        <a:latin typeface="Arial" panose="020B0604020202020204" pitchFamily="34" charset="0"/>
                        <a:ea typeface="Tahoma" panose="020B0604030504040204" pitchFamily="34" charset="0"/>
                        <a:cs typeface="Arial" panose="020B0604020202020204" pitchFamily="34" charset="0"/>
                      </a:endParaRPr>
                    </a:p>
                  </a:txBody>
                  <a:tcPr anchor="ctr"/>
                </a:tc>
              </a:tr>
              <a:tr h="596572">
                <a:tc>
                  <a:txBody>
                    <a:bodyPr/>
                    <a:lstStyle/>
                    <a:p>
                      <a:endParaRPr lang="en-GB" sz="1000" dirty="0">
                        <a:latin typeface="Arial" panose="020B0604020202020204" pitchFamily="34" charset="0"/>
                        <a:ea typeface="Tahoma" panose="020B0604030504040204" pitchFamily="34" charset="0"/>
                        <a:cs typeface="Arial" panose="020B0604020202020204" pitchFamily="34" charset="0"/>
                      </a:endParaRPr>
                    </a:p>
                  </a:txBody>
                  <a:tcPr anchor="ctr"/>
                </a:tc>
                <a:tc>
                  <a:txBody>
                    <a:bodyPr/>
                    <a:lstStyle/>
                    <a:p>
                      <a:r>
                        <a:rPr lang="en-GB" sz="1000" b="1" dirty="0" smtClean="0">
                          <a:latin typeface="Arial" panose="020B0604020202020204" pitchFamily="34" charset="0"/>
                          <a:cs typeface="Arial" panose="020B0604020202020204" pitchFamily="34" charset="0"/>
                        </a:rPr>
                        <a:t>Online patient services</a:t>
                      </a:r>
                      <a:endParaRPr lang="en-GB" sz="1000" b="1" dirty="0">
                        <a:latin typeface="Arial" panose="020B0604020202020204" pitchFamily="34" charset="0"/>
                        <a:ea typeface="Tahoma" panose="020B0604030504040204" pitchFamily="34" charset="0"/>
                        <a:cs typeface="Arial" panose="020B0604020202020204" pitchFamily="34" charset="0"/>
                      </a:endParaRPr>
                    </a:p>
                  </a:txBody>
                  <a:tcPr anchor="ct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dirty="0" smtClean="0">
                          <a:latin typeface="Arial" panose="020B0604020202020204" pitchFamily="34" charset="0"/>
                          <a:cs typeface="Arial" panose="020B0604020202020204" pitchFamily="34" charset="0"/>
                        </a:rPr>
                        <a:t>Patients can access their medical and social care records online</a:t>
                      </a:r>
                      <a:r>
                        <a:rPr lang="en-GB" sz="1000" baseline="0" dirty="0" smtClean="0">
                          <a:latin typeface="Arial" panose="020B0604020202020204" pitchFamily="34" charset="0"/>
                          <a:cs typeface="Arial" panose="020B0604020202020204" pitchFamily="34" charset="0"/>
                        </a:rPr>
                        <a:t> and use other online services e.g. book a GP appointment or ask a clinician a question.</a:t>
                      </a:r>
                      <a:endParaRPr lang="en-GB" sz="1000" dirty="0" smtClean="0">
                        <a:latin typeface="Arial" panose="020B0604020202020204" pitchFamily="34" charset="0"/>
                        <a:ea typeface="Tahoma" panose="020B0604030504040204" pitchFamily="34" charset="0"/>
                        <a:cs typeface="Arial" panose="020B0604020202020204" pitchFamily="34" charset="0"/>
                      </a:endParaRPr>
                    </a:p>
                  </a:txBody>
                  <a:tcPr anchor="ctr"/>
                </a:tc>
              </a:tr>
              <a:tr h="591344">
                <a:tc>
                  <a:txBody>
                    <a:bodyPr/>
                    <a:lstStyle/>
                    <a:p>
                      <a:endParaRPr lang="en-GB" sz="1000" dirty="0">
                        <a:latin typeface="Arial" panose="020B0604020202020204" pitchFamily="34" charset="0"/>
                        <a:ea typeface="Tahoma" panose="020B0604030504040204" pitchFamily="34" charset="0"/>
                        <a:cs typeface="Arial" panose="020B0604020202020204" pitchFamily="34" charset="0"/>
                      </a:endParaRPr>
                    </a:p>
                  </a:txBody>
                  <a:tcPr anchor="ctr"/>
                </a:tc>
                <a:tc>
                  <a:txBody>
                    <a:bodyPr/>
                    <a:lstStyle/>
                    <a:p>
                      <a:r>
                        <a:rPr lang="en-GB" sz="1000" b="1" dirty="0" smtClean="0">
                          <a:latin typeface="Arial" panose="020B0604020202020204" pitchFamily="34" charset="0"/>
                          <a:ea typeface="Tahoma" panose="020B0604030504040204" pitchFamily="34" charset="0"/>
                          <a:cs typeface="Arial" panose="020B0604020202020204" pitchFamily="34" charset="0"/>
                        </a:rPr>
                        <a:t>Expert</a:t>
                      </a:r>
                      <a:r>
                        <a:rPr lang="en-GB" sz="1000" b="1" baseline="0" dirty="0" smtClean="0">
                          <a:latin typeface="Arial" panose="020B0604020202020204" pitchFamily="34" charset="0"/>
                          <a:ea typeface="Tahoma" panose="020B0604030504040204" pitchFamily="34" charset="0"/>
                          <a:cs typeface="Arial" panose="020B0604020202020204" pitchFamily="34" charset="0"/>
                        </a:rPr>
                        <a:t> systems</a:t>
                      </a:r>
                      <a:endParaRPr lang="en-GB" sz="1000" b="1" dirty="0">
                        <a:latin typeface="Arial" panose="020B0604020202020204" pitchFamily="34" charset="0"/>
                        <a:ea typeface="Tahoma" panose="020B0604030504040204" pitchFamily="34" charset="0"/>
                        <a:cs typeface="Arial" panose="020B0604020202020204" pitchFamily="34" charset="0"/>
                      </a:endParaRPr>
                    </a:p>
                  </a:txBody>
                  <a:tcPr anchor="ctr"/>
                </a:tc>
                <a:tc>
                  <a:txBody>
                    <a:bodyPr/>
                    <a:lstStyle/>
                    <a:p>
                      <a:r>
                        <a:rPr lang="en-GB" sz="1000" dirty="0" smtClean="0">
                          <a:latin typeface="Arial" panose="020B0604020202020204" pitchFamily="34" charset="0"/>
                          <a:ea typeface="Tahoma" panose="020B0604030504040204" pitchFamily="34" charset="0"/>
                          <a:cs typeface="Arial" panose="020B0604020202020204" pitchFamily="34" charset="0"/>
                        </a:rPr>
                        <a:t>Health</a:t>
                      </a:r>
                      <a:r>
                        <a:rPr lang="en-GB" sz="1000" baseline="0" dirty="0" smtClean="0">
                          <a:latin typeface="Arial" panose="020B0604020202020204" pitchFamily="34" charset="0"/>
                          <a:ea typeface="Tahoma" panose="020B0604030504040204" pitchFamily="34" charset="0"/>
                          <a:cs typeface="Arial" panose="020B0604020202020204" pitchFamily="34" charset="0"/>
                        </a:rPr>
                        <a:t> and care professions and patients have access to knowledge bases to support the care processes</a:t>
                      </a:r>
                      <a:endParaRPr lang="en-GB" sz="1000" dirty="0">
                        <a:latin typeface="Arial" panose="020B0604020202020204" pitchFamily="34" charset="0"/>
                        <a:ea typeface="Tahoma" panose="020B0604030504040204" pitchFamily="34" charset="0"/>
                        <a:cs typeface="Arial" panose="020B0604020202020204" pitchFamily="34" charset="0"/>
                      </a:endParaRPr>
                    </a:p>
                  </a:txBody>
                  <a:tcPr anchor="ctr"/>
                </a:tc>
              </a:tr>
              <a:tr h="595468">
                <a:tc>
                  <a:txBody>
                    <a:bodyPr/>
                    <a:lstStyle/>
                    <a:p>
                      <a:endParaRPr lang="en-GB" sz="1000" dirty="0">
                        <a:latin typeface="Arial" panose="020B0604020202020204" pitchFamily="34" charset="0"/>
                        <a:ea typeface="Tahoma" panose="020B0604030504040204" pitchFamily="34" charset="0"/>
                        <a:cs typeface="Arial" panose="020B0604020202020204" pitchFamily="34" charset="0"/>
                      </a:endParaRPr>
                    </a:p>
                  </a:txBody>
                  <a:tcPr anchor="ctr"/>
                </a:tc>
                <a:tc>
                  <a:txBody>
                    <a:bodyPr/>
                    <a:lstStyle/>
                    <a:p>
                      <a:r>
                        <a:rPr lang="en-GB" sz="1000" b="1" dirty="0" smtClean="0">
                          <a:latin typeface="Arial" panose="020B0604020202020204" pitchFamily="34" charset="0"/>
                          <a:ea typeface="+mn-ea"/>
                          <a:cs typeface="Arial" panose="020B0604020202020204" pitchFamily="34" charset="0"/>
                        </a:rPr>
                        <a:t>Personal</a:t>
                      </a:r>
                      <a:r>
                        <a:rPr lang="en-GB" sz="1000" b="1" baseline="0" dirty="0" smtClean="0">
                          <a:latin typeface="Arial" panose="020B0604020202020204" pitchFamily="34" charset="0"/>
                          <a:ea typeface="+mn-ea"/>
                          <a:cs typeface="Arial" panose="020B0604020202020204" pitchFamily="34" charset="0"/>
                        </a:rPr>
                        <a:t> digital healthcare</a:t>
                      </a:r>
                      <a:endParaRPr lang="en-GB" sz="1000" b="1" dirty="0">
                        <a:latin typeface="Arial" panose="020B0604020202020204" pitchFamily="34" charset="0"/>
                        <a:ea typeface="Tahoma" panose="020B0604030504040204" pitchFamily="34" charset="0"/>
                        <a:cs typeface="Arial" panose="020B0604020202020204" pitchFamily="34" charset="0"/>
                      </a:endParaRPr>
                    </a:p>
                  </a:txBody>
                  <a:tcPr anchor="ctr"/>
                </a:tc>
                <a:tc>
                  <a:txBody>
                    <a:bodyPr/>
                    <a:lstStyle/>
                    <a:p>
                      <a:r>
                        <a:rPr lang="en-GB" sz="1000" dirty="0" smtClean="0">
                          <a:latin typeface="Arial" panose="020B0604020202020204" pitchFamily="34" charset="0"/>
                          <a:ea typeface="Tahoma" panose="020B0604030504040204" pitchFamily="34" charset="0"/>
                          <a:cs typeface="Arial" panose="020B0604020202020204" pitchFamily="34" charset="0"/>
                        </a:rPr>
                        <a:t>Patients can use personal technology to support their healthcare e.g. a device can automatically send data to alert their GP. This can be collated and used to inform population</a:t>
                      </a:r>
                      <a:r>
                        <a:rPr lang="en-GB" sz="1000" baseline="0" dirty="0" smtClean="0">
                          <a:latin typeface="Arial" panose="020B0604020202020204" pitchFamily="34" charset="0"/>
                          <a:ea typeface="Tahoma" panose="020B0604030504040204" pitchFamily="34" charset="0"/>
                          <a:cs typeface="Arial" panose="020B0604020202020204" pitchFamily="34" charset="0"/>
                        </a:rPr>
                        <a:t> health management.</a:t>
                      </a:r>
                      <a:endParaRPr lang="en-GB" sz="1000" dirty="0">
                        <a:latin typeface="Arial" panose="020B0604020202020204" pitchFamily="34" charset="0"/>
                        <a:ea typeface="Tahoma" panose="020B0604030504040204" pitchFamily="34" charset="0"/>
                        <a:cs typeface="Arial" panose="020B0604020202020204" pitchFamily="34" charset="0"/>
                      </a:endParaRPr>
                    </a:p>
                  </a:txBody>
                  <a:tcPr anchor="ctr"/>
                </a:tc>
              </a:tr>
            </a:tbl>
          </a:graphicData>
        </a:graphic>
      </p:graphicFrame>
      <p:sp>
        <p:nvSpPr>
          <p:cNvPr id="7" name="TextBox 6"/>
          <p:cNvSpPr txBox="1"/>
          <p:nvPr/>
        </p:nvSpPr>
        <p:spPr>
          <a:xfrm>
            <a:off x="165845" y="1484784"/>
            <a:ext cx="877998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200" dirty="0" smtClean="0">
                <a:solidFill>
                  <a:srgbClr val="000000"/>
                </a:solidFill>
                <a:latin typeface="Arial" panose="020B0604020202020204" pitchFamily="34" charset="0"/>
                <a:ea typeface="Calibri"/>
                <a:cs typeface="Arial" panose="020B0604020202020204" pitchFamily="34" charset="0"/>
              </a:rPr>
              <a:t>Kent &amp; Medway have developed a vision that comprises 7 outcome and vision statements. This vision is intended to ensure that the Kent &amp; </a:t>
            </a:r>
            <a:r>
              <a:rPr lang="en-GB" sz="1200" dirty="0">
                <a:solidFill>
                  <a:srgbClr val="000000"/>
                </a:solidFill>
                <a:latin typeface="Arial" panose="020B0604020202020204" pitchFamily="34" charset="0"/>
                <a:ea typeface="Calibri"/>
                <a:cs typeface="Arial" panose="020B0604020202020204" pitchFamily="34" charset="0"/>
              </a:rPr>
              <a:t>Medway Sustainability and Transformation Plan </a:t>
            </a:r>
            <a:r>
              <a:rPr lang="en-GB" sz="1200" dirty="0" smtClean="0">
                <a:solidFill>
                  <a:srgbClr val="000000"/>
                </a:solidFill>
                <a:latin typeface="Arial" panose="020B0604020202020204" pitchFamily="34" charset="0"/>
                <a:ea typeface="Calibri"/>
                <a:cs typeface="Arial" panose="020B0604020202020204" pitchFamily="34" charset="0"/>
              </a:rPr>
              <a:t>(STP) is underpinned by the appropriate digital technology.</a:t>
            </a:r>
            <a:endParaRPr lang="en-GB" sz="1200" dirty="0">
              <a:latin typeface="Arial" panose="020B0604020202020204" pitchFamily="34" charset="0"/>
              <a:cs typeface="Arial" panose="020B0604020202020204" pitchFamily="34" charset="0"/>
            </a:endParaRPr>
          </a:p>
        </p:txBody>
      </p:sp>
      <p:grpSp>
        <p:nvGrpSpPr>
          <p:cNvPr id="8" name="Group 7"/>
          <p:cNvGrpSpPr/>
          <p:nvPr/>
        </p:nvGrpSpPr>
        <p:grpSpPr>
          <a:xfrm>
            <a:off x="341850" y="2402888"/>
            <a:ext cx="484835" cy="4158408"/>
            <a:chOff x="438501" y="2366867"/>
            <a:chExt cx="484835" cy="4158408"/>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502" y="2366867"/>
              <a:ext cx="468000" cy="46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79575A9-3CFC-4B10-BCE0-0CBEC2960A6A" descr="62F22884-EB24-4CDD-A2A0-81AB089D85CC@ekh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156" r="65406"/>
            <a:stretch/>
          </p:blipFill>
          <p:spPr bwMode="auto">
            <a:xfrm>
              <a:off x="455336" y="3033008"/>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79575A9-3CFC-4B10-BCE0-0CBEC2960A6A" descr="62F22884-EB24-4CDD-A2A0-81AB089D85CC@ekh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3874" r="43301"/>
            <a:stretch/>
          </p:blipFill>
          <p:spPr bwMode="auto">
            <a:xfrm>
              <a:off x="447870" y="4262421"/>
              <a:ext cx="468000" cy="4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79575A9-3CFC-4B10-BCE0-0CBEC2960A6A" descr="62F22884-EB24-4CDD-A2A0-81AB089D85CC@ekh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001" r="21462"/>
            <a:stretch/>
          </p:blipFill>
          <p:spPr bwMode="auto">
            <a:xfrm>
              <a:off x="441042" y="4887147"/>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79575A9-3CFC-4B10-BCE0-0CBEC2960A6A" descr="62F22884-EB24-4CDD-A2A0-81AB089D85CC@ekh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7516"/>
            <a:stretch/>
          </p:blipFill>
          <p:spPr bwMode="auto">
            <a:xfrm>
              <a:off x="441042" y="6057275"/>
              <a:ext cx="468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6">
              <a:extLst>
                <a:ext uri="{BEBA8EAE-BF5A-486C-A8C5-ECC9F3942E4B}">
                  <a14:imgProps xmlns:a14="http://schemas.microsoft.com/office/drawing/2010/main">
                    <a14:imgLayer r:embed="rId7">
                      <a14:imgEffect>
                        <a14:backgroundRemoval t="42130" b="53704" l="41771" r="48281"/>
                      </a14:imgEffect>
                    </a14:imgLayer>
                  </a14:imgProps>
                </a:ext>
              </a:extLst>
            </a:blip>
            <a:srcRect l="41656" t="41562" r="51401" b="46095"/>
            <a:stretch/>
          </p:blipFill>
          <p:spPr bwMode="auto">
            <a:xfrm>
              <a:off x="447870" y="5455168"/>
              <a:ext cx="468000" cy="468000"/>
            </a:xfrm>
            <a:prstGeom prst="rect">
              <a:avLst/>
            </a:prstGeom>
            <a:noFill/>
            <a:ln>
              <a:noFill/>
            </a:ln>
            <a:extLst>
              <a:ext uri="{53640926-AAD7-44D8-BBD7-CCE9431645EC}">
                <a14:shadowObscured xmlns:a14="http://schemas.microsoft.com/office/drawing/2010/main"/>
              </a:ext>
            </a:extLst>
          </p:spPr>
        </p:pic>
        <p:pic>
          <p:nvPicPr>
            <p:cNvPr id="15" name="Picture 14"/>
            <p:cNvPicPr>
              <a:picLocks noChangeAspect="1"/>
            </p:cNvPicPr>
            <p:nvPr/>
          </p:nvPicPr>
          <p:blipFill rotWithShape="1">
            <a:blip r:embed="rId8">
              <a:extLst>
                <a:ext uri="{BEBA8EAE-BF5A-486C-A8C5-ECC9F3942E4B}">
                  <a14:imgProps xmlns:a14="http://schemas.microsoft.com/office/drawing/2010/main">
                    <a14:imgLayer r:embed="rId9">
                      <a14:imgEffect>
                        <a14:backgroundRemoval t="41944" b="53704" l="41667" r="48281"/>
                      </a14:imgEffect>
                    </a14:imgLayer>
                  </a14:imgProps>
                </a:ext>
              </a:extLst>
            </a:blip>
            <a:srcRect l="41668" t="41966" r="51676" b="46239"/>
            <a:stretch/>
          </p:blipFill>
          <p:spPr bwMode="auto">
            <a:xfrm>
              <a:off x="438501" y="3645989"/>
              <a:ext cx="468000" cy="46800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563697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ast Kent Digital Roadmap v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East Kent Digital Roadmap v1.0</Template>
  <TotalTime>2735</TotalTime>
  <Words>6901</Words>
  <Application>Microsoft Office PowerPoint</Application>
  <PresentationFormat>On-screen Show (4:3)</PresentationFormat>
  <Paragraphs>886</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East Kent Digital Roadmap v1.0</vt:lpstr>
      <vt:lpstr>A Digital Roadmap for Kent &amp; MEDWAY</vt:lpstr>
      <vt:lpstr>Contents</vt:lpstr>
      <vt:lpstr>1. Overview</vt:lpstr>
      <vt:lpstr>Purpose of the Kent &amp; Medway Local Digital Roadmap (LDR)</vt:lpstr>
      <vt:lpstr>Geographic scope of STP and LDR</vt:lpstr>
      <vt:lpstr>Kent &amp; Medway Digital Work Stream Steering Group</vt:lpstr>
      <vt:lpstr>2. Vision and outcomes</vt:lpstr>
      <vt:lpstr>Kent &amp; Medway STP &amp; LDR visions and plans</vt:lpstr>
      <vt:lpstr>Vision and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Mapping the vision</vt:lpstr>
      <vt:lpstr>How do the LDR outcomes map onto the STP strategic themes?</vt:lpstr>
      <vt:lpstr>Implementation approach Kent &amp; Medway are taking to deliver the outcomes</vt:lpstr>
      <vt:lpstr>Implementation approach Kent &amp; Medway are taking to deliver the outcomes</vt:lpstr>
      <vt:lpstr>4. Capabilities &amp; plans</vt:lpstr>
      <vt:lpstr>PowerPoint Presentation</vt:lpstr>
      <vt:lpstr>PowerPoint Presentation</vt:lpstr>
      <vt:lpstr>Updated summary of current initiatives – Kent &amp; Medway providers page 1</vt:lpstr>
      <vt:lpstr>Updated summary of current initiatives – Kent &amp; Medway providers page 2</vt:lpstr>
      <vt:lpstr>Updated summary of current initiatives – Kent &amp; Medway CCGs page 1</vt:lpstr>
      <vt:lpstr>Updated summary of current initiatives – Kent &amp; Medway CCGs page 2</vt:lpstr>
      <vt:lpstr>Updated summary of current initiatives – Other Kent &amp; Medway organisations</vt:lpstr>
      <vt:lpstr>Universal capability plans</vt:lpstr>
      <vt:lpstr>Information sharing plans</vt:lpstr>
      <vt:lpstr>5. Next steps</vt:lpstr>
      <vt:lpstr>Kent &amp; Medway high level programme plan</vt:lpstr>
      <vt:lpstr>PowerPoint Presentation</vt:lpstr>
    </vt:vector>
  </TitlesOfParts>
  <Company>East Kent Hospital University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Digital Roadmap for Kent</dc:title>
  <dc:creator>Tim Mottishaw</dc:creator>
  <cp:lastModifiedBy>Andrew Brownless</cp:lastModifiedBy>
  <cp:revision>226</cp:revision>
  <cp:lastPrinted>2016-06-23T13:26:46Z</cp:lastPrinted>
  <dcterms:created xsi:type="dcterms:W3CDTF">2016-09-22T12:52:34Z</dcterms:created>
  <dcterms:modified xsi:type="dcterms:W3CDTF">2017-01-24T15:10:31Z</dcterms:modified>
</cp:coreProperties>
</file>